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304" r:id="rId2"/>
    <p:sldId id="899" r:id="rId3"/>
    <p:sldId id="900" r:id="rId4"/>
    <p:sldId id="909" r:id="rId5"/>
    <p:sldId id="931" r:id="rId6"/>
    <p:sldId id="932" r:id="rId7"/>
    <p:sldId id="903" r:id="rId8"/>
    <p:sldId id="904" r:id="rId9"/>
    <p:sldId id="934" r:id="rId10"/>
    <p:sldId id="906" r:id="rId11"/>
    <p:sldId id="922" r:id="rId12"/>
    <p:sldId id="11149" r:id="rId13"/>
    <p:sldId id="11150" r:id="rId14"/>
    <p:sldId id="919" r:id="rId15"/>
    <p:sldId id="11148" r:id="rId16"/>
    <p:sldId id="911" r:id="rId17"/>
    <p:sldId id="11180" r:id="rId18"/>
    <p:sldId id="907" r:id="rId19"/>
    <p:sldId id="11208" r:id="rId20"/>
    <p:sldId id="930" r:id="rId21"/>
    <p:sldId id="921" r:id="rId22"/>
    <p:sldId id="11209" r:id="rId23"/>
    <p:sldId id="11205" r:id="rId24"/>
    <p:sldId id="11210" r:id="rId25"/>
    <p:sldId id="11204" r:id="rId26"/>
    <p:sldId id="11178" r:id="rId27"/>
    <p:sldId id="11179" r:id="rId28"/>
    <p:sldId id="927" r:id="rId29"/>
    <p:sldId id="933" r:id="rId30"/>
    <p:sldId id="913" r:id="rId31"/>
    <p:sldId id="914" r:id="rId32"/>
    <p:sldId id="915" r:id="rId33"/>
    <p:sldId id="11211" r:id="rId34"/>
    <p:sldId id="918" r:id="rId35"/>
    <p:sldId id="916" r:id="rId36"/>
    <p:sldId id="25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instieg &amp; Inhaltsvermittlung" id="{987FC6F3-1C7C-444D-9F5B-C98613E73D57}">
          <p14:sldIdLst>
            <p14:sldId id="304"/>
            <p14:sldId id="899"/>
            <p14:sldId id="900"/>
            <p14:sldId id="909"/>
            <p14:sldId id="931"/>
            <p14:sldId id="932"/>
          </p14:sldIdLst>
        </p14:section>
        <p14:section name="Inhaltsvermittlung" id="{0515F910-D386-4F8A-A444-CE6456B454B7}">
          <p14:sldIdLst>
            <p14:sldId id="903"/>
            <p14:sldId id="904"/>
            <p14:sldId id="934"/>
          </p14:sldIdLst>
        </p14:section>
        <p14:section name="Übungs- und Inhaltsvermittlung" id="{7F616618-13FF-4458-B1E8-F4F73C5E4B97}">
          <p14:sldIdLst>
            <p14:sldId id="906"/>
          </p14:sldIdLst>
        </p14:section>
        <p14:section name="Präsentation &amp; Inhaltsvermittlung" id="{46E1499C-85D1-4AD1-B0AB-C8D68CF73AD8}">
          <p14:sldIdLst>
            <p14:sldId id="922"/>
            <p14:sldId id="11149"/>
            <p14:sldId id="11150"/>
            <p14:sldId id="919"/>
            <p14:sldId id="11148"/>
          </p14:sldIdLst>
        </p14:section>
        <p14:section name="Inhaltsvermittlung" id="{614F94A2-C89E-4240-BA08-8C63E7E75B5C}">
          <p14:sldIdLst>
            <p14:sldId id="911"/>
            <p14:sldId id="11180"/>
            <p14:sldId id="907"/>
            <p14:sldId id="11208"/>
            <p14:sldId id="930"/>
            <p14:sldId id="921"/>
            <p14:sldId id="11209"/>
            <p14:sldId id="11205"/>
            <p14:sldId id="11210"/>
            <p14:sldId id="11204"/>
            <p14:sldId id="11178"/>
            <p14:sldId id="11179"/>
          </p14:sldIdLst>
        </p14:section>
        <p14:section name="Übungsphase" id="{EF299BCE-9312-4652-AB99-86EC785E99F7}">
          <p14:sldIdLst>
            <p14:sldId id="927"/>
            <p14:sldId id="933"/>
          </p14:sldIdLst>
        </p14:section>
        <p14:section name="Inhaltsvermittlung" id="{BB6F344E-9FF6-4815-8DEA-3F5F27BF8EE3}">
          <p14:sldIdLst>
            <p14:sldId id="913"/>
            <p14:sldId id="914"/>
            <p14:sldId id="915"/>
            <p14:sldId id="11211"/>
            <p14:sldId id="918"/>
          </p14:sldIdLst>
        </p14:section>
        <p14:section name="Zusammenfassung" id="{0048222C-FA54-451D-8059-AD8BA0D42BBB}">
          <p14:sldIdLst>
            <p14:sldId id="916"/>
          </p14:sldIdLst>
        </p14:section>
        <p14:section name="Druckvorlagen" id="{33D95E5E-4B2A-4619-B7A9-5B0EA2E091A0}">
          <p14:sldIdLst>
            <p14:sldId id="2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A500"/>
    <a:srgbClr val="FFB93B"/>
    <a:srgbClr val="003CB4"/>
    <a:srgbClr val="FFE9C1"/>
    <a:srgbClr val="E8289F"/>
    <a:srgbClr val="FBD5ED"/>
    <a:srgbClr val="B47400"/>
    <a:srgbClr val="285984"/>
    <a:srgbClr val="C5D8FF"/>
    <a:srgbClr val="F177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E38E6-0A8C-45BD-90A7-7AA9D8522467}" v="3" dt="2025-07-08T12:48:13.6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54" autoAdjust="0"/>
  </p:normalViewPr>
  <p:slideViewPr>
    <p:cSldViewPr snapToGrid="0">
      <p:cViewPr varScale="1">
        <p:scale>
          <a:sx n="104" d="100"/>
          <a:sy n="104"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gasperi, Tatjana" userId="301bc012-74bc-4582-85e3-4a331c408f39" providerId="ADAL" clId="{3D4E38E6-0A8C-45BD-90A7-7AA9D8522467}"/>
    <pc:docChg chg="mod">
      <pc:chgData name="Degasperi, Tatjana" userId="301bc012-74bc-4582-85e3-4a331c408f39" providerId="ADAL" clId="{3D4E38E6-0A8C-45BD-90A7-7AA9D8522467}" dt="2025-07-08T12:48:19.218" v="0"/>
      <pc:docMkLst>
        <pc:docMk/>
      </pc:docMkLst>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wu.sharepoint.com/sites/PR-OECDFinanzbildungsplattform/Freigegebene%20Dokumente/General/04%20Sparen%20und%20Investieren/V1/4-1_Effektiv%20Sparen/4-1%20Zusammenhang%20Sparzinsen%20und%20Leitzins_Inflatio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AT"/>
              <a:t>Zusammenhang von Inflation und Sparzinsen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'Vergleich Zinssätze'!$A$50</c:f>
              <c:strCache>
                <c:ptCount val="1"/>
                <c:pt idx="0">
                  <c:v>Täglich fällig</c:v>
                </c:pt>
              </c:strCache>
            </c:strRef>
          </c:tx>
          <c:spPr>
            <a:ln w="28575" cap="rnd">
              <a:solidFill>
                <a:srgbClr val="B977A1"/>
              </a:solidFill>
              <a:round/>
            </a:ln>
            <a:effectLst/>
          </c:spPr>
          <c:marker>
            <c:symbol val="none"/>
          </c:marker>
          <c:cat>
            <c:strRef>
              <c:f>'Vergleich Zinssätze'!$B$49:$V$49</c:f>
              <c:strCache>
                <c:ptCount val="2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strCache>
            </c:strRef>
          </c:cat>
          <c:val>
            <c:numRef>
              <c:f>'Vergleich Zinssätze'!$B$50:$V$50</c:f>
              <c:numCache>
                <c:formatCode>#,##0</c:formatCode>
                <c:ptCount val="21"/>
                <c:pt idx="0">
                  <c:v>0.93</c:v>
                </c:pt>
                <c:pt idx="1">
                  <c:v>0.89</c:v>
                </c:pt>
                <c:pt idx="2">
                  <c:v>0.97</c:v>
                </c:pt>
                <c:pt idx="3">
                  <c:v>1.25</c:v>
                </c:pt>
                <c:pt idx="4">
                  <c:v>1.74</c:v>
                </c:pt>
                <c:pt idx="5">
                  <c:v>2.02</c:v>
                </c:pt>
                <c:pt idx="6">
                  <c:v>0.88</c:v>
                </c:pt>
                <c:pt idx="7">
                  <c:v>0.57999999999999996</c:v>
                </c:pt>
                <c:pt idx="8">
                  <c:v>0.71</c:v>
                </c:pt>
                <c:pt idx="9">
                  <c:v>0.62</c:v>
                </c:pt>
                <c:pt idx="10">
                  <c:v>0.42</c:v>
                </c:pt>
                <c:pt idx="11">
                  <c:v>0.35</c:v>
                </c:pt>
                <c:pt idx="12">
                  <c:v>0.26</c:v>
                </c:pt>
                <c:pt idx="13">
                  <c:v>0.18</c:v>
                </c:pt>
                <c:pt idx="14">
                  <c:v>0.11</c:v>
                </c:pt>
                <c:pt idx="15">
                  <c:v>0.09</c:v>
                </c:pt>
                <c:pt idx="16">
                  <c:v>0.08</c:v>
                </c:pt>
                <c:pt idx="17">
                  <c:v>7.0000000000000007E-2</c:v>
                </c:pt>
                <c:pt idx="18">
                  <c:v>0.06</c:v>
                </c:pt>
                <c:pt idx="19">
                  <c:v>0.08</c:v>
                </c:pt>
                <c:pt idx="20">
                  <c:v>0.93</c:v>
                </c:pt>
              </c:numCache>
            </c:numRef>
          </c:val>
          <c:smooth val="0"/>
          <c:extLst>
            <c:ext xmlns:c16="http://schemas.microsoft.com/office/drawing/2014/chart" uri="{C3380CC4-5D6E-409C-BE32-E72D297353CC}">
              <c16:uniqueId val="{00000000-FA2D-4253-836A-7FA666CFA8CF}"/>
            </c:ext>
          </c:extLst>
        </c:ser>
        <c:ser>
          <c:idx val="1"/>
          <c:order val="1"/>
          <c:tx>
            <c:strRef>
              <c:f>'Vergleich Zinssätze'!$A$51</c:f>
              <c:strCache>
                <c:ptCount val="1"/>
                <c:pt idx="0">
                  <c:v>davon Spareinlagen</c:v>
                </c:pt>
              </c:strCache>
            </c:strRef>
          </c:tx>
          <c:spPr>
            <a:ln w="28575" cap="rnd">
              <a:solidFill>
                <a:schemeClr val="accent2"/>
              </a:solidFill>
              <a:round/>
            </a:ln>
            <a:effectLst/>
          </c:spPr>
          <c:marker>
            <c:symbol val="none"/>
          </c:marker>
          <c:cat>
            <c:strRef>
              <c:f>'Vergleich Zinssätze'!$B$49:$V$49</c:f>
              <c:strCache>
                <c:ptCount val="2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strCache>
            </c:strRef>
          </c:cat>
          <c:val>
            <c:numRef>
              <c:f>'Vergleich Zinssätze'!$B$51:$V$51</c:f>
            </c:numRef>
          </c:val>
          <c:smooth val="0"/>
          <c:extLst>
            <c:ext xmlns:c16="http://schemas.microsoft.com/office/drawing/2014/chart" uri="{C3380CC4-5D6E-409C-BE32-E72D297353CC}">
              <c16:uniqueId val="{00000001-FA2D-4253-836A-7FA666CFA8CF}"/>
            </c:ext>
          </c:extLst>
        </c:ser>
        <c:ser>
          <c:idx val="2"/>
          <c:order val="2"/>
          <c:tx>
            <c:strRef>
              <c:f>'Vergleich Zinssätze'!$A$52</c:f>
              <c:strCache>
                <c:ptCount val="1"/>
                <c:pt idx="0">
                  <c:v>gebunden bis 2 Jahre</c:v>
                </c:pt>
              </c:strCache>
            </c:strRef>
          </c:tx>
          <c:spPr>
            <a:ln w="28575" cap="rnd">
              <a:solidFill>
                <a:srgbClr val="AE7272"/>
              </a:solidFill>
              <a:round/>
            </a:ln>
            <a:effectLst/>
          </c:spPr>
          <c:marker>
            <c:symbol val="none"/>
          </c:marker>
          <c:cat>
            <c:strRef>
              <c:f>'Vergleich Zinssätze'!$B$49:$V$49</c:f>
              <c:strCache>
                <c:ptCount val="2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strCache>
            </c:strRef>
          </c:cat>
          <c:val>
            <c:numRef>
              <c:f>'Vergleich Zinssätze'!$B$52:$V$52</c:f>
              <c:numCache>
                <c:formatCode>#,##0</c:formatCode>
                <c:ptCount val="21"/>
                <c:pt idx="0">
                  <c:v>1.92</c:v>
                </c:pt>
                <c:pt idx="1">
                  <c:v>1.71</c:v>
                </c:pt>
                <c:pt idx="2">
                  <c:v>1.7</c:v>
                </c:pt>
                <c:pt idx="3">
                  <c:v>2.15</c:v>
                </c:pt>
                <c:pt idx="4">
                  <c:v>3.16</c:v>
                </c:pt>
                <c:pt idx="5">
                  <c:v>3.88</c:v>
                </c:pt>
                <c:pt idx="6">
                  <c:v>2.4300000000000002</c:v>
                </c:pt>
                <c:pt idx="7">
                  <c:v>1.24</c:v>
                </c:pt>
                <c:pt idx="8">
                  <c:v>1.39</c:v>
                </c:pt>
                <c:pt idx="9">
                  <c:v>1.43</c:v>
                </c:pt>
                <c:pt idx="10">
                  <c:v>0.88</c:v>
                </c:pt>
                <c:pt idx="11">
                  <c:v>0.64</c:v>
                </c:pt>
                <c:pt idx="12">
                  <c:v>0.44</c:v>
                </c:pt>
                <c:pt idx="13">
                  <c:v>0.31</c:v>
                </c:pt>
                <c:pt idx="14">
                  <c:v>0.25</c:v>
                </c:pt>
                <c:pt idx="15">
                  <c:v>0.2</c:v>
                </c:pt>
                <c:pt idx="16">
                  <c:v>0.19</c:v>
                </c:pt>
                <c:pt idx="17">
                  <c:v>0.12</c:v>
                </c:pt>
                <c:pt idx="18">
                  <c:v>0.09</c:v>
                </c:pt>
                <c:pt idx="19">
                  <c:v>0.13</c:v>
                </c:pt>
                <c:pt idx="20">
                  <c:v>2.31</c:v>
                </c:pt>
              </c:numCache>
            </c:numRef>
          </c:val>
          <c:smooth val="0"/>
          <c:extLst>
            <c:ext xmlns:c16="http://schemas.microsoft.com/office/drawing/2014/chart" uri="{C3380CC4-5D6E-409C-BE32-E72D297353CC}">
              <c16:uniqueId val="{00000002-FA2D-4253-836A-7FA666CFA8CF}"/>
            </c:ext>
          </c:extLst>
        </c:ser>
        <c:ser>
          <c:idx val="3"/>
          <c:order val="3"/>
          <c:tx>
            <c:strRef>
              <c:f>'Vergleich Zinssätze'!$A$53</c:f>
              <c:strCache>
                <c:ptCount val="1"/>
                <c:pt idx="0">
                  <c:v>gebunden länger als 2 Jahre</c:v>
                </c:pt>
              </c:strCache>
            </c:strRef>
          </c:tx>
          <c:spPr>
            <a:ln w="28575" cap="rnd">
              <a:solidFill>
                <a:schemeClr val="bg1">
                  <a:lumMod val="50000"/>
                </a:schemeClr>
              </a:solidFill>
              <a:round/>
            </a:ln>
            <a:effectLst/>
          </c:spPr>
          <c:marker>
            <c:symbol val="none"/>
          </c:marker>
          <c:cat>
            <c:strRef>
              <c:f>'Vergleich Zinssätze'!$B$49:$V$49</c:f>
              <c:strCache>
                <c:ptCount val="2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strCache>
            </c:strRef>
          </c:cat>
          <c:val>
            <c:numRef>
              <c:f>'Vergleich Zinssätze'!$B$53:$V$53</c:f>
              <c:numCache>
                <c:formatCode>#,##0</c:formatCode>
                <c:ptCount val="21"/>
                <c:pt idx="0">
                  <c:v>3.48</c:v>
                </c:pt>
                <c:pt idx="1">
                  <c:v>3.29</c:v>
                </c:pt>
                <c:pt idx="2">
                  <c:v>3.1</c:v>
                </c:pt>
                <c:pt idx="3">
                  <c:v>2.98</c:v>
                </c:pt>
                <c:pt idx="4">
                  <c:v>3.16</c:v>
                </c:pt>
                <c:pt idx="5">
                  <c:v>3.52</c:v>
                </c:pt>
                <c:pt idx="6">
                  <c:v>3.3</c:v>
                </c:pt>
                <c:pt idx="7">
                  <c:v>2.39</c:v>
                </c:pt>
                <c:pt idx="8">
                  <c:v>2.27</c:v>
                </c:pt>
                <c:pt idx="9">
                  <c:v>2.17</c:v>
                </c:pt>
                <c:pt idx="10">
                  <c:v>1.89</c:v>
                </c:pt>
                <c:pt idx="11">
                  <c:v>1.66</c:v>
                </c:pt>
                <c:pt idx="12">
                  <c:v>1.42</c:v>
                </c:pt>
                <c:pt idx="13">
                  <c:v>1.2</c:v>
                </c:pt>
                <c:pt idx="14">
                  <c:v>0.98</c:v>
                </c:pt>
                <c:pt idx="15">
                  <c:v>0.8</c:v>
                </c:pt>
                <c:pt idx="16">
                  <c:v>0.62</c:v>
                </c:pt>
                <c:pt idx="17">
                  <c:v>0.48</c:v>
                </c:pt>
                <c:pt idx="18">
                  <c:v>0.39</c:v>
                </c:pt>
                <c:pt idx="19">
                  <c:v>0.38</c:v>
                </c:pt>
                <c:pt idx="20">
                  <c:v>1.82</c:v>
                </c:pt>
              </c:numCache>
            </c:numRef>
          </c:val>
          <c:smooth val="0"/>
          <c:extLst>
            <c:ext xmlns:c16="http://schemas.microsoft.com/office/drawing/2014/chart" uri="{C3380CC4-5D6E-409C-BE32-E72D297353CC}">
              <c16:uniqueId val="{00000003-FA2D-4253-836A-7FA666CFA8CF}"/>
            </c:ext>
          </c:extLst>
        </c:ser>
        <c:ser>
          <c:idx val="4"/>
          <c:order val="4"/>
          <c:tx>
            <c:strRef>
              <c:f>'Vergleich Zinssätze'!$A$54</c:f>
              <c:strCache>
                <c:ptCount val="1"/>
                <c:pt idx="0">
                  <c:v>VPI</c:v>
                </c:pt>
              </c:strCache>
            </c:strRef>
          </c:tx>
          <c:spPr>
            <a:ln w="28575" cap="rnd">
              <a:solidFill>
                <a:schemeClr val="tx1"/>
              </a:solidFill>
              <a:round/>
            </a:ln>
            <a:effectLst/>
          </c:spPr>
          <c:marker>
            <c:symbol val="none"/>
          </c:marker>
          <c:cat>
            <c:strRef>
              <c:f>'Vergleich Zinssätze'!$B$49:$V$49</c:f>
              <c:strCache>
                <c:ptCount val="2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strCache>
            </c:strRef>
          </c:cat>
          <c:val>
            <c:numRef>
              <c:f>'Vergleich Zinssätze'!$B$54:$V$54</c:f>
              <c:numCache>
                <c:formatCode>#,##0</c:formatCode>
                <c:ptCount val="21"/>
                <c:pt idx="0">
                  <c:v>1.3</c:v>
                </c:pt>
                <c:pt idx="1">
                  <c:v>2.1</c:v>
                </c:pt>
                <c:pt idx="2">
                  <c:v>2.2999999999999998</c:v>
                </c:pt>
                <c:pt idx="3">
                  <c:v>1.5</c:v>
                </c:pt>
                <c:pt idx="4">
                  <c:v>2.2000000000000002</c:v>
                </c:pt>
                <c:pt idx="5">
                  <c:v>3.2</c:v>
                </c:pt>
                <c:pt idx="6">
                  <c:v>0.5</c:v>
                </c:pt>
                <c:pt idx="7">
                  <c:v>1.9</c:v>
                </c:pt>
                <c:pt idx="8">
                  <c:v>3.3</c:v>
                </c:pt>
                <c:pt idx="9">
                  <c:v>2.4</c:v>
                </c:pt>
                <c:pt idx="10">
                  <c:v>2</c:v>
                </c:pt>
                <c:pt idx="11">
                  <c:v>1.7</c:v>
                </c:pt>
                <c:pt idx="12">
                  <c:v>0.9</c:v>
                </c:pt>
                <c:pt idx="13">
                  <c:v>0.9</c:v>
                </c:pt>
                <c:pt idx="14">
                  <c:v>2.1</c:v>
                </c:pt>
                <c:pt idx="15">
                  <c:v>2</c:v>
                </c:pt>
                <c:pt idx="16">
                  <c:v>1.5</c:v>
                </c:pt>
                <c:pt idx="17">
                  <c:v>1.4</c:v>
                </c:pt>
                <c:pt idx="18">
                  <c:v>2.8</c:v>
                </c:pt>
                <c:pt idx="19">
                  <c:v>8.6</c:v>
                </c:pt>
                <c:pt idx="20">
                  <c:v>7.8</c:v>
                </c:pt>
              </c:numCache>
            </c:numRef>
          </c:val>
          <c:smooth val="0"/>
          <c:extLst>
            <c:ext xmlns:c16="http://schemas.microsoft.com/office/drawing/2014/chart" uri="{C3380CC4-5D6E-409C-BE32-E72D297353CC}">
              <c16:uniqueId val="{00000004-FA2D-4253-836A-7FA666CFA8CF}"/>
            </c:ext>
          </c:extLst>
        </c:ser>
        <c:dLbls>
          <c:showLegendKey val="0"/>
          <c:showVal val="0"/>
          <c:showCatName val="0"/>
          <c:showSerName val="0"/>
          <c:showPercent val="0"/>
          <c:showBubbleSize val="0"/>
        </c:dLbls>
        <c:smooth val="0"/>
        <c:axId val="1929474320"/>
        <c:axId val="1902823248"/>
      </c:lineChart>
      <c:catAx>
        <c:axId val="1929474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1902823248"/>
        <c:crosses val="autoZero"/>
        <c:auto val="1"/>
        <c:lblAlgn val="ctr"/>
        <c:lblOffset val="100"/>
        <c:noMultiLvlLbl val="0"/>
      </c:catAx>
      <c:valAx>
        <c:axId val="19028232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1929474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65000"/>
        </a:schemeClr>
      </a:solid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51BEA-C714-4AED-9112-4500DB899A85}" type="datetimeFigureOut">
              <a:rPr lang="en-AU" smtClean="0"/>
              <a:t>8/07/2025</a:t>
            </a:fld>
            <a:endParaRPr lang="en-AU"/>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AU"/>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39DB4-C640-4EE0-A5E6-22F889456E1C}" type="slidenum">
              <a:rPr lang="en-AU" smtClean="0"/>
              <a:t>‹Nr.›</a:t>
            </a:fld>
            <a:endParaRPr lang="en-AU"/>
          </a:p>
        </p:txBody>
      </p:sp>
    </p:spTree>
    <p:extLst>
      <p:ext uri="{BB962C8B-B14F-4D97-AF65-F5344CB8AC3E}">
        <p14:creationId xmlns:p14="http://schemas.microsoft.com/office/powerpoint/2010/main" val="183700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879F9-81BB-8DF3-2EF3-4607EC1C238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837FD8C-8339-DE08-4A8C-49AB49AD6B9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67489D7-52D7-5F12-8E79-190D660E5ABF}"/>
              </a:ext>
            </a:extLst>
          </p:cNvPr>
          <p:cNvSpPr>
            <a:spLocks noGrp="1"/>
          </p:cNvSpPr>
          <p:nvPr>
            <p:ph type="body" idx="1"/>
          </p:nvPr>
        </p:nvSpPr>
        <p:spPr/>
        <p:txBody>
          <a:bodyPr/>
          <a:lstStyle/>
          <a:p>
            <a:r>
              <a:rPr lang="de-DE" dirty="0"/>
              <a:t>https://blog.evergreen.de/vermoegensaufbau-mit-dem-terassenmodell/ &amp; Foliensatz Finanzbildung S. 11</a:t>
            </a:r>
          </a:p>
        </p:txBody>
      </p:sp>
      <p:sp>
        <p:nvSpPr>
          <p:cNvPr id="4" name="Foliennummernplatzhalter 3">
            <a:extLst>
              <a:ext uri="{FF2B5EF4-FFF2-40B4-BE49-F238E27FC236}">
                <a16:creationId xmlns:a16="http://schemas.microsoft.com/office/drawing/2014/main" id="{F7A8BCCD-5203-768C-79DE-2BC38081735D}"/>
              </a:ext>
            </a:extLst>
          </p:cNvPr>
          <p:cNvSpPr>
            <a:spLocks noGrp="1"/>
          </p:cNvSpPr>
          <p:nvPr>
            <p:ph type="sldNum" sz="quarter" idx="5"/>
          </p:nvPr>
        </p:nvSpPr>
        <p:spPr/>
        <p:txBody>
          <a:bodyPr/>
          <a:lstStyle/>
          <a:p>
            <a:fld id="{0F039DB4-C640-4EE0-A5E6-22F889456E1C}" type="slidenum">
              <a:rPr lang="en-AU" smtClean="0"/>
              <a:t>9</a:t>
            </a:fld>
            <a:endParaRPr lang="en-AU"/>
          </a:p>
        </p:txBody>
      </p:sp>
    </p:spTree>
    <p:extLst>
      <p:ext uri="{BB962C8B-B14F-4D97-AF65-F5344CB8AC3E}">
        <p14:creationId xmlns:p14="http://schemas.microsoft.com/office/powerpoint/2010/main" val="2588340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879F9-81BB-8DF3-2EF3-4607EC1C238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837FD8C-8339-DE08-4A8C-49AB49AD6B9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67489D7-52D7-5F12-8E79-190D660E5ABF}"/>
              </a:ext>
            </a:extLst>
          </p:cNvPr>
          <p:cNvSpPr>
            <a:spLocks noGrp="1"/>
          </p:cNvSpPr>
          <p:nvPr>
            <p:ph type="body" idx="1"/>
          </p:nvPr>
        </p:nvSpPr>
        <p:spPr/>
        <p:txBody>
          <a:bodyPr/>
          <a:lstStyle/>
          <a:p>
            <a:r>
              <a:rPr lang="de-DE" dirty="0"/>
              <a:t>https://blog.evergreen.de/vermoegensaufbau-mit-dem-terassenmodell/ &amp; Foliensatz Finanzbildung S. 11</a:t>
            </a:r>
          </a:p>
        </p:txBody>
      </p:sp>
      <p:sp>
        <p:nvSpPr>
          <p:cNvPr id="4" name="Foliennummernplatzhalter 3">
            <a:extLst>
              <a:ext uri="{FF2B5EF4-FFF2-40B4-BE49-F238E27FC236}">
                <a16:creationId xmlns:a16="http://schemas.microsoft.com/office/drawing/2014/main" id="{F7A8BCCD-5203-768C-79DE-2BC38081735D}"/>
              </a:ext>
            </a:extLst>
          </p:cNvPr>
          <p:cNvSpPr>
            <a:spLocks noGrp="1"/>
          </p:cNvSpPr>
          <p:nvPr>
            <p:ph type="sldNum" sz="quarter" idx="5"/>
          </p:nvPr>
        </p:nvSpPr>
        <p:spPr/>
        <p:txBody>
          <a:bodyPr/>
          <a:lstStyle/>
          <a:p>
            <a:fld id="{0F039DB4-C640-4EE0-A5E6-22F889456E1C}" type="slidenum">
              <a:rPr lang="en-AU" smtClean="0"/>
              <a:t>14</a:t>
            </a:fld>
            <a:endParaRPr lang="en-AU"/>
          </a:p>
        </p:txBody>
      </p:sp>
    </p:spTree>
    <p:extLst>
      <p:ext uri="{BB962C8B-B14F-4D97-AF65-F5344CB8AC3E}">
        <p14:creationId xmlns:p14="http://schemas.microsoft.com/office/powerpoint/2010/main" val="2588340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Weltsparen: https://www.weltsparen.at/?utm_source=google&amp;utm_medium=cpc&amp;utm_campaign=at_sea_brand_weltsparen&amp;gad_source=1&amp;gclid=CjwKCAjw47i_BhBTEiwAaJfPphqARtplkwSxELLpGEiedZtpDzhoQMEdUpiIIwdkJp2t59g25NpXxRoCsiMQAvD_BwE</a:t>
            </a:r>
          </a:p>
          <a:p>
            <a:endParaRPr lang="de-DE" dirty="0"/>
          </a:p>
          <a:p>
            <a:r>
              <a:rPr lang="de-DE" dirty="0"/>
              <a:t>Arbeiterkammer: https://www.bankenrechner.at/sparen</a:t>
            </a:r>
          </a:p>
          <a:p>
            <a:endParaRPr lang="de-DE" dirty="0"/>
          </a:p>
          <a:p>
            <a:r>
              <a:rPr lang="de-DE" dirty="0"/>
              <a:t>Durchblicker: https://durchblicker.at/?gad_source=1&amp;gclid=CjwKCAjw47i_BhBTEiwAaJfPphJJ6XS87jwewosyvKeV-2i5zB0JM3-BlfbejrmSNlcGjtT-9nH6khoCFKYQAvD_BwE</a:t>
            </a:r>
          </a:p>
        </p:txBody>
      </p:sp>
      <p:sp>
        <p:nvSpPr>
          <p:cNvPr id="4" name="Foliennummernplatzhalter 3"/>
          <p:cNvSpPr>
            <a:spLocks noGrp="1"/>
          </p:cNvSpPr>
          <p:nvPr>
            <p:ph type="sldNum" sz="quarter" idx="5"/>
          </p:nvPr>
        </p:nvSpPr>
        <p:spPr/>
        <p:txBody>
          <a:bodyPr/>
          <a:lstStyle/>
          <a:p>
            <a:fld id="{0F039DB4-C640-4EE0-A5E6-22F889456E1C}" type="slidenum">
              <a:rPr lang="en-AU" smtClean="0"/>
              <a:t>16</a:t>
            </a:fld>
            <a:endParaRPr lang="en-AU"/>
          </a:p>
        </p:txBody>
      </p:sp>
    </p:spTree>
    <p:extLst>
      <p:ext uri="{BB962C8B-B14F-4D97-AF65-F5344CB8AC3E}">
        <p14:creationId xmlns:p14="http://schemas.microsoft.com/office/powerpoint/2010/main" val="2539250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27A3-AA7B-6EF0-63B7-8A2585F9E6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D47078-50F7-DFFF-A616-BAEFE2861F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3AD37D0-FCE7-D1F5-ECC7-A13710D806B6}"/>
              </a:ext>
            </a:extLst>
          </p:cNvPr>
          <p:cNvSpPr>
            <a:spLocks noGrp="1"/>
          </p:cNvSpPr>
          <p:nvPr>
            <p:ph type="body" idx="1"/>
          </p:nvPr>
        </p:nvSpPr>
        <p:spPr/>
        <p:txBody>
          <a:bodyPr/>
          <a:lstStyle/>
          <a:p>
            <a:r>
              <a:rPr lang="de-DE"/>
              <a:t>https://mein-lernen.at/mathematik-ahs-uebersicht/finanzmathematik-definition/sollzinsen-und-habenzinsen/</a:t>
            </a:r>
          </a:p>
        </p:txBody>
      </p:sp>
      <p:sp>
        <p:nvSpPr>
          <p:cNvPr id="4" name="Foliennummernplatzhalter 3">
            <a:extLst>
              <a:ext uri="{FF2B5EF4-FFF2-40B4-BE49-F238E27FC236}">
                <a16:creationId xmlns:a16="http://schemas.microsoft.com/office/drawing/2014/main" id="{51BD229E-1FF5-A682-7123-882BB323C0A8}"/>
              </a:ext>
            </a:extLst>
          </p:cNvPr>
          <p:cNvSpPr>
            <a:spLocks noGrp="1"/>
          </p:cNvSpPr>
          <p:nvPr>
            <p:ph type="sldNum" sz="quarter" idx="5"/>
          </p:nvPr>
        </p:nvSpPr>
        <p:spPr/>
        <p:txBody>
          <a:bodyPr/>
          <a:lstStyle/>
          <a:p>
            <a:fld id="{0F039DB4-C640-4EE0-A5E6-22F889456E1C}" type="slidenum">
              <a:rPr lang="en-AU" smtClean="0"/>
              <a:t>18</a:t>
            </a:fld>
            <a:endParaRPr lang="en-AU"/>
          </a:p>
        </p:txBody>
      </p:sp>
    </p:spTree>
    <p:extLst>
      <p:ext uri="{BB962C8B-B14F-4D97-AF65-F5344CB8AC3E}">
        <p14:creationId xmlns:p14="http://schemas.microsoft.com/office/powerpoint/2010/main" val="3374875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Es ist wichtig, die Entwicklung der Zinsen und der Inflation zu verfolgen und die Anlageform entsprechend zu wählen. Je nach gewünschter Anlagedauer und Reaktion auf mögliche Zinsveränderungen können bestimmte Sparformen tendenziell rentabler sein, insbesondere bei steigenden Zinsen und sich ändernder Inflation.  </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 </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Der </a:t>
            </a:r>
            <a:r>
              <a:rPr lang="de-AT" sz="1200" b="1" u="sng" dirty="0">
                <a:effectLst/>
                <a:latin typeface="Gadugi" panose="020B0502040204020203" pitchFamily="34" charset="0"/>
                <a:ea typeface="Calibri" panose="020F0502020204030204" pitchFamily="34" charset="0"/>
                <a:cs typeface="Times New Roman" panose="02020603050405020304" pitchFamily="18" charset="0"/>
              </a:rPr>
              <a:t>Realzins</a:t>
            </a:r>
            <a:r>
              <a:rPr lang="de-AT" sz="1200" dirty="0">
                <a:effectLst/>
                <a:latin typeface="Gadugi" panose="020B0502040204020203" pitchFamily="34" charset="0"/>
                <a:ea typeface="Calibri" panose="020F0502020204030204" pitchFamily="34" charset="0"/>
                <a:cs typeface="Times New Roman" panose="02020603050405020304" pitchFamily="18" charset="0"/>
              </a:rPr>
              <a:t> ermöglicht es, die tatsächliche Rentabilität einer Geldanlage zu berechnen. Er berücksichtigt nicht nur den Zinssatz, den man für Spareinlagen erhält (Nominalzins), sondern auch die Veränderung der </a:t>
            </a:r>
            <a:r>
              <a:rPr lang="de-AT" sz="1200" u="sng" dirty="0">
                <a:effectLst/>
                <a:latin typeface="Gadugi" panose="020B0502040204020203" pitchFamily="34" charset="0"/>
                <a:ea typeface="Calibri" panose="020F0502020204030204" pitchFamily="34" charset="0"/>
                <a:cs typeface="Times New Roman" panose="02020603050405020304" pitchFamily="18" charset="0"/>
              </a:rPr>
              <a:t>Kaufkraft</a:t>
            </a:r>
            <a:r>
              <a:rPr lang="de-AT" sz="1200" dirty="0">
                <a:effectLst/>
                <a:latin typeface="Gadugi" panose="020B0502040204020203" pitchFamily="34" charset="0"/>
                <a:ea typeface="Calibri" panose="020F0502020204030204" pitchFamily="34" charset="0"/>
                <a:cs typeface="Times New Roman" panose="02020603050405020304" pitchFamily="18" charset="0"/>
              </a:rPr>
              <a:t> durch </a:t>
            </a:r>
            <a:r>
              <a:rPr lang="de-AT" sz="1200" u="sng" dirty="0">
                <a:effectLst/>
                <a:latin typeface="Gadugi" panose="020B0502040204020203" pitchFamily="34" charset="0"/>
                <a:ea typeface="Calibri" panose="020F0502020204030204" pitchFamily="34" charset="0"/>
                <a:cs typeface="Times New Roman" panose="02020603050405020304" pitchFamily="18" charset="0"/>
              </a:rPr>
              <a:t>Inflation</a:t>
            </a:r>
            <a:r>
              <a:rPr lang="de-AT" sz="1200" dirty="0">
                <a:effectLst/>
                <a:latin typeface="Gadugi" panose="020B0502040204020203" pitchFamily="34" charset="0"/>
                <a:ea typeface="Calibri" panose="020F0502020204030204" pitchFamily="34" charset="0"/>
                <a:cs typeface="Times New Roman" panose="02020603050405020304" pitchFamily="18" charset="0"/>
              </a:rPr>
              <a:t>.</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 </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Der Realzins kann näherungsweise mit dieser Formel ermittelt werden:</a:t>
            </a:r>
            <a:endParaRPr lang="de-AT" sz="1200" dirty="0">
              <a:effectLst/>
              <a:latin typeface="Times New Roman" panose="02020603050405020304" pitchFamily="18" charset="0"/>
              <a:ea typeface="Times New Roman" panose="02020603050405020304" pitchFamily="18" charset="0"/>
            </a:endParaRPr>
          </a:p>
          <a:p>
            <a:pPr algn="ctr">
              <a:spcBef>
                <a:spcPts val="1200"/>
              </a:spcBef>
            </a:pPr>
            <a:r>
              <a:rPr lang="de-AT" sz="1200" b="1" dirty="0">
                <a:effectLst/>
                <a:latin typeface="Gadugi" panose="020B0502040204020203" pitchFamily="34" charset="0"/>
                <a:ea typeface="Calibri" panose="020F0502020204030204" pitchFamily="34" charset="0"/>
                <a:cs typeface="Times New Roman" panose="02020603050405020304" pitchFamily="18" charset="0"/>
              </a:rPr>
              <a:t>[Nominalzins] – [Inflationsrate] = [Realzins]</a:t>
            </a:r>
            <a:endParaRPr lang="de-AT" sz="1200" dirty="0">
              <a:effectLst/>
              <a:latin typeface="Times New Roman" panose="02020603050405020304" pitchFamily="18" charset="0"/>
              <a:ea typeface="Times New Roman" panose="02020603050405020304" pitchFamily="18" charset="0"/>
            </a:endParaRPr>
          </a:p>
          <a:p>
            <a:endParaRPr lang="de-AT" dirty="0"/>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Bei einer </a:t>
            </a:r>
            <a:r>
              <a:rPr lang="de-AT" sz="1200" u="sng" dirty="0">
                <a:effectLst/>
                <a:latin typeface="Gadugi" panose="020B0502040204020203" pitchFamily="34" charset="0"/>
                <a:ea typeface="Calibri" panose="020F0502020204030204" pitchFamily="34" charset="0"/>
                <a:cs typeface="Times New Roman" panose="02020603050405020304" pitchFamily="18" charset="0"/>
              </a:rPr>
              <a:t>Inflationsrate</a:t>
            </a:r>
            <a:r>
              <a:rPr lang="de-AT" sz="1200" dirty="0">
                <a:effectLst/>
                <a:latin typeface="Gadugi" panose="020B0502040204020203" pitchFamily="34" charset="0"/>
                <a:ea typeface="Calibri" panose="020F0502020204030204" pitchFamily="34" charset="0"/>
                <a:cs typeface="Times New Roman" panose="02020603050405020304" pitchFamily="18" charset="0"/>
              </a:rPr>
              <a:t> von null Prozent sind Real- und Nominalzins gleich. Ist die Inflationsrate höher als der Nominalzins einer Geldanlage, ergibt sich ein negativer Realzins, das heißt das angelegte Geld verliert an Wert.</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 </a:t>
            </a:r>
            <a:endParaRPr lang="de-AT" sz="1200" dirty="0">
              <a:effectLst/>
              <a:latin typeface="Times New Roman" panose="02020603050405020304" pitchFamily="18" charset="0"/>
              <a:ea typeface="Times New Roman" panose="02020603050405020304" pitchFamily="18" charset="0"/>
            </a:endParaRPr>
          </a:p>
          <a:p>
            <a:pPr algn="just"/>
            <a:r>
              <a:rPr lang="de-AT" sz="1200" dirty="0">
                <a:effectLst/>
                <a:latin typeface="Gadugi" panose="020B0502040204020203" pitchFamily="34" charset="0"/>
                <a:ea typeface="Calibri" panose="020F0502020204030204" pitchFamily="34" charset="0"/>
                <a:cs typeface="Times New Roman" panose="02020603050405020304" pitchFamily="18" charset="0"/>
              </a:rPr>
              <a:t>Tim zahlt 500 EUR auf ein Sparkonto mit einem Nominalzinssatz von 3 % p. a. ein. Nach einem Jahr erhält er 15 EUR an Zinsen und verfügt deswegen über 515 EUR. Beträgt die Inflation in diesem Zeitraum jedoch 5 %, so benötigt Tim 525 EUR, um Waren und Dienstleistungen zu erwerben, die vor einem Jahr noch 500 EUR gekostet hätten. In unserem Beispiel beläuft sich der reale Zinssatz daher auf -2 %. </a:t>
            </a:r>
            <a:endParaRPr lang="de-AT" sz="1200" dirty="0">
              <a:effectLst/>
              <a:latin typeface="Times New Roman" panose="02020603050405020304" pitchFamily="18" charset="0"/>
              <a:ea typeface="Times New Roman" panose="02020603050405020304" pitchFamily="18" charset="0"/>
            </a:endParaRPr>
          </a:p>
          <a:p>
            <a:pPr algn="ctr">
              <a:spcBef>
                <a:spcPts val="1200"/>
              </a:spcBef>
            </a:pPr>
            <a:r>
              <a:rPr lang="de-AT" sz="1200" b="1" dirty="0">
                <a:effectLst/>
                <a:latin typeface="Gadugi" panose="020B0502040204020203" pitchFamily="34" charset="0"/>
                <a:ea typeface="Calibri" panose="020F0502020204030204" pitchFamily="34" charset="0"/>
                <a:cs typeface="Times New Roman" panose="02020603050405020304" pitchFamily="18" charset="0"/>
              </a:rPr>
              <a:t>3,0 % - 5,0 % = -2,0 %</a:t>
            </a:r>
            <a:endParaRPr lang="de-AT" sz="1200" dirty="0">
              <a:effectLst/>
              <a:latin typeface="Times New Roman" panose="02020603050405020304" pitchFamily="18" charset="0"/>
              <a:ea typeface="Times New Roman" panose="02020603050405020304" pitchFamily="18" charset="0"/>
            </a:endParaRPr>
          </a:p>
          <a:p>
            <a:pPr algn="just">
              <a:spcBef>
                <a:spcPts val="1200"/>
              </a:spcBef>
            </a:pPr>
            <a:r>
              <a:rPr lang="de-AT" sz="1200" dirty="0">
                <a:effectLst/>
                <a:latin typeface="Gadugi" panose="020B0502040204020203" pitchFamily="34" charset="0"/>
                <a:ea typeface="Calibri" panose="020F0502020204030204" pitchFamily="34" charset="0"/>
                <a:cs typeface="Times New Roman" panose="02020603050405020304" pitchFamily="18" charset="0"/>
              </a:rPr>
              <a:t>Aktuell liegen die Zinssätze trotz einer Zinswende weiterhin deutlich unterhalb der Inflationsrate und führen damit zu einem negativen Realzins, wenn die Ersparnisse in niedrig verzinsten Sparformen angelegt werden. Die Rendite von sicheren Sparformen ist daher mit einem </a:t>
            </a:r>
            <a:r>
              <a:rPr lang="de-AT" sz="1200" u="sng" dirty="0">
                <a:effectLst/>
                <a:latin typeface="Gadugi" panose="020B0502040204020203" pitchFamily="34" charset="0"/>
                <a:ea typeface="Calibri" panose="020F0502020204030204" pitchFamily="34" charset="0"/>
                <a:cs typeface="Times New Roman" panose="02020603050405020304" pitchFamily="18" charset="0"/>
              </a:rPr>
              <a:t>Kaufkraftverlust</a:t>
            </a:r>
            <a:r>
              <a:rPr lang="de-AT" sz="1200" dirty="0">
                <a:effectLst/>
                <a:latin typeface="Gadugi" panose="020B0502040204020203" pitchFamily="34" charset="0"/>
                <a:ea typeface="Calibri" panose="020F0502020204030204" pitchFamily="34" charset="0"/>
                <a:cs typeface="Times New Roman" panose="02020603050405020304" pitchFamily="18" charset="0"/>
              </a:rPr>
              <a:t> verbunden. Solche sicheren Anlagen sind nicht dazu geeignet, um langfristig Vermögen aufzubauen, können aber für kurz- und mittelfristige Sparziele dennoch genutzt werden. Um den Wertverlust zu begrenzen, sollten die Konditionen unterschiedlicher Spar- und Anlageprodukte regelmäßig verglichen werden</a:t>
            </a:r>
            <a:endParaRPr lang="de-AT" sz="1200" dirty="0">
              <a:effectLst/>
              <a:latin typeface="Times New Roman" panose="02020603050405020304" pitchFamily="18" charset="0"/>
              <a:ea typeface="Times New Roman" panose="02020603050405020304" pitchFamily="18" charset="0"/>
            </a:endParaRPr>
          </a:p>
          <a:p>
            <a:pPr algn="just">
              <a:spcBef>
                <a:spcPts val="1200"/>
              </a:spcBef>
            </a:pPr>
            <a:r>
              <a:rPr lang="de-AT" sz="1200" dirty="0">
                <a:effectLst/>
                <a:latin typeface="Gadugi" panose="020B0502040204020203" pitchFamily="34" charset="0"/>
                <a:ea typeface="Calibri" panose="020F0502020204030204" pitchFamily="34" charset="0"/>
                <a:cs typeface="Times New Roman" panose="02020603050405020304" pitchFamily="18" charset="0"/>
              </a:rPr>
              <a:t>Aufgrund der aktuellen Inflationsrate und des niedrigen Zinsniveaus bleibt der durchschnittliche Realzins für Tages- und Festgeld negativ. Dies führt zu einem Wertverlust des Ersparten. Um auch mit kleinen Beträgen ein Vermögen aufbauen zu können, braucht es neben Sparprodukten die Investition in rentablere Anlageprodukte. </a:t>
            </a:r>
            <a:endParaRPr lang="de-AT" sz="1200" dirty="0">
              <a:effectLst/>
              <a:latin typeface="Times New Roman" panose="02020603050405020304" pitchFamily="18" charset="0"/>
              <a:ea typeface="Times New Roman" panose="02020603050405020304" pitchFamily="18" charset="0"/>
            </a:endParaRPr>
          </a:p>
          <a:p>
            <a:endParaRPr lang="de-AT" dirty="0"/>
          </a:p>
          <a:p>
            <a:endParaRPr lang="de-AT" dirty="0"/>
          </a:p>
        </p:txBody>
      </p:sp>
      <p:sp>
        <p:nvSpPr>
          <p:cNvPr id="4" name="Foliennummernplatzhalter 3"/>
          <p:cNvSpPr>
            <a:spLocks noGrp="1"/>
          </p:cNvSpPr>
          <p:nvPr>
            <p:ph type="sldNum" sz="quarter" idx="5"/>
          </p:nvPr>
        </p:nvSpPr>
        <p:spPr/>
        <p:txBody>
          <a:bodyPr/>
          <a:lstStyle/>
          <a:p>
            <a:fld id="{0F039DB4-C640-4EE0-A5E6-22F889456E1C}" type="slidenum">
              <a:rPr lang="en-AU" smtClean="0"/>
              <a:t>25</a:t>
            </a:fld>
            <a:endParaRPr lang="en-AU"/>
          </a:p>
        </p:txBody>
      </p:sp>
    </p:spTree>
    <p:extLst>
      <p:ext uri="{BB962C8B-B14F-4D97-AF65-F5344CB8AC3E}">
        <p14:creationId xmlns:p14="http://schemas.microsoft.com/office/powerpoint/2010/main" val="3966061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a:t>Mastertitelformat bearbeiten</a:t>
            </a:r>
            <a:endParaRPr lang="de-AT"/>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08.07.2025</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3531940698"/>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chemeClr val="accent6">
                    <a:lumMod val="75000"/>
                  </a:schemeClr>
                </a:solidFill>
              </a:defRPr>
            </a:lvl1pPr>
          </a:lstStyle>
          <a:p>
            <a:r>
              <a:rPr lang="de-DE"/>
              <a:t>Mastertitelformat bearbeiten</a:t>
            </a:r>
            <a:endParaRPr lang="de-AT"/>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Foliennummernplatzhalter 6">
            <a:extLst>
              <a:ext uri="{FF2B5EF4-FFF2-40B4-BE49-F238E27FC236}">
                <a16:creationId xmlns:a16="http://schemas.microsoft.com/office/drawing/2014/main" id="{F75EEA99-345C-9BAC-DBEF-480535F95E7C}"/>
              </a:ext>
            </a:extLst>
          </p:cNvPr>
          <p:cNvSpPr>
            <a:spLocks noGrp="1"/>
          </p:cNvSpPr>
          <p:nvPr>
            <p:ph type="sldNum" sz="quarter" idx="12"/>
          </p:nvPr>
        </p:nvSpPr>
        <p:spPr>
          <a:xfrm>
            <a:off x="8610600" y="6356350"/>
            <a:ext cx="2743200" cy="365125"/>
          </a:xfrm>
        </p:spPr>
        <p:txBody>
          <a:bodyPr/>
          <a:lstStyle/>
          <a:p>
            <a:fld id="{4C23FFEC-42AF-4C5F-8FEB-D69D9B6A7C04}" type="slidenum">
              <a:rPr lang="de-AT" smtClean="0"/>
              <a:t>‹Nr.›</a:t>
            </a:fld>
            <a:endParaRPr lang="de-AT"/>
          </a:p>
        </p:txBody>
      </p:sp>
      <p:pic>
        <p:nvPicPr>
          <p:cNvPr id="15" name="Grafik 14">
            <a:extLst>
              <a:ext uri="{FF2B5EF4-FFF2-40B4-BE49-F238E27FC236}">
                <a16:creationId xmlns:a16="http://schemas.microsoft.com/office/drawing/2014/main" id="{60C9D91D-6318-29C5-897A-0131B70D6061}"/>
              </a:ext>
            </a:extLst>
          </p:cNvPr>
          <p:cNvPicPr>
            <a:picLocks noChangeAspect="1"/>
          </p:cNvPicPr>
          <p:nvPr userDrawn="1"/>
        </p:nvPicPr>
        <p:blipFill>
          <a:blip r:embed="rId2"/>
          <a:stretch>
            <a:fillRect/>
          </a:stretch>
        </p:blipFill>
        <p:spPr>
          <a:xfrm>
            <a:off x="0" y="0"/>
            <a:ext cx="12192000" cy="635100"/>
          </a:xfrm>
          <a:prstGeom prst="rect">
            <a:avLst/>
          </a:prstGeom>
        </p:spPr>
      </p:pic>
    </p:spTree>
    <p:extLst>
      <p:ext uri="{BB962C8B-B14F-4D97-AF65-F5344CB8AC3E}">
        <p14:creationId xmlns:p14="http://schemas.microsoft.com/office/powerpoint/2010/main" val="2602206054"/>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08.07.2025</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637229369"/>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08.07.2025</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40733740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Lst>
  <p:transition spd="slow">
    <p:fade/>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6.svg"/><Relationship Id="rId7" Type="http://schemas.openxmlformats.org/officeDocument/2006/relationships/image" Target="../media/image50.svg"/><Relationship Id="rId12" Type="http://schemas.openxmlformats.org/officeDocument/2006/relationships/image" Target="../media/image55.sv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svg"/><Relationship Id="rId10" Type="http://schemas.openxmlformats.org/officeDocument/2006/relationships/image" Target="../media/image53.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sv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1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svg"/><Relationship Id="rId7" Type="http://schemas.openxmlformats.org/officeDocument/2006/relationships/image" Target="../media/image67.sv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 Id="rId9" Type="http://schemas.openxmlformats.org/officeDocument/2006/relationships/image" Target="../media/image69.svg"/></Relationships>
</file>

<file path=ppt/slides/_rels/slide13.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63.svg"/><Relationship Id="rId4"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4.svg"/></Relationships>
</file>

<file path=ppt/slides/_rels/slide1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hyperlink" Target="https://durchblicker.at/sparzinsen/vergleich/ergebnis?gad_source=1&amp;gclid=Cj0KCQiAlbW-BhCMARIsADnwasqSVfyX-JBE6AGOawaA1PekDd5jJYQwv48tmEOD5y0DaSrhjMzFg6waAsGjEALw_wcB#calcid=354f60d17a9da8a3690ca2c00459706a145f40f1" TargetMode="External"/><Relationship Id="rId7" Type="http://schemas.openxmlformats.org/officeDocument/2006/relationships/hyperlink" Target="https://www.bankenrechner.at/spare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hyperlink" Target="https://www.weltsparen.at/?utm_source=google&amp;utm_medium=cpc&amp;utm_campaign=at_sea_brand_weltsparen&amp;gad_source=1&amp;gclid=Cj0KCQiAlbW-BhCMARIsADnwasrcowft66_lHQgMuUQmdjy_05ff4hBbzscGJlexG1m4DL0X3i39OWQaAgm5EALw_wcB" TargetMode="External"/><Relationship Id="rId10" Type="http://schemas.openxmlformats.org/officeDocument/2006/relationships/image" Target="../media/image53.svg"/><Relationship Id="rId4" Type="http://schemas.openxmlformats.org/officeDocument/2006/relationships/image" Target="../media/image70.png"/><Relationship Id="rId9"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svg"/><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5" Type="http://schemas.openxmlformats.org/officeDocument/2006/relationships/image" Target="../media/image18.svg"/><Relationship Id="rId23" Type="http://schemas.openxmlformats.org/officeDocument/2006/relationships/image" Target="../media/image26.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svg"/><Relationship Id="rId18" Type="http://schemas.openxmlformats.org/officeDocument/2006/relationships/image" Target="../media/image21.pn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1.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4.svg"/><Relationship Id="rId10" Type="http://schemas.openxmlformats.org/officeDocument/2006/relationships/image" Target="../media/image25.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svg"/><Relationship Id="rId18" Type="http://schemas.openxmlformats.org/officeDocument/2006/relationships/image" Target="../media/image21.pn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1.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4.svg"/><Relationship Id="rId10" Type="http://schemas.openxmlformats.org/officeDocument/2006/relationships/image" Target="../media/image25.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4.svg"/><Relationship Id="rId7" Type="http://schemas.openxmlformats.org/officeDocument/2006/relationships/image" Target="../media/image80.sv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svg"/><Relationship Id="rId4" Type="http://schemas.openxmlformats.org/officeDocument/2006/relationships/image" Target="../media/image77.png"/><Relationship Id="rId9" Type="http://schemas.openxmlformats.org/officeDocument/2006/relationships/image" Target="../media/image76.svg"/></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svg"/></Relationships>
</file>

<file path=ppt/slides/_rels/slide24.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svg"/><Relationship Id="rId7" Type="http://schemas.openxmlformats.org/officeDocument/2006/relationships/image" Target="../media/image85.sv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image" Target="../media/image76.svg"/><Relationship Id="rId5" Type="http://schemas.openxmlformats.org/officeDocument/2006/relationships/image" Target="../media/image78.svg"/><Relationship Id="rId10" Type="http://schemas.openxmlformats.org/officeDocument/2006/relationships/image" Target="../media/image75.png"/><Relationship Id="rId4" Type="http://schemas.openxmlformats.org/officeDocument/2006/relationships/image" Target="../media/image77.png"/><Relationship Id="rId9" Type="http://schemas.openxmlformats.org/officeDocument/2006/relationships/image" Target="../media/image80.svg"/></Relationships>
</file>

<file path=ppt/slides/_rels/slide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87.svg"/><Relationship Id="rId4" Type="http://schemas.openxmlformats.org/officeDocument/2006/relationships/image" Target="../media/image86.png"/></Relationships>
</file>

<file path=ppt/slides/_rels/slide26.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svg"/><Relationship Id="rId7" Type="http://schemas.openxmlformats.org/officeDocument/2006/relationships/image" Target="../media/image93.sv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png"/><Relationship Id="rId11" Type="http://schemas.openxmlformats.org/officeDocument/2006/relationships/image" Target="../media/image97.svg"/><Relationship Id="rId5" Type="http://schemas.openxmlformats.org/officeDocument/2006/relationships/image" Target="../media/image91.sv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svg"/></Relationships>
</file>

<file path=ppt/slides/_rels/slide27.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svg"/><Relationship Id="rId18" Type="http://schemas.openxmlformats.org/officeDocument/2006/relationships/image" Target="../media/image110.png"/><Relationship Id="rId26" Type="http://schemas.openxmlformats.org/officeDocument/2006/relationships/image" Target="../media/image118.svg"/><Relationship Id="rId3" Type="http://schemas.openxmlformats.org/officeDocument/2006/relationships/image" Target="../media/image99.svg"/><Relationship Id="rId21" Type="http://schemas.openxmlformats.org/officeDocument/2006/relationships/image" Target="../media/image113.png"/><Relationship Id="rId7" Type="http://schemas.openxmlformats.org/officeDocument/2006/relationships/image" Target="../media/image93.svg"/><Relationship Id="rId12" Type="http://schemas.openxmlformats.org/officeDocument/2006/relationships/image" Target="../media/image104.png"/><Relationship Id="rId17" Type="http://schemas.openxmlformats.org/officeDocument/2006/relationships/image" Target="../media/image109.svg"/><Relationship Id="rId25" Type="http://schemas.openxmlformats.org/officeDocument/2006/relationships/image" Target="../media/image117.png"/><Relationship Id="rId2" Type="http://schemas.openxmlformats.org/officeDocument/2006/relationships/image" Target="../media/image98.png"/><Relationship Id="rId16" Type="http://schemas.openxmlformats.org/officeDocument/2006/relationships/image" Target="../media/image108.png"/><Relationship Id="rId20"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image" Target="../media/image92.png"/><Relationship Id="rId11" Type="http://schemas.openxmlformats.org/officeDocument/2006/relationships/image" Target="../media/image103.svg"/><Relationship Id="rId24" Type="http://schemas.openxmlformats.org/officeDocument/2006/relationships/image" Target="../media/image116.svg"/><Relationship Id="rId5" Type="http://schemas.openxmlformats.org/officeDocument/2006/relationships/image" Target="../media/image95.svg"/><Relationship Id="rId15" Type="http://schemas.openxmlformats.org/officeDocument/2006/relationships/image" Target="../media/image107.svg"/><Relationship Id="rId23" Type="http://schemas.openxmlformats.org/officeDocument/2006/relationships/image" Target="../media/image115.png"/><Relationship Id="rId10" Type="http://schemas.openxmlformats.org/officeDocument/2006/relationships/image" Target="../media/image102.png"/><Relationship Id="rId19" Type="http://schemas.openxmlformats.org/officeDocument/2006/relationships/image" Target="../media/image111.svg"/><Relationship Id="rId4" Type="http://schemas.openxmlformats.org/officeDocument/2006/relationships/image" Target="../media/image94.png"/><Relationship Id="rId9" Type="http://schemas.openxmlformats.org/officeDocument/2006/relationships/image" Target="../media/image101.svg"/><Relationship Id="rId14" Type="http://schemas.openxmlformats.org/officeDocument/2006/relationships/image" Target="../media/image106.png"/><Relationship Id="rId22" Type="http://schemas.openxmlformats.org/officeDocument/2006/relationships/image" Target="../media/image114.svg"/></Relationships>
</file>

<file path=ppt/slides/_rels/slide2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70.png"/><Relationship Id="rId7" Type="http://schemas.openxmlformats.org/officeDocument/2006/relationships/image" Target="../media/image72.png"/><Relationship Id="rId2" Type="http://schemas.openxmlformats.org/officeDocument/2006/relationships/hyperlink" Target="https://durchblicker.at/sparzinsen/vergleich/ergebnis?gad_source=1&amp;gclid=Cj0KCQiAlbW-BhCMARIsADnwasqSVfyX-JBE6AGOawaA1PekDd5jJYQwv48tmEOD5y0DaSrhjMzFg6waAsGjEALw_wcB#calcid=354f60d17a9da8a3690ca2c00459706a145f40f1" TargetMode="External"/><Relationship Id="rId1" Type="http://schemas.openxmlformats.org/officeDocument/2006/relationships/slideLayout" Target="../slideLayouts/slideLayout2.xml"/><Relationship Id="rId6" Type="http://schemas.openxmlformats.org/officeDocument/2006/relationships/hyperlink" Target="https://www.bankenrechner.at/sparen" TargetMode="External"/><Relationship Id="rId5" Type="http://schemas.openxmlformats.org/officeDocument/2006/relationships/image" Target="../media/image71.png"/><Relationship Id="rId4" Type="http://schemas.openxmlformats.org/officeDocument/2006/relationships/hyperlink" Target="https://www.weltsparen.at/?utm_source=google&amp;utm_medium=cpc&amp;utm_campaign=at_sea_brand_weltsparen&amp;gad_source=1&amp;gclid=Cj0KCQiAlbW-BhCMARIsADnwasrcowft66_lHQgMuUQmdjy_05ff4hBbzscGJlexG1m4DL0X3i39OWQaAgm5EALw_wcB" TargetMode="External"/><Relationship Id="rId9" Type="http://schemas.openxmlformats.org/officeDocument/2006/relationships/image" Target="../media/image53.svg"/></Relationships>
</file>

<file path=ppt/slides/_rels/slide2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svg"/><Relationship Id="rId3" Type="http://schemas.openxmlformats.org/officeDocument/2006/relationships/image" Target="../media/image28.svg"/><Relationship Id="rId7" Type="http://schemas.openxmlformats.org/officeDocument/2006/relationships/image" Target="../media/image32.sv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svg"/></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2.sv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2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0" Type="http://schemas.openxmlformats.org/officeDocument/2006/relationships/image" Target="../media/image25.pn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40.jpeg"/></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2.sv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21.png"/><Relationship Id="rId17" Type="http://schemas.openxmlformats.org/officeDocument/2006/relationships/image" Target="../media/image125.png"/><Relationship Id="rId2" Type="http://schemas.openxmlformats.org/officeDocument/2006/relationships/image" Target="../media/image5.png"/><Relationship Id="rId16" Type="http://schemas.openxmlformats.org/officeDocument/2006/relationships/image" Target="../media/image124.sv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23.png"/><Relationship Id="rId10" Type="http://schemas.openxmlformats.org/officeDocument/2006/relationships/image" Target="../media/image25.pn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40.jpeg"/></Relationships>
</file>

<file path=ppt/slides/_rels/slide3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2.sv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21.png"/><Relationship Id="rId2" Type="http://schemas.openxmlformats.org/officeDocument/2006/relationships/image" Target="../media/image5.png"/><Relationship Id="rId16" Type="http://schemas.openxmlformats.org/officeDocument/2006/relationships/image" Target="../media/image124.sv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23.png"/><Relationship Id="rId10" Type="http://schemas.openxmlformats.org/officeDocument/2006/relationships/image" Target="../media/image25.pn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40.jpeg"/></Relationships>
</file>

<file path=ppt/slides/_rels/slide3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2.svg"/><Relationship Id="rId3" Type="http://schemas.openxmlformats.org/officeDocument/2006/relationships/image" Target="../media/image6.svg"/><Relationship Id="rId7" Type="http://schemas.openxmlformats.org/officeDocument/2006/relationships/image" Target="../media/image16.svg"/><Relationship Id="rId12" Type="http://schemas.openxmlformats.org/officeDocument/2006/relationships/image" Target="../media/image121.png"/><Relationship Id="rId2" Type="http://schemas.openxmlformats.org/officeDocument/2006/relationships/image" Target="../media/image5.png"/><Relationship Id="rId16" Type="http://schemas.openxmlformats.org/officeDocument/2006/relationships/image" Target="../media/image127.sv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26.png"/><Relationship Id="rId10" Type="http://schemas.openxmlformats.org/officeDocument/2006/relationships/image" Target="../media/image25.pn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40.jpeg"/></Relationships>
</file>

<file path=ppt/slides/_rels/slide3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0.svg"/><Relationship Id="rId3" Type="http://schemas.openxmlformats.org/officeDocument/2006/relationships/image" Target="../media/image124.svg"/><Relationship Id="rId7" Type="http://schemas.openxmlformats.org/officeDocument/2006/relationships/image" Target="../media/image12.svg"/><Relationship Id="rId12" Type="http://schemas.openxmlformats.org/officeDocument/2006/relationships/image" Target="../media/image19.png"/><Relationship Id="rId2" Type="http://schemas.openxmlformats.org/officeDocument/2006/relationships/image" Target="../media/image123.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svg"/><Relationship Id="rId5" Type="http://schemas.microsoft.com/office/2007/relationships/hdphoto" Target="../media/hdphoto1.wdp"/><Relationship Id="rId15" Type="http://schemas.openxmlformats.org/officeDocument/2006/relationships/image" Target="../media/image22.svg"/><Relationship Id="rId10" Type="http://schemas.openxmlformats.org/officeDocument/2006/relationships/image" Target="../media/image15.png"/><Relationship Id="rId4" Type="http://schemas.openxmlformats.org/officeDocument/2006/relationships/image" Target="../media/image128.png"/><Relationship Id="rId9" Type="http://schemas.openxmlformats.org/officeDocument/2006/relationships/image" Target="../media/image14.svg"/><Relationship Id="rId1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2.xml"/><Relationship Id="rId5" Type="http://schemas.openxmlformats.org/officeDocument/2006/relationships/image" Target="../media/image132.jpeg"/><Relationship Id="rId4" Type="http://schemas.openxmlformats.org/officeDocument/2006/relationships/image" Target="../media/image131.jpeg"/></Relationships>
</file>

<file path=ppt/slides/_rels/slide3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svg"/><Relationship Id="rId3" Type="http://schemas.openxmlformats.org/officeDocument/2006/relationships/image" Target="../media/image28.svg"/><Relationship Id="rId7" Type="http://schemas.openxmlformats.org/officeDocument/2006/relationships/image" Target="../media/image32.sv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40.jpeg"/><Relationship Id="rId7" Type="http://schemas.openxmlformats.org/officeDocument/2006/relationships/image" Target="../media/image16.svg"/><Relationship Id="rId12" Type="http://schemas.openxmlformats.org/officeDocument/2006/relationships/image" Target="../media/image11.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4.svg"/><Relationship Id="rId23" Type="http://schemas.openxmlformats.org/officeDocument/2006/relationships/image" Target="../media/image42.svg"/><Relationship Id="rId10" Type="http://schemas.openxmlformats.org/officeDocument/2006/relationships/image" Target="../media/image25.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13.png"/><Relationship Id="rId22" Type="http://schemas.openxmlformats.org/officeDocument/2006/relationships/image" Target="../media/image41.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41.png"/><Relationship Id="rId7" Type="http://schemas.openxmlformats.org/officeDocument/2006/relationships/image" Target="../media/image16.svg"/><Relationship Id="rId12" Type="http://schemas.openxmlformats.org/officeDocument/2006/relationships/image" Target="../media/image11.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6.svg"/><Relationship Id="rId5" Type="http://schemas.openxmlformats.org/officeDocument/2006/relationships/image" Target="../media/image8.svg"/><Relationship Id="rId15" Type="http://schemas.openxmlformats.org/officeDocument/2006/relationships/image" Target="../media/image14.svg"/><Relationship Id="rId23" Type="http://schemas.openxmlformats.org/officeDocument/2006/relationships/image" Target="../media/image40.jpeg"/><Relationship Id="rId10" Type="http://schemas.openxmlformats.org/officeDocument/2006/relationships/image" Target="../media/image25.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8.svg"/><Relationship Id="rId14" Type="http://schemas.openxmlformats.org/officeDocument/2006/relationships/image" Target="../media/image13.png"/><Relationship Id="rId22" Type="http://schemas.openxmlformats.org/officeDocument/2006/relationships/image" Target="../media/image42.sv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a:xfrm>
            <a:off x="1202076" y="3025676"/>
            <a:ext cx="9465924" cy="539457"/>
          </a:xfrm>
        </p:spPr>
        <p:txBody>
          <a:bodyPr>
            <a:normAutofit/>
          </a:bodyPr>
          <a:lstStyle/>
          <a:p>
            <a:r>
              <a:rPr lang="de-AT" sz="3000"/>
              <a:t>Lernstrecke 3: Geld &amp; Finanzinstrumente</a:t>
            </a:r>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a:xfrm>
            <a:off x="1524000" y="4118260"/>
            <a:ext cx="9144000" cy="1154589"/>
          </a:xfrm>
        </p:spPr>
        <p:txBody>
          <a:bodyPr>
            <a:normAutofit/>
          </a:bodyPr>
          <a:lstStyle/>
          <a:p>
            <a:r>
              <a:rPr lang="de-AT" sz="4900" b="1"/>
              <a:t>Sparen</a:t>
            </a:r>
          </a:p>
        </p:txBody>
      </p:sp>
    </p:spTree>
    <p:extLst>
      <p:ext uri="{BB962C8B-B14F-4D97-AF65-F5344CB8AC3E}">
        <p14:creationId xmlns:p14="http://schemas.microsoft.com/office/powerpoint/2010/main" val="2661814090"/>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21EFF0-04FD-609B-B7E0-A9390B6CBB4A}"/>
              </a:ext>
            </a:extLst>
          </p:cNvPr>
          <p:cNvSpPr>
            <a:spLocks noGrp="1"/>
          </p:cNvSpPr>
          <p:nvPr>
            <p:ph type="title"/>
          </p:nvPr>
        </p:nvSpPr>
        <p:spPr>
          <a:xfrm>
            <a:off x="838200" y="747025"/>
            <a:ext cx="10515600" cy="1009651"/>
          </a:xfrm>
        </p:spPr>
        <p:txBody>
          <a:bodyPr>
            <a:normAutofit/>
          </a:bodyPr>
          <a:lstStyle/>
          <a:p>
            <a:r>
              <a:rPr lang="de-DE" dirty="0"/>
              <a:t>Werdet </a:t>
            </a:r>
            <a:r>
              <a:rPr lang="de-DE" dirty="0" err="1"/>
              <a:t>Expert:innen</a:t>
            </a:r>
            <a:r>
              <a:rPr lang="de-DE" dirty="0"/>
              <a:t> für ein Sparprodukt!</a:t>
            </a:r>
          </a:p>
        </p:txBody>
      </p:sp>
      <p:sp>
        <p:nvSpPr>
          <p:cNvPr id="4" name="Foliennummernplatzhalter 3">
            <a:extLst>
              <a:ext uri="{FF2B5EF4-FFF2-40B4-BE49-F238E27FC236}">
                <a16:creationId xmlns:a16="http://schemas.microsoft.com/office/drawing/2014/main" id="{0B4A7884-DEA8-9C61-BBF1-837A82A1F539}"/>
              </a:ext>
            </a:extLst>
          </p:cNvPr>
          <p:cNvSpPr>
            <a:spLocks noGrp="1"/>
          </p:cNvSpPr>
          <p:nvPr>
            <p:ph type="sldNum" sz="quarter" idx="12"/>
          </p:nvPr>
        </p:nvSpPr>
        <p:spPr/>
        <p:txBody>
          <a:bodyPr/>
          <a:lstStyle/>
          <a:p>
            <a:fld id="{4C23FFEC-42AF-4C5F-8FEB-D69D9B6A7C04}" type="slidenum">
              <a:rPr lang="de-AT" smtClean="0"/>
              <a:t>10</a:t>
            </a:fld>
            <a:endParaRPr lang="de-AT"/>
          </a:p>
        </p:txBody>
      </p:sp>
      <p:sp>
        <p:nvSpPr>
          <p:cNvPr id="12" name="Ellipse 11">
            <a:extLst>
              <a:ext uri="{FF2B5EF4-FFF2-40B4-BE49-F238E27FC236}">
                <a16:creationId xmlns:a16="http://schemas.microsoft.com/office/drawing/2014/main" id="{5C6B378A-5C40-4B9B-B55A-9102693F76A7}"/>
              </a:ext>
            </a:extLst>
          </p:cNvPr>
          <p:cNvSpPr/>
          <p:nvPr/>
        </p:nvSpPr>
        <p:spPr>
          <a:xfrm>
            <a:off x="1466850" y="2156726"/>
            <a:ext cx="720000" cy="720000"/>
          </a:xfrm>
          <a:prstGeom prst="ellipse">
            <a:avLst/>
          </a:prstGeom>
          <a:solidFill>
            <a:schemeClr val="accent6">
              <a:lumMod val="20000"/>
              <a:lumOff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6">
                    <a:lumMod val="50000"/>
                  </a:schemeClr>
                </a:solidFill>
              </a:rPr>
              <a:t>1</a:t>
            </a:r>
            <a:endParaRPr lang="de-DE" b="1" dirty="0">
              <a:solidFill>
                <a:schemeClr val="accent6">
                  <a:lumMod val="50000"/>
                </a:schemeClr>
              </a:solidFill>
            </a:endParaRPr>
          </a:p>
        </p:txBody>
      </p:sp>
      <p:sp>
        <p:nvSpPr>
          <p:cNvPr id="15" name="Textfeld 14">
            <a:extLst>
              <a:ext uri="{FF2B5EF4-FFF2-40B4-BE49-F238E27FC236}">
                <a16:creationId xmlns:a16="http://schemas.microsoft.com/office/drawing/2014/main" id="{9EBA480F-4A5E-336C-5AA5-0EB54681F714}"/>
              </a:ext>
            </a:extLst>
          </p:cNvPr>
          <p:cNvSpPr txBox="1"/>
          <p:nvPr/>
        </p:nvSpPr>
        <p:spPr>
          <a:xfrm>
            <a:off x="2247810" y="2315675"/>
            <a:ext cx="6402137" cy="400110"/>
          </a:xfrm>
          <a:prstGeom prst="rect">
            <a:avLst/>
          </a:prstGeom>
          <a:solidFill>
            <a:schemeClr val="accent6">
              <a:lumMod val="20000"/>
              <a:lumOff val="80000"/>
            </a:schemeClr>
          </a:solidFill>
        </p:spPr>
        <p:txBody>
          <a:bodyPr wrap="square" rtlCol="0">
            <a:spAutoFit/>
          </a:bodyPr>
          <a:lstStyle/>
          <a:p>
            <a:r>
              <a:rPr lang="de-DE" sz="2000" dirty="0" err="1"/>
              <a:t>Lies</a:t>
            </a:r>
            <a:r>
              <a:rPr lang="de-DE" sz="2000" dirty="0"/>
              <a:t> zuerst den allgemeinen Teil auf dem Informationsblatt.</a:t>
            </a:r>
          </a:p>
        </p:txBody>
      </p:sp>
      <p:sp>
        <p:nvSpPr>
          <p:cNvPr id="18" name="Ellipse 17">
            <a:extLst>
              <a:ext uri="{FF2B5EF4-FFF2-40B4-BE49-F238E27FC236}">
                <a16:creationId xmlns:a16="http://schemas.microsoft.com/office/drawing/2014/main" id="{96068DD2-905E-4F77-F451-31515FBFFF20}"/>
              </a:ext>
            </a:extLst>
          </p:cNvPr>
          <p:cNvSpPr/>
          <p:nvPr/>
        </p:nvSpPr>
        <p:spPr>
          <a:xfrm>
            <a:off x="1775460" y="3445997"/>
            <a:ext cx="720000" cy="720000"/>
          </a:xfrm>
          <a:prstGeom prst="ellipse">
            <a:avLst/>
          </a:prstGeom>
          <a:solidFill>
            <a:schemeClr val="accent6">
              <a:lumMod val="20000"/>
              <a:lumOff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6">
                    <a:lumMod val="50000"/>
                  </a:schemeClr>
                </a:solidFill>
              </a:rPr>
              <a:t>2</a:t>
            </a:r>
            <a:endParaRPr lang="de-DE" b="1" dirty="0">
              <a:solidFill>
                <a:schemeClr val="accent6">
                  <a:lumMod val="50000"/>
                </a:schemeClr>
              </a:solidFill>
            </a:endParaRPr>
          </a:p>
        </p:txBody>
      </p:sp>
      <p:sp>
        <p:nvSpPr>
          <p:cNvPr id="19" name="Textfeld 18">
            <a:extLst>
              <a:ext uri="{FF2B5EF4-FFF2-40B4-BE49-F238E27FC236}">
                <a16:creationId xmlns:a16="http://schemas.microsoft.com/office/drawing/2014/main" id="{0D4B60E2-7948-6D1D-4404-360BB25C2C7F}"/>
              </a:ext>
            </a:extLst>
          </p:cNvPr>
          <p:cNvSpPr txBox="1"/>
          <p:nvPr/>
        </p:nvSpPr>
        <p:spPr>
          <a:xfrm>
            <a:off x="2564041" y="3457471"/>
            <a:ext cx="6557099" cy="707886"/>
          </a:xfrm>
          <a:prstGeom prst="rect">
            <a:avLst/>
          </a:prstGeom>
          <a:solidFill>
            <a:schemeClr val="accent6">
              <a:lumMod val="20000"/>
              <a:lumOff val="80000"/>
            </a:schemeClr>
          </a:solidFill>
        </p:spPr>
        <p:txBody>
          <a:bodyPr wrap="square" rtlCol="0">
            <a:spAutoFit/>
          </a:bodyPr>
          <a:lstStyle/>
          <a:p>
            <a:r>
              <a:rPr lang="de-DE" sz="2000" dirty="0" err="1"/>
              <a:t>Lies</a:t>
            </a:r>
            <a:r>
              <a:rPr lang="de-DE" sz="2000" dirty="0"/>
              <a:t> die Informationen zum Sparprodukt deiner Gruppe (siehe Farbe) &amp; bearbeite die Aufgaben dazu.</a:t>
            </a:r>
          </a:p>
        </p:txBody>
      </p:sp>
      <p:sp>
        <p:nvSpPr>
          <p:cNvPr id="20" name="Ellipse 19">
            <a:extLst>
              <a:ext uri="{FF2B5EF4-FFF2-40B4-BE49-F238E27FC236}">
                <a16:creationId xmlns:a16="http://schemas.microsoft.com/office/drawing/2014/main" id="{5469FD48-D08A-D378-FBF7-681B35E439CC}"/>
              </a:ext>
            </a:extLst>
          </p:cNvPr>
          <p:cNvSpPr/>
          <p:nvPr/>
        </p:nvSpPr>
        <p:spPr>
          <a:xfrm>
            <a:off x="2084070" y="4907683"/>
            <a:ext cx="720000" cy="720000"/>
          </a:xfrm>
          <a:prstGeom prst="ellipse">
            <a:avLst/>
          </a:prstGeom>
          <a:solidFill>
            <a:schemeClr val="accent6">
              <a:lumMod val="20000"/>
              <a:lumOff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6">
                    <a:lumMod val="50000"/>
                  </a:schemeClr>
                </a:solidFill>
              </a:rPr>
              <a:t>3</a:t>
            </a:r>
            <a:endParaRPr lang="de-DE" b="1" dirty="0">
              <a:solidFill>
                <a:schemeClr val="accent6">
                  <a:lumMod val="50000"/>
                </a:schemeClr>
              </a:solidFill>
            </a:endParaRPr>
          </a:p>
        </p:txBody>
      </p:sp>
      <p:sp>
        <p:nvSpPr>
          <p:cNvPr id="21" name="Textfeld 20">
            <a:extLst>
              <a:ext uri="{FF2B5EF4-FFF2-40B4-BE49-F238E27FC236}">
                <a16:creationId xmlns:a16="http://schemas.microsoft.com/office/drawing/2014/main" id="{4A455DA1-9969-4C17-D18B-E52B3D962A7B}"/>
              </a:ext>
            </a:extLst>
          </p:cNvPr>
          <p:cNvSpPr txBox="1"/>
          <p:nvPr/>
        </p:nvSpPr>
        <p:spPr>
          <a:xfrm>
            <a:off x="2874067" y="4919797"/>
            <a:ext cx="7275773" cy="707886"/>
          </a:xfrm>
          <a:prstGeom prst="rect">
            <a:avLst/>
          </a:prstGeom>
          <a:solidFill>
            <a:schemeClr val="accent6">
              <a:lumMod val="20000"/>
              <a:lumOff val="80000"/>
            </a:schemeClr>
          </a:solidFill>
        </p:spPr>
        <p:txBody>
          <a:bodyPr wrap="square" rtlCol="0">
            <a:spAutoFit/>
          </a:bodyPr>
          <a:lstStyle/>
          <a:p>
            <a:r>
              <a:rPr lang="de-DE" sz="2000" dirty="0"/>
              <a:t>Finde dich mit deiner Gruppe zusammen und bereitet eine kurze Präsentation (ca. 2 Minuten) über euer zugeteiltes Sparprodukt vor.</a:t>
            </a:r>
          </a:p>
        </p:txBody>
      </p:sp>
      <p:pic>
        <p:nvPicPr>
          <p:cNvPr id="23" name="Grafik 22" descr="Geöffnetes Buch Silhouette">
            <a:extLst>
              <a:ext uri="{FF2B5EF4-FFF2-40B4-BE49-F238E27FC236}">
                <a16:creationId xmlns:a16="http://schemas.microsoft.com/office/drawing/2014/main" id="{2DDDD46C-4B1A-95D5-E87A-4A5F14E0239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24850" y="1681162"/>
            <a:ext cx="914400" cy="914400"/>
          </a:xfrm>
          <a:prstGeom prst="rect">
            <a:avLst/>
          </a:prstGeom>
        </p:spPr>
      </p:pic>
      <p:pic>
        <p:nvPicPr>
          <p:cNvPr id="27" name="Grafik 26" descr="Klemmbrett teilweise angekreuzt Silhouette">
            <a:extLst>
              <a:ext uri="{FF2B5EF4-FFF2-40B4-BE49-F238E27FC236}">
                <a16:creationId xmlns:a16="http://schemas.microsoft.com/office/drawing/2014/main" id="{B623CE10-A650-4774-750C-44784FF67E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49947" y="3050518"/>
            <a:ext cx="914400" cy="914400"/>
          </a:xfrm>
          <a:prstGeom prst="rect">
            <a:avLst/>
          </a:prstGeom>
        </p:spPr>
      </p:pic>
      <p:pic>
        <p:nvPicPr>
          <p:cNvPr id="29" name="Grafik 28" descr="Lehrer Silhouette">
            <a:extLst>
              <a:ext uri="{FF2B5EF4-FFF2-40B4-BE49-F238E27FC236}">
                <a16:creationId xmlns:a16="http://schemas.microsoft.com/office/drawing/2014/main" id="{C2A9704B-AB69-3754-4516-1642041FB76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62637" y="4450483"/>
            <a:ext cx="914400" cy="914400"/>
          </a:xfrm>
          <a:prstGeom prst="rect">
            <a:avLst/>
          </a:prstGeom>
        </p:spPr>
      </p:pic>
      <p:pic>
        <p:nvPicPr>
          <p:cNvPr id="32" name="Grafik 31">
            <a:extLst>
              <a:ext uri="{FF2B5EF4-FFF2-40B4-BE49-F238E27FC236}">
                <a16:creationId xmlns:a16="http://schemas.microsoft.com/office/drawing/2014/main" id="{4487C21B-96C8-4718-2B9B-FF59AC8B5F07}"/>
              </a:ext>
            </a:extLst>
          </p:cNvPr>
          <p:cNvPicPr>
            <a:picLocks noChangeAspect="1"/>
          </p:cNvPicPr>
          <p:nvPr/>
        </p:nvPicPr>
        <p:blipFill>
          <a:blip r:embed="rId8"/>
          <a:stretch>
            <a:fillRect/>
          </a:stretch>
        </p:blipFill>
        <p:spPr>
          <a:xfrm>
            <a:off x="9719155" y="1772107"/>
            <a:ext cx="2011223" cy="2011223"/>
          </a:xfrm>
          <a:prstGeom prst="rect">
            <a:avLst/>
          </a:prstGeom>
          <a:effectLst>
            <a:softEdge rad="31750"/>
          </a:effectLst>
        </p:spPr>
      </p:pic>
      <p:pic>
        <p:nvPicPr>
          <p:cNvPr id="34" name="Grafik 33" descr="Stoppuhr 75% mit einfarbiger Füllung">
            <a:extLst>
              <a:ext uri="{FF2B5EF4-FFF2-40B4-BE49-F238E27FC236}">
                <a16:creationId xmlns:a16="http://schemas.microsoft.com/office/drawing/2014/main" id="{CE4C6EAC-D1FA-EF1F-66A1-8E705B0FC7E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8309" y="3471150"/>
            <a:ext cx="720000" cy="720000"/>
          </a:xfrm>
          <a:prstGeom prst="rect">
            <a:avLst/>
          </a:prstGeom>
        </p:spPr>
      </p:pic>
      <p:pic>
        <p:nvPicPr>
          <p:cNvPr id="36" name="Grafik 35" descr="Stoppuhr 25% mit einfarbiger Füllung">
            <a:extLst>
              <a:ext uri="{FF2B5EF4-FFF2-40B4-BE49-F238E27FC236}">
                <a16:creationId xmlns:a16="http://schemas.microsoft.com/office/drawing/2014/main" id="{E904576F-D35B-EFA7-5D34-53AAAB696AC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5890" y="2155730"/>
            <a:ext cx="720000" cy="720000"/>
          </a:xfrm>
          <a:prstGeom prst="rect">
            <a:avLst/>
          </a:prstGeom>
        </p:spPr>
      </p:pic>
      <p:pic>
        <p:nvPicPr>
          <p:cNvPr id="38" name="Grafik 37" descr="Stoppuhr 75% mit einfarbiger Füllung">
            <a:extLst>
              <a:ext uri="{FF2B5EF4-FFF2-40B4-BE49-F238E27FC236}">
                <a16:creationId xmlns:a16="http://schemas.microsoft.com/office/drawing/2014/main" id="{94D0AE59-47CD-C609-D015-1985ECFF8C5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364070" y="4913443"/>
            <a:ext cx="720000" cy="720000"/>
          </a:xfrm>
          <a:prstGeom prst="rect">
            <a:avLst/>
          </a:prstGeom>
        </p:spPr>
      </p:pic>
      <p:sp>
        <p:nvSpPr>
          <p:cNvPr id="40" name="Textfeld 39">
            <a:extLst>
              <a:ext uri="{FF2B5EF4-FFF2-40B4-BE49-F238E27FC236}">
                <a16:creationId xmlns:a16="http://schemas.microsoft.com/office/drawing/2014/main" id="{C93D7BF2-A8AC-2263-6B52-112D4FBD7B82}"/>
              </a:ext>
            </a:extLst>
          </p:cNvPr>
          <p:cNvSpPr txBox="1"/>
          <p:nvPr/>
        </p:nvSpPr>
        <p:spPr>
          <a:xfrm>
            <a:off x="682661" y="1879858"/>
            <a:ext cx="797013" cy="369332"/>
          </a:xfrm>
          <a:prstGeom prst="rect">
            <a:avLst/>
          </a:prstGeom>
          <a:noFill/>
        </p:spPr>
        <p:txBody>
          <a:bodyPr wrap="none" rtlCol="0">
            <a:spAutoFit/>
          </a:bodyPr>
          <a:lstStyle/>
          <a:p>
            <a:r>
              <a:rPr lang="de-DE" b="1" dirty="0"/>
              <a:t>5 Min.</a:t>
            </a:r>
          </a:p>
        </p:txBody>
      </p:sp>
      <p:sp>
        <p:nvSpPr>
          <p:cNvPr id="41" name="Textfeld 40">
            <a:extLst>
              <a:ext uri="{FF2B5EF4-FFF2-40B4-BE49-F238E27FC236}">
                <a16:creationId xmlns:a16="http://schemas.microsoft.com/office/drawing/2014/main" id="{9312D6F2-110F-0A51-95A4-68078B46CEEB}"/>
              </a:ext>
            </a:extLst>
          </p:cNvPr>
          <p:cNvSpPr txBox="1"/>
          <p:nvPr/>
        </p:nvSpPr>
        <p:spPr>
          <a:xfrm>
            <a:off x="937930" y="3217261"/>
            <a:ext cx="914033" cy="369332"/>
          </a:xfrm>
          <a:prstGeom prst="rect">
            <a:avLst/>
          </a:prstGeom>
          <a:noFill/>
        </p:spPr>
        <p:txBody>
          <a:bodyPr wrap="none" rtlCol="0">
            <a:spAutoFit/>
          </a:bodyPr>
          <a:lstStyle/>
          <a:p>
            <a:r>
              <a:rPr lang="de-DE" b="1" dirty="0"/>
              <a:t>10 Min.</a:t>
            </a:r>
          </a:p>
        </p:txBody>
      </p:sp>
      <p:sp>
        <p:nvSpPr>
          <p:cNvPr id="42" name="Textfeld 41">
            <a:extLst>
              <a:ext uri="{FF2B5EF4-FFF2-40B4-BE49-F238E27FC236}">
                <a16:creationId xmlns:a16="http://schemas.microsoft.com/office/drawing/2014/main" id="{FB339710-0CDA-BCAB-778F-7FD4D2FAC110}"/>
              </a:ext>
            </a:extLst>
          </p:cNvPr>
          <p:cNvSpPr txBox="1"/>
          <p:nvPr/>
        </p:nvSpPr>
        <p:spPr>
          <a:xfrm>
            <a:off x="1286640" y="4600384"/>
            <a:ext cx="914033" cy="369332"/>
          </a:xfrm>
          <a:prstGeom prst="rect">
            <a:avLst/>
          </a:prstGeom>
          <a:noFill/>
        </p:spPr>
        <p:txBody>
          <a:bodyPr wrap="none" rtlCol="0">
            <a:spAutoFit/>
          </a:bodyPr>
          <a:lstStyle/>
          <a:p>
            <a:r>
              <a:rPr lang="de-DE" b="1" dirty="0"/>
              <a:t>20 Min.</a:t>
            </a:r>
          </a:p>
        </p:txBody>
      </p:sp>
    </p:spTree>
    <p:extLst>
      <p:ext uri="{BB962C8B-B14F-4D97-AF65-F5344CB8AC3E}">
        <p14:creationId xmlns:p14="http://schemas.microsoft.com/office/powerpoint/2010/main" val="5435693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500"/>
                                        <p:tgtEl>
                                          <p:spTgt spid="3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animBg="1"/>
      <p:bldP spid="19" grpId="0" animBg="1"/>
      <p:bldP spid="20" grpId="0" animBg="1"/>
      <p:bldP spid="21" grpId="0" animBg="1"/>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58121-2D19-19D9-004E-7A845DB51F7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D994C8C-95A7-F059-39D3-3BEB14269639}"/>
              </a:ext>
            </a:extLst>
          </p:cNvPr>
          <p:cNvSpPr>
            <a:spLocks noGrp="1"/>
          </p:cNvSpPr>
          <p:nvPr>
            <p:ph type="title"/>
          </p:nvPr>
        </p:nvSpPr>
        <p:spPr>
          <a:xfrm>
            <a:off x="577215" y="825367"/>
            <a:ext cx="11037570" cy="1009651"/>
          </a:xfrm>
        </p:spPr>
        <p:txBody>
          <a:bodyPr>
            <a:normAutofit/>
          </a:bodyPr>
          <a:lstStyle/>
          <a:p>
            <a:r>
              <a:rPr lang="de-DE" dirty="0"/>
              <a:t>LOS: In 2 Minuten werden alle </a:t>
            </a:r>
            <a:r>
              <a:rPr lang="de-DE" dirty="0" err="1"/>
              <a:t>Expert:innen</a:t>
            </a:r>
            <a:endParaRPr lang="de-DE" dirty="0"/>
          </a:p>
        </p:txBody>
      </p:sp>
      <p:sp>
        <p:nvSpPr>
          <p:cNvPr id="4" name="Foliennummernplatzhalter 3">
            <a:extLst>
              <a:ext uri="{FF2B5EF4-FFF2-40B4-BE49-F238E27FC236}">
                <a16:creationId xmlns:a16="http://schemas.microsoft.com/office/drawing/2014/main" id="{B8E99E26-4A2E-C30A-3027-474A055C5C69}"/>
              </a:ext>
            </a:extLst>
          </p:cNvPr>
          <p:cNvSpPr>
            <a:spLocks noGrp="1"/>
          </p:cNvSpPr>
          <p:nvPr>
            <p:ph type="sldNum" sz="quarter" idx="12"/>
          </p:nvPr>
        </p:nvSpPr>
        <p:spPr/>
        <p:txBody>
          <a:bodyPr/>
          <a:lstStyle/>
          <a:p>
            <a:fld id="{4C23FFEC-42AF-4C5F-8FEB-D69D9B6A7C04}" type="slidenum">
              <a:rPr lang="de-AT" smtClean="0"/>
              <a:t>11</a:t>
            </a:fld>
            <a:endParaRPr lang="de-AT"/>
          </a:p>
        </p:txBody>
      </p:sp>
      <p:pic>
        <p:nvPicPr>
          <p:cNvPr id="10" name="Grafik 9">
            <a:extLst>
              <a:ext uri="{FF2B5EF4-FFF2-40B4-BE49-F238E27FC236}">
                <a16:creationId xmlns:a16="http://schemas.microsoft.com/office/drawing/2014/main" id="{AA61D7FF-1A5F-1389-CDD2-722F98EC9FC9}"/>
              </a:ext>
            </a:extLst>
          </p:cNvPr>
          <p:cNvPicPr>
            <a:picLocks noChangeAspect="1"/>
          </p:cNvPicPr>
          <p:nvPr/>
        </p:nvPicPr>
        <p:blipFill>
          <a:blip r:embed="rId2"/>
          <a:stretch>
            <a:fillRect/>
          </a:stretch>
        </p:blipFill>
        <p:spPr>
          <a:xfrm>
            <a:off x="4015740" y="2015424"/>
            <a:ext cx="4160520" cy="4160520"/>
          </a:xfrm>
          <a:prstGeom prst="rect">
            <a:avLst/>
          </a:prstGeom>
        </p:spPr>
      </p:pic>
      <p:pic>
        <p:nvPicPr>
          <p:cNvPr id="17" name="Grafik 16" descr="Uhr Silhouette">
            <a:extLst>
              <a:ext uri="{FF2B5EF4-FFF2-40B4-BE49-F238E27FC236}">
                <a16:creationId xmlns:a16="http://schemas.microsoft.com/office/drawing/2014/main" id="{9F74D340-A6A1-940B-7A70-B85C4D3D2F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7215" y="2468880"/>
            <a:ext cx="2880000" cy="2880000"/>
          </a:xfrm>
          <a:prstGeom prst="rect">
            <a:avLst/>
          </a:prstGeom>
        </p:spPr>
      </p:pic>
      <p:pic>
        <p:nvPicPr>
          <p:cNvPr id="19" name="Grafik 18" descr="Glühbirne und Zahnrad Silhouette">
            <a:extLst>
              <a:ext uri="{FF2B5EF4-FFF2-40B4-BE49-F238E27FC236}">
                <a16:creationId xmlns:a16="http://schemas.microsoft.com/office/drawing/2014/main" id="{E5A55E1F-DFAB-BFDD-880F-30C39E6527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34785" y="2468880"/>
            <a:ext cx="2880000" cy="2880000"/>
          </a:xfrm>
          <a:prstGeom prst="rect">
            <a:avLst/>
          </a:prstGeom>
        </p:spPr>
      </p:pic>
    </p:spTree>
    <p:extLst>
      <p:ext uri="{BB962C8B-B14F-4D97-AF65-F5344CB8AC3E}">
        <p14:creationId xmlns:p14="http://schemas.microsoft.com/office/powerpoint/2010/main" val="4174521901"/>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AA4E31A0-6231-16D9-1488-30C2C6972EB2}"/>
              </a:ext>
            </a:extLst>
          </p:cNvPr>
          <p:cNvSpPr/>
          <p:nvPr/>
        </p:nvSpPr>
        <p:spPr>
          <a:xfrm>
            <a:off x="3400855" y="2989940"/>
            <a:ext cx="2556000" cy="3239410"/>
          </a:xfrm>
          <a:custGeom>
            <a:avLst/>
            <a:gdLst>
              <a:gd name="connsiteX0" fmla="*/ 0 w 2556000"/>
              <a:gd name="connsiteY0" fmla="*/ 0 h 3239410"/>
              <a:gd name="connsiteX1" fmla="*/ 664560 w 2556000"/>
              <a:gd name="connsiteY1" fmla="*/ 0 h 3239410"/>
              <a:gd name="connsiteX2" fmla="*/ 1303560 w 2556000"/>
              <a:gd name="connsiteY2" fmla="*/ 0 h 3239410"/>
              <a:gd name="connsiteX3" fmla="*/ 1891440 w 2556000"/>
              <a:gd name="connsiteY3" fmla="*/ 0 h 3239410"/>
              <a:gd name="connsiteX4" fmla="*/ 2556000 w 2556000"/>
              <a:gd name="connsiteY4" fmla="*/ 0 h 3239410"/>
              <a:gd name="connsiteX5" fmla="*/ 2556000 w 2556000"/>
              <a:gd name="connsiteY5" fmla="*/ 647882 h 3239410"/>
              <a:gd name="connsiteX6" fmla="*/ 2556000 w 2556000"/>
              <a:gd name="connsiteY6" fmla="*/ 1198582 h 3239410"/>
              <a:gd name="connsiteX7" fmla="*/ 2556000 w 2556000"/>
              <a:gd name="connsiteY7" fmla="*/ 1846464 h 3239410"/>
              <a:gd name="connsiteX8" fmla="*/ 2556000 w 2556000"/>
              <a:gd name="connsiteY8" fmla="*/ 2461952 h 3239410"/>
              <a:gd name="connsiteX9" fmla="*/ 2556000 w 2556000"/>
              <a:gd name="connsiteY9" fmla="*/ 3239410 h 3239410"/>
              <a:gd name="connsiteX10" fmla="*/ 1942560 w 2556000"/>
              <a:gd name="connsiteY10" fmla="*/ 3239410 h 3239410"/>
              <a:gd name="connsiteX11" fmla="*/ 1354680 w 2556000"/>
              <a:gd name="connsiteY11" fmla="*/ 3239410 h 3239410"/>
              <a:gd name="connsiteX12" fmla="*/ 766800 w 2556000"/>
              <a:gd name="connsiteY12" fmla="*/ 3239410 h 3239410"/>
              <a:gd name="connsiteX13" fmla="*/ 0 w 2556000"/>
              <a:gd name="connsiteY13" fmla="*/ 3239410 h 3239410"/>
              <a:gd name="connsiteX14" fmla="*/ 0 w 2556000"/>
              <a:gd name="connsiteY14" fmla="*/ 2526740 h 3239410"/>
              <a:gd name="connsiteX15" fmla="*/ 0 w 2556000"/>
              <a:gd name="connsiteY15" fmla="*/ 1911252 h 3239410"/>
              <a:gd name="connsiteX16" fmla="*/ 0 w 2556000"/>
              <a:gd name="connsiteY16" fmla="*/ 1295764 h 3239410"/>
              <a:gd name="connsiteX17" fmla="*/ 0 w 2556000"/>
              <a:gd name="connsiteY17" fmla="*/ 745064 h 3239410"/>
              <a:gd name="connsiteX18" fmla="*/ 0 w 2556000"/>
              <a:gd name="connsiteY18" fmla="*/ 0 h 323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6000" h="3239410" fill="none" extrusionOk="0">
                <a:moveTo>
                  <a:pt x="0" y="0"/>
                </a:moveTo>
                <a:cubicBezTo>
                  <a:pt x="264277" y="1812"/>
                  <a:pt x="402766" y="-3579"/>
                  <a:pt x="664560" y="0"/>
                </a:cubicBezTo>
                <a:cubicBezTo>
                  <a:pt x="926354" y="3579"/>
                  <a:pt x="1040659" y="15114"/>
                  <a:pt x="1303560" y="0"/>
                </a:cubicBezTo>
                <a:cubicBezTo>
                  <a:pt x="1566461" y="-15114"/>
                  <a:pt x="1672227" y="-1490"/>
                  <a:pt x="1891440" y="0"/>
                </a:cubicBezTo>
                <a:cubicBezTo>
                  <a:pt x="2110653" y="1490"/>
                  <a:pt x="2410470" y="19976"/>
                  <a:pt x="2556000" y="0"/>
                </a:cubicBezTo>
                <a:cubicBezTo>
                  <a:pt x="2565938" y="182728"/>
                  <a:pt x="2573898" y="421884"/>
                  <a:pt x="2556000" y="647882"/>
                </a:cubicBezTo>
                <a:cubicBezTo>
                  <a:pt x="2538102" y="873880"/>
                  <a:pt x="2557819" y="1058655"/>
                  <a:pt x="2556000" y="1198582"/>
                </a:cubicBezTo>
                <a:cubicBezTo>
                  <a:pt x="2554181" y="1338509"/>
                  <a:pt x="2587230" y="1668014"/>
                  <a:pt x="2556000" y="1846464"/>
                </a:cubicBezTo>
                <a:cubicBezTo>
                  <a:pt x="2524770" y="2024914"/>
                  <a:pt x="2556940" y="2259292"/>
                  <a:pt x="2556000" y="2461952"/>
                </a:cubicBezTo>
                <a:cubicBezTo>
                  <a:pt x="2555060" y="2664612"/>
                  <a:pt x="2540134" y="3062430"/>
                  <a:pt x="2556000" y="3239410"/>
                </a:cubicBezTo>
                <a:cubicBezTo>
                  <a:pt x="2430710" y="3234106"/>
                  <a:pt x="2113180" y="3253048"/>
                  <a:pt x="1942560" y="3239410"/>
                </a:cubicBezTo>
                <a:cubicBezTo>
                  <a:pt x="1771940" y="3225772"/>
                  <a:pt x="1530947" y="3216578"/>
                  <a:pt x="1354680" y="3239410"/>
                </a:cubicBezTo>
                <a:cubicBezTo>
                  <a:pt x="1178413" y="3262242"/>
                  <a:pt x="1029317" y="3253309"/>
                  <a:pt x="766800" y="3239410"/>
                </a:cubicBezTo>
                <a:cubicBezTo>
                  <a:pt x="504283" y="3225511"/>
                  <a:pt x="286109" y="3208348"/>
                  <a:pt x="0" y="3239410"/>
                </a:cubicBezTo>
                <a:cubicBezTo>
                  <a:pt x="-21738" y="2895513"/>
                  <a:pt x="-15167" y="2882968"/>
                  <a:pt x="0" y="2526740"/>
                </a:cubicBezTo>
                <a:cubicBezTo>
                  <a:pt x="15167" y="2170512"/>
                  <a:pt x="-23284" y="2166050"/>
                  <a:pt x="0" y="1911252"/>
                </a:cubicBezTo>
                <a:cubicBezTo>
                  <a:pt x="23284" y="1656454"/>
                  <a:pt x="3153" y="1522752"/>
                  <a:pt x="0" y="1295764"/>
                </a:cubicBezTo>
                <a:cubicBezTo>
                  <a:pt x="-3153" y="1068776"/>
                  <a:pt x="-13637" y="860191"/>
                  <a:pt x="0" y="745064"/>
                </a:cubicBezTo>
                <a:cubicBezTo>
                  <a:pt x="13637" y="629937"/>
                  <a:pt x="-4716" y="344838"/>
                  <a:pt x="0" y="0"/>
                </a:cubicBezTo>
                <a:close/>
              </a:path>
              <a:path w="2556000" h="3239410" stroke="0" extrusionOk="0">
                <a:moveTo>
                  <a:pt x="0" y="0"/>
                </a:moveTo>
                <a:cubicBezTo>
                  <a:pt x="297599" y="28975"/>
                  <a:pt x="382745" y="-26964"/>
                  <a:pt x="664560" y="0"/>
                </a:cubicBezTo>
                <a:cubicBezTo>
                  <a:pt x="946375" y="26964"/>
                  <a:pt x="1082132" y="-7728"/>
                  <a:pt x="1329120" y="0"/>
                </a:cubicBezTo>
                <a:cubicBezTo>
                  <a:pt x="1576108" y="7728"/>
                  <a:pt x="1661288" y="-26977"/>
                  <a:pt x="1917000" y="0"/>
                </a:cubicBezTo>
                <a:cubicBezTo>
                  <a:pt x="2172712" y="26977"/>
                  <a:pt x="2252611" y="19062"/>
                  <a:pt x="2556000" y="0"/>
                </a:cubicBezTo>
                <a:cubicBezTo>
                  <a:pt x="2524871" y="277228"/>
                  <a:pt x="2555519" y="370537"/>
                  <a:pt x="2556000" y="680276"/>
                </a:cubicBezTo>
                <a:cubicBezTo>
                  <a:pt x="2556481" y="990015"/>
                  <a:pt x="2559646" y="1189756"/>
                  <a:pt x="2556000" y="1392946"/>
                </a:cubicBezTo>
                <a:cubicBezTo>
                  <a:pt x="2552355" y="1596136"/>
                  <a:pt x="2546400" y="1777455"/>
                  <a:pt x="2556000" y="2040828"/>
                </a:cubicBezTo>
                <a:cubicBezTo>
                  <a:pt x="2565600" y="2304201"/>
                  <a:pt x="2563330" y="2338112"/>
                  <a:pt x="2556000" y="2591528"/>
                </a:cubicBezTo>
                <a:cubicBezTo>
                  <a:pt x="2548670" y="2844944"/>
                  <a:pt x="2563100" y="3070636"/>
                  <a:pt x="2556000" y="3239410"/>
                </a:cubicBezTo>
                <a:cubicBezTo>
                  <a:pt x="2294226" y="3261112"/>
                  <a:pt x="2136609" y="3243628"/>
                  <a:pt x="1942560" y="3239410"/>
                </a:cubicBezTo>
                <a:cubicBezTo>
                  <a:pt x="1748511" y="3235192"/>
                  <a:pt x="1436451" y="3233369"/>
                  <a:pt x="1303560" y="3239410"/>
                </a:cubicBezTo>
                <a:cubicBezTo>
                  <a:pt x="1170669" y="3245451"/>
                  <a:pt x="955478" y="3228818"/>
                  <a:pt x="715680" y="3239410"/>
                </a:cubicBezTo>
                <a:cubicBezTo>
                  <a:pt x="475882" y="3250002"/>
                  <a:pt x="242800" y="3234023"/>
                  <a:pt x="0" y="3239410"/>
                </a:cubicBezTo>
                <a:cubicBezTo>
                  <a:pt x="-23757" y="2969394"/>
                  <a:pt x="-22784" y="2937093"/>
                  <a:pt x="0" y="2688710"/>
                </a:cubicBezTo>
                <a:cubicBezTo>
                  <a:pt x="22784" y="2440327"/>
                  <a:pt x="1399" y="2312264"/>
                  <a:pt x="0" y="2073222"/>
                </a:cubicBezTo>
                <a:cubicBezTo>
                  <a:pt x="-1399" y="1834180"/>
                  <a:pt x="-12081" y="1635683"/>
                  <a:pt x="0" y="1522523"/>
                </a:cubicBezTo>
                <a:cubicBezTo>
                  <a:pt x="12081" y="1409363"/>
                  <a:pt x="-2574" y="1134547"/>
                  <a:pt x="0" y="971823"/>
                </a:cubicBezTo>
                <a:cubicBezTo>
                  <a:pt x="2574" y="809099"/>
                  <a:pt x="-33566" y="218650"/>
                  <a:pt x="0" y="0"/>
                </a:cubicBezTo>
                <a:close/>
              </a:path>
            </a:pathLst>
          </a:custGeom>
          <a:solidFill>
            <a:srgbClr val="E2F0D9"/>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700" b="1" dirty="0">
                <a:solidFill>
                  <a:schemeClr val="tx1"/>
                </a:solidFill>
              </a:rPr>
              <a:t>+</a:t>
            </a:r>
            <a:r>
              <a:rPr lang="de-AT" sz="1700" dirty="0">
                <a:solidFill>
                  <a:schemeClr val="tx1"/>
                </a:solidFill>
              </a:rPr>
              <a:t> Unterschiedliche Varianten für Kinder &amp; Jugendliche</a:t>
            </a:r>
            <a:endParaRPr lang="de-AT" sz="1700" b="1" dirty="0">
              <a:solidFill>
                <a:schemeClr val="tx1"/>
              </a:solidFill>
            </a:endParaRPr>
          </a:p>
          <a:p>
            <a:pPr algn="ctr"/>
            <a:r>
              <a:rPr lang="de-AT" sz="1700" b="1" dirty="0">
                <a:solidFill>
                  <a:schemeClr val="tx1"/>
                </a:solidFill>
              </a:rPr>
              <a:t>+</a:t>
            </a:r>
            <a:r>
              <a:rPr lang="de-AT" sz="1700" dirty="0">
                <a:solidFill>
                  <a:schemeClr val="tx1"/>
                </a:solidFill>
              </a:rPr>
              <a:t> Geld jederzeit verfügbar</a:t>
            </a:r>
          </a:p>
          <a:p>
            <a:pPr algn="ctr"/>
            <a:r>
              <a:rPr lang="de-AT" sz="1700" b="1" dirty="0">
                <a:solidFill>
                  <a:schemeClr val="tx1"/>
                </a:solidFill>
              </a:rPr>
              <a:t>+</a:t>
            </a:r>
            <a:r>
              <a:rPr lang="de-AT" sz="1700" dirty="0">
                <a:solidFill>
                  <a:schemeClr val="tx1"/>
                </a:solidFill>
              </a:rPr>
              <a:t> Ideal geeignet für Alltag</a:t>
            </a:r>
          </a:p>
          <a:p>
            <a:pPr algn="ctr"/>
            <a:endParaRPr lang="de-AT" sz="1700" b="1" dirty="0">
              <a:solidFill>
                <a:schemeClr val="tx1"/>
              </a:solidFill>
            </a:endParaRPr>
          </a:p>
          <a:p>
            <a:pPr algn="ctr"/>
            <a:r>
              <a:rPr lang="de-AT" sz="1700" b="1" dirty="0">
                <a:solidFill>
                  <a:schemeClr val="tx1"/>
                </a:solidFill>
              </a:rPr>
              <a:t>–</a:t>
            </a:r>
            <a:r>
              <a:rPr lang="de-AT" sz="1700" dirty="0">
                <a:solidFill>
                  <a:schemeClr val="tx1"/>
                </a:solidFill>
              </a:rPr>
              <a:t> sehr niedrige Zinsen</a:t>
            </a:r>
          </a:p>
          <a:p>
            <a:pPr algn="ctr"/>
            <a:r>
              <a:rPr lang="de-AT" sz="1700" b="1" dirty="0">
                <a:solidFill>
                  <a:schemeClr val="tx1"/>
                </a:solidFill>
              </a:rPr>
              <a:t>–</a:t>
            </a:r>
            <a:r>
              <a:rPr lang="de-AT" sz="1700" dirty="0">
                <a:solidFill>
                  <a:schemeClr val="tx1"/>
                </a:solidFill>
              </a:rPr>
              <a:t> mögliche Gebühren</a:t>
            </a:r>
            <a:endParaRPr lang="de-AT" sz="1700" b="1" dirty="0">
              <a:solidFill>
                <a:schemeClr val="tx1"/>
              </a:solidFill>
            </a:endParaRPr>
          </a:p>
        </p:txBody>
      </p:sp>
      <p:sp>
        <p:nvSpPr>
          <p:cNvPr id="8" name="Rechteck 7">
            <a:extLst>
              <a:ext uri="{FF2B5EF4-FFF2-40B4-BE49-F238E27FC236}">
                <a16:creationId xmlns:a16="http://schemas.microsoft.com/office/drawing/2014/main" id="{E25B11C5-B7D7-4BD6-6686-DFB4F962DA5F}"/>
              </a:ext>
            </a:extLst>
          </p:cNvPr>
          <p:cNvSpPr/>
          <p:nvPr/>
        </p:nvSpPr>
        <p:spPr>
          <a:xfrm>
            <a:off x="594064" y="2989217"/>
            <a:ext cx="2556000" cy="3240000"/>
          </a:xfrm>
          <a:custGeom>
            <a:avLst/>
            <a:gdLst>
              <a:gd name="connsiteX0" fmla="*/ 0 w 2556000"/>
              <a:gd name="connsiteY0" fmla="*/ 0 h 3240000"/>
              <a:gd name="connsiteX1" fmla="*/ 639000 w 2556000"/>
              <a:gd name="connsiteY1" fmla="*/ 0 h 3240000"/>
              <a:gd name="connsiteX2" fmla="*/ 1252440 w 2556000"/>
              <a:gd name="connsiteY2" fmla="*/ 0 h 3240000"/>
              <a:gd name="connsiteX3" fmla="*/ 1814760 w 2556000"/>
              <a:gd name="connsiteY3" fmla="*/ 0 h 3240000"/>
              <a:gd name="connsiteX4" fmla="*/ 2556000 w 2556000"/>
              <a:gd name="connsiteY4" fmla="*/ 0 h 3240000"/>
              <a:gd name="connsiteX5" fmla="*/ 2556000 w 2556000"/>
              <a:gd name="connsiteY5" fmla="*/ 648000 h 3240000"/>
              <a:gd name="connsiteX6" fmla="*/ 2556000 w 2556000"/>
              <a:gd name="connsiteY6" fmla="*/ 1198800 h 3240000"/>
              <a:gd name="connsiteX7" fmla="*/ 2556000 w 2556000"/>
              <a:gd name="connsiteY7" fmla="*/ 1814400 h 3240000"/>
              <a:gd name="connsiteX8" fmla="*/ 2556000 w 2556000"/>
              <a:gd name="connsiteY8" fmla="*/ 2527200 h 3240000"/>
              <a:gd name="connsiteX9" fmla="*/ 2556000 w 2556000"/>
              <a:gd name="connsiteY9" fmla="*/ 3240000 h 3240000"/>
              <a:gd name="connsiteX10" fmla="*/ 1942560 w 2556000"/>
              <a:gd name="connsiteY10" fmla="*/ 3240000 h 3240000"/>
              <a:gd name="connsiteX11" fmla="*/ 1380240 w 2556000"/>
              <a:gd name="connsiteY11" fmla="*/ 3240000 h 3240000"/>
              <a:gd name="connsiteX12" fmla="*/ 741240 w 2556000"/>
              <a:gd name="connsiteY12" fmla="*/ 3240000 h 3240000"/>
              <a:gd name="connsiteX13" fmla="*/ 0 w 2556000"/>
              <a:gd name="connsiteY13" fmla="*/ 3240000 h 3240000"/>
              <a:gd name="connsiteX14" fmla="*/ 0 w 2556000"/>
              <a:gd name="connsiteY14" fmla="*/ 2656800 h 3240000"/>
              <a:gd name="connsiteX15" fmla="*/ 0 w 2556000"/>
              <a:gd name="connsiteY15" fmla="*/ 2073600 h 3240000"/>
              <a:gd name="connsiteX16" fmla="*/ 0 w 2556000"/>
              <a:gd name="connsiteY16" fmla="*/ 1360800 h 3240000"/>
              <a:gd name="connsiteX17" fmla="*/ 0 w 2556000"/>
              <a:gd name="connsiteY17" fmla="*/ 745200 h 3240000"/>
              <a:gd name="connsiteX18" fmla="*/ 0 w 2556000"/>
              <a:gd name="connsiteY18" fmla="*/ 0 h 32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6000" h="3240000" fill="none" extrusionOk="0">
                <a:moveTo>
                  <a:pt x="0" y="0"/>
                </a:moveTo>
                <a:cubicBezTo>
                  <a:pt x="130528" y="-10831"/>
                  <a:pt x="454602" y="15506"/>
                  <a:pt x="639000" y="0"/>
                </a:cubicBezTo>
                <a:cubicBezTo>
                  <a:pt x="823398" y="-15506"/>
                  <a:pt x="978577" y="4835"/>
                  <a:pt x="1252440" y="0"/>
                </a:cubicBezTo>
                <a:cubicBezTo>
                  <a:pt x="1526303" y="-4835"/>
                  <a:pt x="1692122" y="3772"/>
                  <a:pt x="1814760" y="0"/>
                </a:cubicBezTo>
                <a:cubicBezTo>
                  <a:pt x="1937398" y="-3772"/>
                  <a:pt x="2291077" y="-18043"/>
                  <a:pt x="2556000" y="0"/>
                </a:cubicBezTo>
                <a:cubicBezTo>
                  <a:pt x="2569887" y="243933"/>
                  <a:pt x="2564326" y="427896"/>
                  <a:pt x="2556000" y="648000"/>
                </a:cubicBezTo>
                <a:cubicBezTo>
                  <a:pt x="2547674" y="868104"/>
                  <a:pt x="2558966" y="994128"/>
                  <a:pt x="2556000" y="1198800"/>
                </a:cubicBezTo>
                <a:cubicBezTo>
                  <a:pt x="2553034" y="1403472"/>
                  <a:pt x="2577763" y="1551311"/>
                  <a:pt x="2556000" y="1814400"/>
                </a:cubicBezTo>
                <a:cubicBezTo>
                  <a:pt x="2534237" y="2077489"/>
                  <a:pt x="2532435" y="2362659"/>
                  <a:pt x="2556000" y="2527200"/>
                </a:cubicBezTo>
                <a:cubicBezTo>
                  <a:pt x="2579565" y="2691741"/>
                  <a:pt x="2522179" y="3095098"/>
                  <a:pt x="2556000" y="3240000"/>
                </a:cubicBezTo>
                <a:cubicBezTo>
                  <a:pt x="2427074" y="3217146"/>
                  <a:pt x="2084972" y="3232504"/>
                  <a:pt x="1942560" y="3240000"/>
                </a:cubicBezTo>
                <a:cubicBezTo>
                  <a:pt x="1800148" y="3247496"/>
                  <a:pt x="1564976" y="3237780"/>
                  <a:pt x="1380240" y="3240000"/>
                </a:cubicBezTo>
                <a:cubicBezTo>
                  <a:pt x="1195504" y="3242220"/>
                  <a:pt x="1056347" y="3236836"/>
                  <a:pt x="741240" y="3240000"/>
                </a:cubicBezTo>
                <a:cubicBezTo>
                  <a:pt x="426133" y="3243164"/>
                  <a:pt x="269359" y="3234252"/>
                  <a:pt x="0" y="3240000"/>
                </a:cubicBezTo>
                <a:cubicBezTo>
                  <a:pt x="2436" y="3007225"/>
                  <a:pt x="-12810" y="2873694"/>
                  <a:pt x="0" y="2656800"/>
                </a:cubicBezTo>
                <a:cubicBezTo>
                  <a:pt x="12810" y="2439906"/>
                  <a:pt x="-20466" y="2262409"/>
                  <a:pt x="0" y="2073600"/>
                </a:cubicBezTo>
                <a:cubicBezTo>
                  <a:pt x="20466" y="1884791"/>
                  <a:pt x="-15199" y="1699857"/>
                  <a:pt x="0" y="1360800"/>
                </a:cubicBezTo>
                <a:cubicBezTo>
                  <a:pt x="15199" y="1021743"/>
                  <a:pt x="-21359" y="1046308"/>
                  <a:pt x="0" y="745200"/>
                </a:cubicBezTo>
                <a:cubicBezTo>
                  <a:pt x="21359" y="444092"/>
                  <a:pt x="-24427" y="193160"/>
                  <a:pt x="0" y="0"/>
                </a:cubicBezTo>
                <a:close/>
              </a:path>
              <a:path w="2556000" h="3240000" stroke="0" extrusionOk="0">
                <a:moveTo>
                  <a:pt x="0" y="0"/>
                </a:moveTo>
                <a:cubicBezTo>
                  <a:pt x="154154" y="-16439"/>
                  <a:pt x="351940" y="-29428"/>
                  <a:pt x="613440" y="0"/>
                </a:cubicBezTo>
                <a:cubicBezTo>
                  <a:pt x="874940" y="29428"/>
                  <a:pt x="963574" y="12158"/>
                  <a:pt x="1201320" y="0"/>
                </a:cubicBezTo>
                <a:cubicBezTo>
                  <a:pt x="1439066" y="-12158"/>
                  <a:pt x="1592317" y="4472"/>
                  <a:pt x="1891440" y="0"/>
                </a:cubicBezTo>
                <a:cubicBezTo>
                  <a:pt x="2190563" y="-4472"/>
                  <a:pt x="2262800" y="-32303"/>
                  <a:pt x="2556000" y="0"/>
                </a:cubicBezTo>
                <a:cubicBezTo>
                  <a:pt x="2573146" y="209194"/>
                  <a:pt x="2539454" y="369716"/>
                  <a:pt x="2556000" y="615600"/>
                </a:cubicBezTo>
                <a:cubicBezTo>
                  <a:pt x="2572546" y="861484"/>
                  <a:pt x="2576186" y="1004744"/>
                  <a:pt x="2556000" y="1328400"/>
                </a:cubicBezTo>
                <a:cubicBezTo>
                  <a:pt x="2535814" y="1652056"/>
                  <a:pt x="2546652" y="1786830"/>
                  <a:pt x="2556000" y="2008800"/>
                </a:cubicBezTo>
                <a:cubicBezTo>
                  <a:pt x="2565348" y="2230770"/>
                  <a:pt x="2612541" y="2883398"/>
                  <a:pt x="2556000" y="3240000"/>
                </a:cubicBezTo>
                <a:cubicBezTo>
                  <a:pt x="2249036" y="3252886"/>
                  <a:pt x="2139400" y="3228658"/>
                  <a:pt x="1891440" y="3240000"/>
                </a:cubicBezTo>
                <a:cubicBezTo>
                  <a:pt x="1643480" y="3251342"/>
                  <a:pt x="1427791" y="3222496"/>
                  <a:pt x="1278000" y="3240000"/>
                </a:cubicBezTo>
                <a:cubicBezTo>
                  <a:pt x="1128209" y="3257504"/>
                  <a:pt x="953355" y="3259009"/>
                  <a:pt x="639000" y="3240000"/>
                </a:cubicBezTo>
                <a:cubicBezTo>
                  <a:pt x="324645" y="3220991"/>
                  <a:pt x="206680" y="3256501"/>
                  <a:pt x="0" y="3240000"/>
                </a:cubicBezTo>
                <a:cubicBezTo>
                  <a:pt x="-16047" y="2953104"/>
                  <a:pt x="9205" y="2796654"/>
                  <a:pt x="0" y="2527200"/>
                </a:cubicBezTo>
                <a:cubicBezTo>
                  <a:pt x="-9205" y="2257746"/>
                  <a:pt x="-4111" y="2218294"/>
                  <a:pt x="0" y="1911600"/>
                </a:cubicBezTo>
                <a:cubicBezTo>
                  <a:pt x="4111" y="1604906"/>
                  <a:pt x="384" y="1373939"/>
                  <a:pt x="0" y="1231200"/>
                </a:cubicBezTo>
                <a:cubicBezTo>
                  <a:pt x="-384" y="1088461"/>
                  <a:pt x="-15543" y="795039"/>
                  <a:pt x="0" y="680400"/>
                </a:cubicBezTo>
                <a:cubicBezTo>
                  <a:pt x="15543" y="565761"/>
                  <a:pt x="-5413" y="161747"/>
                  <a:pt x="0" y="0"/>
                </a:cubicBezTo>
                <a:close/>
              </a:path>
            </a:pathLst>
          </a:custGeom>
          <a:solidFill>
            <a:srgbClr val="C5D8FF"/>
          </a:solidFill>
          <a:ln>
            <a:extLst>
              <a:ext uri="{C807C97D-BFC1-408E-A445-0C87EB9F89A2}">
                <ask:lineSketchStyleProps xmlns:ask="http://schemas.microsoft.com/office/drawing/2018/sketchyshapes" sd="171870794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700" b="1" dirty="0">
                <a:solidFill>
                  <a:schemeClr val="tx1"/>
                </a:solidFill>
              </a:rPr>
              <a:t>+ </a:t>
            </a:r>
            <a:r>
              <a:rPr lang="de-AT" sz="1700" dirty="0">
                <a:solidFill>
                  <a:schemeClr val="tx1"/>
                </a:solidFill>
              </a:rPr>
              <a:t>jederzeit verfügbar</a:t>
            </a:r>
          </a:p>
          <a:p>
            <a:pPr algn="ctr"/>
            <a:r>
              <a:rPr lang="de-AT" sz="1700" b="1" dirty="0">
                <a:solidFill>
                  <a:schemeClr val="tx1"/>
                </a:solidFill>
              </a:rPr>
              <a:t>+</a:t>
            </a:r>
            <a:r>
              <a:rPr lang="de-AT" sz="1700" dirty="0">
                <a:solidFill>
                  <a:schemeClr val="tx1"/>
                </a:solidFill>
              </a:rPr>
              <a:t> keine Bank notwendig</a:t>
            </a:r>
          </a:p>
          <a:p>
            <a:pPr algn="ctr"/>
            <a:endParaRPr lang="de-AT" sz="1700" dirty="0">
              <a:solidFill>
                <a:schemeClr val="tx1"/>
              </a:solidFill>
            </a:endParaRPr>
          </a:p>
          <a:p>
            <a:pPr algn="ctr"/>
            <a:endParaRPr lang="de-AT" sz="1700" dirty="0">
              <a:solidFill>
                <a:schemeClr val="tx1"/>
              </a:solidFill>
            </a:endParaRPr>
          </a:p>
          <a:p>
            <a:pPr algn="ctr"/>
            <a:r>
              <a:rPr lang="de-AT" sz="1700" b="1" dirty="0">
                <a:solidFill>
                  <a:schemeClr val="tx1"/>
                </a:solidFill>
              </a:rPr>
              <a:t>–</a:t>
            </a:r>
            <a:r>
              <a:rPr lang="de-AT" sz="1700" dirty="0">
                <a:solidFill>
                  <a:schemeClr val="tx1"/>
                </a:solidFill>
              </a:rPr>
              <a:t> keine Zinsen</a:t>
            </a:r>
          </a:p>
          <a:p>
            <a:pPr algn="ctr"/>
            <a:r>
              <a:rPr lang="de-AT" sz="1700" b="1" dirty="0">
                <a:solidFill>
                  <a:schemeClr val="tx1"/>
                </a:solidFill>
              </a:rPr>
              <a:t>–</a:t>
            </a:r>
            <a:r>
              <a:rPr lang="de-AT" sz="1700" dirty="0">
                <a:solidFill>
                  <a:schemeClr val="tx1"/>
                </a:solidFill>
              </a:rPr>
              <a:t> Wertverlust (Inflation)</a:t>
            </a:r>
          </a:p>
        </p:txBody>
      </p:sp>
      <p:sp>
        <p:nvSpPr>
          <p:cNvPr id="10" name="Rechteck 9">
            <a:extLst>
              <a:ext uri="{FF2B5EF4-FFF2-40B4-BE49-F238E27FC236}">
                <a16:creationId xmlns:a16="http://schemas.microsoft.com/office/drawing/2014/main" id="{EAF0AC0C-AAB2-F485-031A-EB88439E45D2}"/>
              </a:ext>
            </a:extLst>
          </p:cNvPr>
          <p:cNvSpPr/>
          <p:nvPr/>
        </p:nvSpPr>
        <p:spPr>
          <a:xfrm>
            <a:off x="9141436" y="2989940"/>
            <a:ext cx="2556000" cy="3240000"/>
          </a:xfrm>
          <a:custGeom>
            <a:avLst/>
            <a:gdLst>
              <a:gd name="connsiteX0" fmla="*/ 0 w 2556000"/>
              <a:gd name="connsiteY0" fmla="*/ 0 h 3240000"/>
              <a:gd name="connsiteX1" fmla="*/ 690120 w 2556000"/>
              <a:gd name="connsiteY1" fmla="*/ 0 h 3240000"/>
              <a:gd name="connsiteX2" fmla="*/ 1380240 w 2556000"/>
              <a:gd name="connsiteY2" fmla="*/ 0 h 3240000"/>
              <a:gd name="connsiteX3" fmla="*/ 1993680 w 2556000"/>
              <a:gd name="connsiteY3" fmla="*/ 0 h 3240000"/>
              <a:gd name="connsiteX4" fmla="*/ 2556000 w 2556000"/>
              <a:gd name="connsiteY4" fmla="*/ 0 h 3240000"/>
              <a:gd name="connsiteX5" fmla="*/ 2556000 w 2556000"/>
              <a:gd name="connsiteY5" fmla="*/ 648000 h 3240000"/>
              <a:gd name="connsiteX6" fmla="*/ 2556000 w 2556000"/>
              <a:gd name="connsiteY6" fmla="*/ 1231200 h 3240000"/>
              <a:gd name="connsiteX7" fmla="*/ 2556000 w 2556000"/>
              <a:gd name="connsiteY7" fmla="*/ 1782000 h 3240000"/>
              <a:gd name="connsiteX8" fmla="*/ 2556000 w 2556000"/>
              <a:gd name="connsiteY8" fmla="*/ 2462400 h 3240000"/>
              <a:gd name="connsiteX9" fmla="*/ 2556000 w 2556000"/>
              <a:gd name="connsiteY9" fmla="*/ 3240000 h 3240000"/>
              <a:gd name="connsiteX10" fmla="*/ 1865880 w 2556000"/>
              <a:gd name="connsiteY10" fmla="*/ 3240000 h 3240000"/>
              <a:gd name="connsiteX11" fmla="*/ 1303560 w 2556000"/>
              <a:gd name="connsiteY11" fmla="*/ 3240000 h 3240000"/>
              <a:gd name="connsiteX12" fmla="*/ 664560 w 2556000"/>
              <a:gd name="connsiteY12" fmla="*/ 3240000 h 3240000"/>
              <a:gd name="connsiteX13" fmla="*/ 0 w 2556000"/>
              <a:gd name="connsiteY13" fmla="*/ 3240000 h 3240000"/>
              <a:gd name="connsiteX14" fmla="*/ 0 w 2556000"/>
              <a:gd name="connsiteY14" fmla="*/ 2527200 h 3240000"/>
              <a:gd name="connsiteX15" fmla="*/ 0 w 2556000"/>
              <a:gd name="connsiteY15" fmla="*/ 1976400 h 3240000"/>
              <a:gd name="connsiteX16" fmla="*/ 0 w 2556000"/>
              <a:gd name="connsiteY16" fmla="*/ 1360800 h 3240000"/>
              <a:gd name="connsiteX17" fmla="*/ 0 w 2556000"/>
              <a:gd name="connsiteY17" fmla="*/ 680400 h 3240000"/>
              <a:gd name="connsiteX18" fmla="*/ 0 w 2556000"/>
              <a:gd name="connsiteY18" fmla="*/ 0 h 32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6000" h="3240000" fill="none" extrusionOk="0">
                <a:moveTo>
                  <a:pt x="0" y="0"/>
                </a:moveTo>
                <a:cubicBezTo>
                  <a:pt x="246423" y="-55"/>
                  <a:pt x="360281" y="31690"/>
                  <a:pt x="690120" y="0"/>
                </a:cubicBezTo>
                <a:cubicBezTo>
                  <a:pt x="1019959" y="-31690"/>
                  <a:pt x="1160947" y="-27127"/>
                  <a:pt x="1380240" y="0"/>
                </a:cubicBezTo>
                <a:cubicBezTo>
                  <a:pt x="1599533" y="27127"/>
                  <a:pt x="1726382" y="-21524"/>
                  <a:pt x="1993680" y="0"/>
                </a:cubicBezTo>
                <a:cubicBezTo>
                  <a:pt x="2260978" y="21524"/>
                  <a:pt x="2396637" y="-11477"/>
                  <a:pt x="2556000" y="0"/>
                </a:cubicBezTo>
                <a:cubicBezTo>
                  <a:pt x="2567497" y="268602"/>
                  <a:pt x="2552896" y="485437"/>
                  <a:pt x="2556000" y="648000"/>
                </a:cubicBezTo>
                <a:cubicBezTo>
                  <a:pt x="2559104" y="810563"/>
                  <a:pt x="2583344" y="1040029"/>
                  <a:pt x="2556000" y="1231200"/>
                </a:cubicBezTo>
                <a:cubicBezTo>
                  <a:pt x="2528656" y="1422371"/>
                  <a:pt x="2566715" y="1661695"/>
                  <a:pt x="2556000" y="1782000"/>
                </a:cubicBezTo>
                <a:cubicBezTo>
                  <a:pt x="2545285" y="1902305"/>
                  <a:pt x="2536372" y="2210625"/>
                  <a:pt x="2556000" y="2462400"/>
                </a:cubicBezTo>
                <a:cubicBezTo>
                  <a:pt x="2575628" y="2714175"/>
                  <a:pt x="2576466" y="3048563"/>
                  <a:pt x="2556000" y="3240000"/>
                </a:cubicBezTo>
                <a:cubicBezTo>
                  <a:pt x="2283310" y="3231282"/>
                  <a:pt x="2180622" y="3223925"/>
                  <a:pt x="1865880" y="3240000"/>
                </a:cubicBezTo>
                <a:cubicBezTo>
                  <a:pt x="1551138" y="3256075"/>
                  <a:pt x="1436797" y="3218381"/>
                  <a:pt x="1303560" y="3240000"/>
                </a:cubicBezTo>
                <a:cubicBezTo>
                  <a:pt x="1170323" y="3261619"/>
                  <a:pt x="898188" y="3270911"/>
                  <a:pt x="664560" y="3240000"/>
                </a:cubicBezTo>
                <a:cubicBezTo>
                  <a:pt x="430932" y="3209089"/>
                  <a:pt x="316019" y="3256776"/>
                  <a:pt x="0" y="3240000"/>
                </a:cubicBezTo>
                <a:cubicBezTo>
                  <a:pt x="25813" y="2926812"/>
                  <a:pt x="2416" y="2810218"/>
                  <a:pt x="0" y="2527200"/>
                </a:cubicBezTo>
                <a:cubicBezTo>
                  <a:pt x="-2416" y="2244182"/>
                  <a:pt x="-15538" y="2141586"/>
                  <a:pt x="0" y="1976400"/>
                </a:cubicBezTo>
                <a:cubicBezTo>
                  <a:pt x="15538" y="1811214"/>
                  <a:pt x="-15346" y="1484614"/>
                  <a:pt x="0" y="1360800"/>
                </a:cubicBezTo>
                <a:cubicBezTo>
                  <a:pt x="15346" y="1236986"/>
                  <a:pt x="25424" y="835511"/>
                  <a:pt x="0" y="680400"/>
                </a:cubicBezTo>
                <a:cubicBezTo>
                  <a:pt x="-25424" y="525289"/>
                  <a:pt x="-20074" y="282111"/>
                  <a:pt x="0" y="0"/>
                </a:cubicBezTo>
                <a:close/>
              </a:path>
              <a:path w="2556000" h="3240000" stroke="0" extrusionOk="0">
                <a:moveTo>
                  <a:pt x="0" y="0"/>
                </a:moveTo>
                <a:cubicBezTo>
                  <a:pt x="268854" y="-25495"/>
                  <a:pt x="372181" y="8550"/>
                  <a:pt x="613440" y="0"/>
                </a:cubicBezTo>
                <a:cubicBezTo>
                  <a:pt x="854699" y="-8550"/>
                  <a:pt x="933136" y="8200"/>
                  <a:pt x="1201320" y="0"/>
                </a:cubicBezTo>
                <a:cubicBezTo>
                  <a:pt x="1469504" y="-8200"/>
                  <a:pt x="1550544" y="20649"/>
                  <a:pt x="1840320" y="0"/>
                </a:cubicBezTo>
                <a:cubicBezTo>
                  <a:pt x="2130096" y="-20649"/>
                  <a:pt x="2351320" y="-4866"/>
                  <a:pt x="2556000" y="0"/>
                </a:cubicBezTo>
                <a:cubicBezTo>
                  <a:pt x="2566868" y="214366"/>
                  <a:pt x="2533857" y="445673"/>
                  <a:pt x="2556000" y="583200"/>
                </a:cubicBezTo>
                <a:cubicBezTo>
                  <a:pt x="2578143" y="720727"/>
                  <a:pt x="2562830" y="951909"/>
                  <a:pt x="2556000" y="1263600"/>
                </a:cubicBezTo>
                <a:cubicBezTo>
                  <a:pt x="2549170" y="1575291"/>
                  <a:pt x="2577013" y="1597171"/>
                  <a:pt x="2556000" y="1879200"/>
                </a:cubicBezTo>
                <a:cubicBezTo>
                  <a:pt x="2534987" y="2161229"/>
                  <a:pt x="2572157" y="2246869"/>
                  <a:pt x="2556000" y="2462400"/>
                </a:cubicBezTo>
                <a:cubicBezTo>
                  <a:pt x="2539843" y="2677931"/>
                  <a:pt x="2519848" y="2893883"/>
                  <a:pt x="2556000" y="3240000"/>
                </a:cubicBezTo>
                <a:cubicBezTo>
                  <a:pt x="2413444" y="3229318"/>
                  <a:pt x="2167153" y="3229738"/>
                  <a:pt x="1993680" y="3240000"/>
                </a:cubicBezTo>
                <a:cubicBezTo>
                  <a:pt x="1820207" y="3250262"/>
                  <a:pt x="1690519" y="3235821"/>
                  <a:pt x="1405800" y="3240000"/>
                </a:cubicBezTo>
                <a:cubicBezTo>
                  <a:pt x="1121081" y="3244179"/>
                  <a:pt x="1027926" y="3229263"/>
                  <a:pt x="792360" y="3240000"/>
                </a:cubicBezTo>
                <a:cubicBezTo>
                  <a:pt x="556794" y="3250737"/>
                  <a:pt x="202912" y="3209055"/>
                  <a:pt x="0" y="3240000"/>
                </a:cubicBezTo>
                <a:cubicBezTo>
                  <a:pt x="-10180" y="3108602"/>
                  <a:pt x="17353" y="2785050"/>
                  <a:pt x="0" y="2592000"/>
                </a:cubicBezTo>
                <a:cubicBezTo>
                  <a:pt x="-17353" y="2398950"/>
                  <a:pt x="-4964" y="2256655"/>
                  <a:pt x="0" y="2008800"/>
                </a:cubicBezTo>
                <a:cubicBezTo>
                  <a:pt x="4964" y="1760945"/>
                  <a:pt x="-24687" y="1590196"/>
                  <a:pt x="0" y="1458000"/>
                </a:cubicBezTo>
                <a:cubicBezTo>
                  <a:pt x="24687" y="1325804"/>
                  <a:pt x="-18614" y="1048669"/>
                  <a:pt x="0" y="874800"/>
                </a:cubicBezTo>
                <a:cubicBezTo>
                  <a:pt x="18614" y="700931"/>
                  <a:pt x="22350" y="295000"/>
                  <a:pt x="0" y="0"/>
                </a:cubicBezTo>
                <a:close/>
              </a:path>
            </a:pathLst>
          </a:custGeom>
          <a:solidFill>
            <a:schemeClr val="bg1">
              <a:lumMod val="85000"/>
            </a:schemeClr>
          </a:solidFill>
          <a:ln>
            <a:extLst>
              <a:ext uri="{C807C97D-BFC1-408E-A445-0C87EB9F89A2}">
                <ask:lineSketchStyleProps xmlns:ask="http://schemas.microsoft.com/office/drawing/2018/sketchyshapes" sd="93592912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700" b="1" dirty="0">
                <a:solidFill>
                  <a:schemeClr val="tx1"/>
                </a:solidFill>
              </a:rPr>
              <a:t>+</a:t>
            </a:r>
            <a:r>
              <a:rPr lang="de-AT" sz="1700" dirty="0">
                <a:solidFill>
                  <a:schemeClr val="tx1"/>
                </a:solidFill>
              </a:rPr>
              <a:t> Höhere, teilw. fixe Zinsen</a:t>
            </a:r>
          </a:p>
          <a:p>
            <a:pPr algn="ctr"/>
            <a:r>
              <a:rPr lang="de-AT" sz="1700" b="1" dirty="0">
                <a:solidFill>
                  <a:schemeClr val="tx1"/>
                </a:solidFill>
                <a:sym typeface="Wingdings" panose="05000000000000000000" pitchFamily="2" charset="2"/>
              </a:rPr>
              <a:t> </a:t>
            </a:r>
            <a:r>
              <a:rPr lang="de-AT" sz="1700" dirty="0">
                <a:solidFill>
                  <a:schemeClr val="tx1"/>
                </a:solidFill>
              </a:rPr>
              <a:t>Bausparprämie vom Staat</a:t>
            </a:r>
          </a:p>
          <a:p>
            <a:pPr algn="ctr"/>
            <a:endParaRPr lang="de-AT" sz="1700" dirty="0">
              <a:solidFill>
                <a:schemeClr val="tx1"/>
              </a:solidFill>
            </a:endParaRPr>
          </a:p>
          <a:p>
            <a:pPr algn="ctr"/>
            <a:endParaRPr lang="de-AT" sz="1700" dirty="0">
              <a:solidFill>
                <a:schemeClr val="tx1"/>
              </a:solidFill>
            </a:endParaRPr>
          </a:p>
          <a:p>
            <a:pPr algn="ctr"/>
            <a:r>
              <a:rPr lang="de-AT" sz="1600" b="1" dirty="0">
                <a:solidFill>
                  <a:schemeClr val="tx1"/>
                </a:solidFill>
              </a:rPr>
              <a:t>–</a:t>
            </a:r>
            <a:r>
              <a:rPr lang="de-AT" sz="1600" dirty="0">
                <a:solidFill>
                  <a:schemeClr val="tx1"/>
                </a:solidFill>
              </a:rPr>
              <a:t> Geld für mehrere Jahre nicht mehr verfügbar</a:t>
            </a:r>
          </a:p>
          <a:p>
            <a:pPr algn="ctr"/>
            <a:r>
              <a:rPr lang="de-AT" sz="1600" b="1" dirty="0">
                <a:solidFill>
                  <a:schemeClr val="tx1"/>
                </a:solidFill>
              </a:rPr>
              <a:t>–</a:t>
            </a:r>
            <a:r>
              <a:rPr lang="de-AT" sz="1600" dirty="0">
                <a:solidFill>
                  <a:schemeClr val="tx1"/>
                </a:solidFill>
              </a:rPr>
              <a:t> Nur sinnvoll bei einem mittelfristigen Sparziel</a:t>
            </a:r>
            <a:endParaRPr lang="de-AT" sz="1700" dirty="0">
              <a:solidFill>
                <a:schemeClr val="tx1"/>
              </a:solidFill>
            </a:endParaRPr>
          </a:p>
        </p:txBody>
      </p:sp>
      <p:sp>
        <p:nvSpPr>
          <p:cNvPr id="12" name="Rechteck 11">
            <a:extLst>
              <a:ext uri="{FF2B5EF4-FFF2-40B4-BE49-F238E27FC236}">
                <a16:creationId xmlns:a16="http://schemas.microsoft.com/office/drawing/2014/main" id="{C7B2500B-5FE4-EF3F-8E5A-76115EE05C4A}"/>
              </a:ext>
            </a:extLst>
          </p:cNvPr>
          <p:cNvSpPr/>
          <p:nvPr/>
        </p:nvSpPr>
        <p:spPr>
          <a:xfrm>
            <a:off x="6271146" y="2978653"/>
            <a:ext cx="2556000" cy="3240000"/>
          </a:xfrm>
          <a:custGeom>
            <a:avLst/>
            <a:gdLst>
              <a:gd name="connsiteX0" fmla="*/ 0 w 2556000"/>
              <a:gd name="connsiteY0" fmla="*/ 0 h 3240000"/>
              <a:gd name="connsiteX1" fmla="*/ 562320 w 2556000"/>
              <a:gd name="connsiteY1" fmla="*/ 0 h 3240000"/>
              <a:gd name="connsiteX2" fmla="*/ 1175760 w 2556000"/>
              <a:gd name="connsiteY2" fmla="*/ 0 h 3240000"/>
              <a:gd name="connsiteX3" fmla="*/ 1865880 w 2556000"/>
              <a:gd name="connsiteY3" fmla="*/ 0 h 3240000"/>
              <a:gd name="connsiteX4" fmla="*/ 2556000 w 2556000"/>
              <a:gd name="connsiteY4" fmla="*/ 0 h 3240000"/>
              <a:gd name="connsiteX5" fmla="*/ 2556000 w 2556000"/>
              <a:gd name="connsiteY5" fmla="*/ 615600 h 3240000"/>
              <a:gd name="connsiteX6" fmla="*/ 2556000 w 2556000"/>
              <a:gd name="connsiteY6" fmla="*/ 1231200 h 3240000"/>
              <a:gd name="connsiteX7" fmla="*/ 2556000 w 2556000"/>
              <a:gd name="connsiteY7" fmla="*/ 1782000 h 3240000"/>
              <a:gd name="connsiteX8" fmla="*/ 2556000 w 2556000"/>
              <a:gd name="connsiteY8" fmla="*/ 2462400 h 3240000"/>
              <a:gd name="connsiteX9" fmla="*/ 2556000 w 2556000"/>
              <a:gd name="connsiteY9" fmla="*/ 3240000 h 3240000"/>
              <a:gd name="connsiteX10" fmla="*/ 1917000 w 2556000"/>
              <a:gd name="connsiteY10" fmla="*/ 3240000 h 3240000"/>
              <a:gd name="connsiteX11" fmla="*/ 1226880 w 2556000"/>
              <a:gd name="connsiteY11" fmla="*/ 3240000 h 3240000"/>
              <a:gd name="connsiteX12" fmla="*/ 0 w 2556000"/>
              <a:gd name="connsiteY12" fmla="*/ 3240000 h 3240000"/>
              <a:gd name="connsiteX13" fmla="*/ 0 w 2556000"/>
              <a:gd name="connsiteY13" fmla="*/ 2527200 h 3240000"/>
              <a:gd name="connsiteX14" fmla="*/ 0 w 2556000"/>
              <a:gd name="connsiteY14" fmla="*/ 1846800 h 3240000"/>
              <a:gd name="connsiteX15" fmla="*/ 0 w 2556000"/>
              <a:gd name="connsiteY15" fmla="*/ 1263600 h 3240000"/>
              <a:gd name="connsiteX16" fmla="*/ 0 w 2556000"/>
              <a:gd name="connsiteY16" fmla="*/ 680400 h 3240000"/>
              <a:gd name="connsiteX17" fmla="*/ 0 w 2556000"/>
              <a:gd name="connsiteY17" fmla="*/ 0 h 32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6000" h="3240000" fill="none" extrusionOk="0">
                <a:moveTo>
                  <a:pt x="0" y="0"/>
                </a:moveTo>
                <a:cubicBezTo>
                  <a:pt x="149758" y="9849"/>
                  <a:pt x="448364" y="12043"/>
                  <a:pt x="562320" y="0"/>
                </a:cubicBezTo>
                <a:cubicBezTo>
                  <a:pt x="676276" y="-12043"/>
                  <a:pt x="977421" y="-16909"/>
                  <a:pt x="1175760" y="0"/>
                </a:cubicBezTo>
                <a:cubicBezTo>
                  <a:pt x="1374099" y="16909"/>
                  <a:pt x="1641435" y="7015"/>
                  <a:pt x="1865880" y="0"/>
                </a:cubicBezTo>
                <a:cubicBezTo>
                  <a:pt x="2090325" y="-7015"/>
                  <a:pt x="2382648" y="17723"/>
                  <a:pt x="2556000" y="0"/>
                </a:cubicBezTo>
                <a:cubicBezTo>
                  <a:pt x="2580925" y="139445"/>
                  <a:pt x="2568787" y="368134"/>
                  <a:pt x="2556000" y="615600"/>
                </a:cubicBezTo>
                <a:cubicBezTo>
                  <a:pt x="2543213" y="863066"/>
                  <a:pt x="2525958" y="1050812"/>
                  <a:pt x="2556000" y="1231200"/>
                </a:cubicBezTo>
                <a:cubicBezTo>
                  <a:pt x="2586042" y="1411588"/>
                  <a:pt x="2572568" y="1603035"/>
                  <a:pt x="2556000" y="1782000"/>
                </a:cubicBezTo>
                <a:cubicBezTo>
                  <a:pt x="2539432" y="1960965"/>
                  <a:pt x="2540795" y="2137894"/>
                  <a:pt x="2556000" y="2462400"/>
                </a:cubicBezTo>
                <a:cubicBezTo>
                  <a:pt x="2571205" y="2786906"/>
                  <a:pt x="2570265" y="2869639"/>
                  <a:pt x="2556000" y="3240000"/>
                </a:cubicBezTo>
                <a:cubicBezTo>
                  <a:pt x="2302384" y="3261141"/>
                  <a:pt x="2166229" y="3229660"/>
                  <a:pt x="1917000" y="3240000"/>
                </a:cubicBezTo>
                <a:cubicBezTo>
                  <a:pt x="1667771" y="3250340"/>
                  <a:pt x="1527993" y="3205765"/>
                  <a:pt x="1226880" y="3240000"/>
                </a:cubicBezTo>
                <a:cubicBezTo>
                  <a:pt x="925767" y="3274235"/>
                  <a:pt x="248152" y="3299020"/>
                  <a:pt x="0" y="3240000"/>
                </a:cubicBezTo>
                <a:cubicBezTo>
                  <a:pt x="-19179" y="2956428"/>
                  <a:pt x="30436" y="2830937"/>
                  <a:pt x="0" y="2527200"/>
                </a:cubicBezTo>
                <a:cubicBezTo>
                  <a:pt x="-30436" y="2223463"/>
                  <a:pt x="-31986" y="2024610"/>
                  <a:pt x="0" y="1846800"/>
                </a:cubicBezTo>
                <a:cubicBezTo>
                  <a:pt x="31986" y="1668990"/>
                  <a:pt x="-22157" y="1552081"/>
                  <a:pt x="0" y="1263600"/>
                </a:cubicBezTo>
                <a:cubicBezTo>
                  <a:pt x="22157" y="975119"/>
                  <a:pt x="27915" y="965539"/>
                  <a:pt x="0" y="680400"/>
                </a:cubicBezTo>
                <a:cubicBezTo>
                  <a:pt x="-27915" y="395261"/>
                  <a:pt x="21088" y="247486"/>
                  <a:pt x="0" y="0"/>
                </a:cubicBezTo>
                <a:close/>
              </a:path>
              <a:path w="2556000" h="3240000" stroke="0" extrusionOk="0">
                <a:moveTo>
                  <a:pt x="0" y="0"/>
                </a:moveTo>
                <a:cubicBezTo>
                  <a:pt x="275244" y="27739"/>
                  <a:pt x="344620" y="-3466"/>
                  <a:pt x="613440" y="0"/>
                </a:cubicBezTo>
                <a:cubicBezTo>
                  <a:pt x="882260" y="3466"/>
                  <a:pt x="1069818" y="-1306"/>
                  <a:pt x="1252440" y="0"/>
                </a:cubicBezTo>
                <a:cubicBezTo>
                  <a:pt x="1435062" y="1306"/>
                  <a:pt x="1682792" y="-18858"/>
                  <a:pt x="1891440" y="0"/>
                </a:cubicBezTo>
                <a:cubicBezTo>
                  <a:pt x="2100088" y="18858"/>
                  <a:pt x="2419606" y="11762"/>
                  <a:pt x="2556000" y="0"/>
                </a:cubicBezTo>
                <a:cubicBezTo>
                  <a:pt x="2572292" y="236953"/>
                  <a:pt x="2535262" y="400754"/>
                  <a:pt x="2556000" y="583200"/>
                </a:cubicBezTo>
                <a:cubicBezTo>
                  <a:pt x="2576738" y="765646"/>
                  <a:pt x="2523165" y="977088"/>
                  <a:pt x="2556000" y="1296000"/>
                </a:cubicBezTo>
                <a:cubicBezTo>
                  <a:pt x="2588835" y="1614912"/>
                  <a:pt x="2570367" y="1759101"/>
                  <a:pt x="2556000" y="1911600"/>
                </a:cubicBezTo>
                <a:cubicBezTo>
                  <a:pt x="2541633" y="2064099"/>
                  <a:pt x="2577282" y="2340303"/>
                  <a:pt x="2556000" y="2592000"/>
                </a:cubicBezTo>
                <a:cubicBezTo>
                  <a:pt x="2534718" y="2843697"/>
                  <a:pt x="2583312" y="3035746"/>
                  <a:pt x="2556000" y="3240000"/>
                </a:cubicBezTo>
                <a:cubicBezTo>
                  <a:pt x="2442941" y="3267057"/>
                  <a:pt x="2218944" y="3261550"/>
                  <a:pt x="1993680" y="3240000"/>
                </a:cubicBezTo>
                <a:cubicBezTo>
                  <a:pt x="1768416" y="3218450"/>
                  <a:pt x="1636762" y="3241019"/>
                  <a:pt x="1303560" y="3240000"/>
                </a:cubicBezTo>
                <a:cubicBezTo>
                  <a:pt x="970358" y="3238981"/>
                  <a:pt x="955226" y="3246758"/>
                  <a:pt x="690120" y="3240000"/>
                </a:cubicBezTo>
                <a:cubicBezTo>
                  <a:pt x="425014" y="3233242"/>
                  <a:pt x="237740" y="3273416"/>
                  <a:pt x="0" y="3240000"/>
                </a:cubicBezTo>
                <a:cubicBezTo>
                  <a:pt x="20343" y="2953329"/>
                  <a:pt x="-4829" y="2892514"/>
                  <a:pt x="0" y="2656800"/>
                </a:cubicBezTo>
                <a:cubicBezTo>
                  <a:pt x="4829" y="2421086"/>
                  <a:pt x="-11113" y="2219987"/>
                  <a:pt x="0" y="2041200"/>
                </a:cubicBezTo>
                <a:cubicBezTo>
                  <a:pt x="11113" y="1862413"/>
                  <a:pt x="23886" y="1694998"/>
                  <a:pt x="0" y="1458000"/>
                </a:cubicBezTo>
                <a:cubicBezTo>
                  <a:pt x="-23886" y="1221002"/>
                  <a:pt x="4698" y="1061761"/>
                  <a:pt x="0" y="777600"/>
                </a:cubicBezTo>
                <a:cubicBezTo>
                  <a:pt x="-4698" y="493439"/>
                  <a:pt x="35947" y="173238"/>
                  <a:pt x="0" y="0"/>
                </a:cubicBezTo>
                <a:close/>
              </a:path>
            </a:pathLst>
          </a:custGeom>
          <a:solidFill>
            <a:srgbClr val="FFE9C1"/>
          </a:solidFill>
          <a:ln>
            <a:extLst>
              <a:ext uri="{C807C97D-BFC1-408E-A445-0C87EB9F89A2}">
                <ask:lineSketchStyleProps xmlns:ask="http://schemas.microsoft.com/office/drawing/2018/sketchyshapes" sd="272964827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700" b="1" dirty="0">
                <a:solidFill>
                  <a:schemeClr val="tx1"/>
                </a:solidFill>
              </a:rPr>
              <a:t>+</a:t>
            </a:r>
            <a:r>
              <a:rPr lang="de-AT" sz="1700" dirty="0">
                <a:solidFill>
                  <a:schemeClr val="tx1"/>
                </a:solidFill>
              </a:rPr>
              <a:t> Tages- &amp; Festgeldkonten</a:t>
            </a:r>
            <a:endParaRPr lang="de-AT" sz="1700" b="1" dirty="0">
              <a:solidFill>
                <a:schemeClr val="tx1"/>
              </a:solidFill>
            </a:endParaRPr>
          </a:p>
          <a:p>
            <a:pPr algn="ctr"/>
            <a:r>
              <a:rPr lang="de-AT" sz="1700" b="1" dirty="0">
                <a:solidFill>
                  <a:schemeClr val="tx1"/>
                </a:solidFill>
              </a:rPr>
              <a:t>+</a:t>
            </a:r>
            <a:r>
              <a:rPr lang="de-AT" sz="1700" dirty="0">
                <a:solidFill>
                  <a:schemeClr val="tx1"/>
                </a:solidFill>
              </a:rPr>
              <a:t> Geld ist geschützt</a:t>
            </a:r>
          </a:p>
          <a:p>
            <a:pPr algn="ctr"/>
            <a:r>
              <a:rPr lang="de-AT" sz="1700" b="1" dirty="0">
                <a:solidFill>
                  <a:schemeClr val="tx1"/>
                </a:solidFill>
              </a:rPr>
              <a:t>+</a:t>
            </a:r>
            <a:r>
              <a:rPr lang="de-AT" sz="1700" dirty="0">
                <a:solidFill>
                  <a:schemeClr val="tx1"/>
                </a:solidFill>
              </a:rPr>
              <a:t> Vermögensaufbau durch Zinsen</a:t>
            </a:r>
          </a:p>
          <a:p>
            <a:pPr algn="ctr"/>
            <a:endParaRPr lang="de-AT" sz="1700" dirty="0">
              <a:solidFill>
                <a:schemeClr val="tx1"/>
              </a:solidFill>
            </a:endParaRPr>
          </a:p>
          <a:p>
            <a:pPr algn="ctr"/>
            <a:r>
              <a:rPr lang="de-AT" sz="1700" b="1" dirty="0">
                <a:solidFill>
                  <a:schemeClr val="tx1"/>
                </a:solidFill>
              </a:rPr>
              <a:t>–</a:t>
            </a:r>
            <a:r>
              <a:rPr lang="de-AT" sz="1700" dirty="0">
                <a:solidFill>
                  <a:schemeClr val="tx1"/>
                </a:solidFill>
              </a:rPr>
              <a:t> Zinsen sind abhängig von Verfügbarkeit</a:t>
            </a:r>
            <a:endParaRPr lang="de-AT" sz="1700" b="1" dirty="0">
              <a:solidFill>
                <a:schemeClr val="tx1"/>
              </a:solidFill>
            </a:endParaRPr>
          </a:p>
          <a:p>
            <a:pPr algn="ctr"/>
            <a:r>
              <a:rPr lang="de-AT" sz="1700" dirty="0">
                <a:solidFill>
                  <a:schemeClr val="tx1"/>
                </a:solidFill>
                <a:sym typeface="Wingdings" panose="05000000000000000000" pitchFamily="2" charset="2"/>
              </a:rPr>
              <a:t> Je länger das Geld gebunden ist, desto höher sind die Zinsen</a:t>
            </a:r>
            <a:endParaRPr lang="de-AT" sz="1700" dirty="0">
              <a:solidFill>
                <a:schemeClr val="tx1"/>
              </a:solidFill>
            </a:endParaRPr>
          </a:p>
        </p:txBody>
      </p:sp>
      <p:sp>
        <p:nvSpPr>
          <p:cNvPr id="2" name="Titel 1">
            <a:extLst>
              <a:ext uri="{FF2B5EF4-FFF2-40B4-BE49-F238E27FC236}">
                <a16:creationId xmlns:a16="http://schemas.microsoft.com/office/drawing/2014/main" id="{6029186A-4477-4ED4-FA27-5BF572D943EC}"/>
              </a:ext>
            </a:extLst>
          </p:cNvPr>
          <p:cNvSpPr>
            <a:spLocks noGrp="1"/>
          </p:cNvSpPr>
          <p:nvPr>
            <p:ph type="title"/>
          </p:nvPr>
        </p:nvSpPr>
        <p:spPr/>
        <p:txBody>
          <a:bodyPr/>
          <a:lstStyle/>
          <a:p>
            <a:r>
              <a:rPr lang="de-DE" dirty="0"/>
              <a:t>Geldaufbewahrung</a:t>
            </a:r>
          </a:p>
        </p:txBody>
      </p:sp>
      <p:sp>
        <p:nvSpPr>
          <p:cNvPr id="4" name="Foliennummernplatzhalter 3">
            <a:extLst>
              <a:ext uri="{FF2B5EF4-FFF2-40B4-BE49-F238E27FC236}">
                <a16:creationId xmlns:a16="http://schemas.microsoft.com/office/drawing/2014/main" id="{4434BA59-B31B-99BD-D6EF-27BC6C2E14E2}"/>
              </a:ext>
            </a:extLst>
          </p:cNvPr>
          <p:cNvSpPr>
            <a:spLocks noGrp="1"/>
          </p:cNvSpPr>
          <p:nvPr>
            <p:ph type="sldNum" sz="quarter" idx="12"/>
          </p:nvPr>
        </p:nvSpPr>
        <p:spPr/>
        <p:txBody>
          <a:bodyPr/>
          <a:lstStyle/>
          <a:p>
            <a:fld id="{4C23FFEC-42AF-4C5F-8FEB-D69D9B6A7C04}" type="slidenum">
              <a:rPr lang="de-AT" smtClean="0"/>
              <a:t>12</a:t>
            </a:fld>
            <a:endParaRPr lang="de-AT"/>
          </a:p>
        </p:txBody>
      </p:sp>
      <p:sp>
        <p:nvSpPr>
          <p:cNvPr id="5" name="Rechteck 4">
            <a:extLst>
              <a:ext uri="{FF2B5EF4-FFF2-40B4-BE49-F238E27FC236}">
                <a16:creationId xmlns:a16="http://schemas.microsoft.com/office/drawing/2014/main" id="{EAAF87F4-B844-8604-9B80-E51B14A3BC7B}"/>
              </a:ext>
            </a:extLst>
          </p:cNvPr>
          <p:cNvSpPr/>
          <p:nvPr/>
        </p:nvSpPr>
        <p:spPr>
          <a:xfrm>
            <a:off x="3400856" y="2133590"/>
            <a:ext cx="2556000" cy="720000"/>
          </a:xfrm>
          <a:custGeom>
            <a:avLst/>
            <a:gdLst>
              <a:gd name="connsiteX0" fmla="*/ 0 w 2556000"/>
              <a:gd name="connsiteY0" fmla="*/ 0 h 720000"/>
              <a:gd name="connsiteX1" fmla="*/ 639000 w 2556000"/>
              <a:gd name="connsiteY1" fmla="*/ 0 h 720000"/>
              <a:gd name="connsiteX2" fmla="*/ 1226880 w 2556000"/>
              <a:gd name="connsiteY2" fmla="*/ 0 h 720000"/>
              <a:gd name="connsiteX3" fmla="*/ 1840320 w 2556000"/>
              <a:gd name="connsiteY3" fmla="*/ 0 h 720000"/>
              <a:gd name="connsiteX4" fmla="*/ 2556000 w 2556000"/>
              <a:gd name="connsiteY4" fmla="*/ 0 h 720000"/>
              <a:gd name="connsiteX5" fmla="*/ 2556000 w 2556000"/>
              <a:gd name="connsiteY5" fmla="*/ 367200 h 720000"/>
              <a:gd name="connsiteX6" fmla="*/ 2556000 w 2556000"/>
              <a:gd name="connsiteY6" fmla="*/ 720000 h 720000"/>
              <a:gd name="connsiteX7" fmla="*/ 1993680 w 2556000"/>
              <a:gd name="connsiteY7" fmla="*/ 720000 h 720000"/>
              <a:gd name="connsiteX8" fmla="*/ 1431360 w 2556000"/>
              <a:gd name="connsiteY8" fmla="*/ 720000 h 720000"/>
              <a:gd name="connsiteX9" fmla="*/ 843480 w 2556000"/>
              <a:gd name="connsiteY9" fmla="*/ 720000 h 720000"/>
              <a:gd name="connsiteX10" fmla="*/ 0 w 2556000"/>
              <a:gd name="connsiteY10" fmla="*/ 720000 h 720000"/>
              <a:gd name="connsiteX11" fmla="*/ 0 w 2556000"/>
              <a:gd name="connsiteY11" fmla="*/ 360000 h 720000"/>
              <a:gd name="connsiteX12" fmla="*/ 0 w 2556000"/>
              <a:gd name="connsiteY1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56000" h="720000" fill="none" extrusionOk="0">
                <a:moveTo>
                  <a:pt x="0" y="0"/>
                </a:moveTo>
                <a:cubicBezTo>
                  <a:pt x="161307" y="-18304"/>
                  <a:pt x="418913" y="4749"/>
                  <a:pt x="639000" y="0"/>
                </a:cubicBezTo>
                <a:cubicBezTo>
                  <a:pt x="859087" y="-4749"/>
                  <a:pt x="1072775" y="-14539"/>
                  <a:pt x="1226880" y="0"/>
                </a:cubicBezTo>
                <a:cubicBezTo>
                  <a:pt x="1380985" y="14539"/>
                  <a:pt x="1710982" y="7730"/>
                  <a:pt x="1840320" y="0"/>
                </a:cubicBezTo>
                <a:cubicBezTo>
                  <a:pt x="1969658" y="-7730"/>
                  <a:pt x="2362480" y="-28118"/>
                  <a:pt x="2556000" y="0"/>
                </a:cubicBezTo>
                <a:cubicBezTo>
                  <a:pt x="2546727" y="77236"/>
                  <a:pt x="2565340" y="290747"/>
                  <a:pt x="2556000" y="367200"/>
                </a:cubicBezTo>
                <a:cubicBezTo>
                  <a:pt x="2546660" y="443653"/>
                  <a:pt x="2572766" y="577952"/>
                  <a:pt x="2556000" y="720000"/>
                </a:cubicBezTo>
                <a:cubicBezTo>
                  <a:pt x="2373355" y="722960"/>
                  <a:pt x="2160502" y="714550"/>
                  <a:pt x="1993680" y="720000"/>
                </a:cubicBezTo>
                <a:cubicBezTo>
                  <a:pt x="1826858" y="725450"/>
                  <a:pt x="1627532" y="741818"/>
                  <a:pt x="1431360" y="720000"/>
                </a:cubicBezTo>
                <a:cubicBezTo>
                  <a:pt x="1235188" y="698182"/>
                  <a:pt x="1125951" y="712848"/>
                  <a:pt x="843480" y="720000"/>
                </a:cubicBezTo>
                <a:cubicBezTo>
                  <a:pt x="561009" y="727152"/>
                  <a:pt x="315006" y="732450"/>
                  <a:pt x="0" y="720000"/>
                </a:cubicBezTo>
                <a:cubicBezTo>
                  <a:pt x="10285" y="550997"/>
                  <a:pt x="2104" y="519721"/>
                  <a:pt x="0" y="360000"/>
                </a:cubicBezTo>
                <a:cubicBezTo>
                  <a:pt x="-2104" y="200279"/>
                  <a:pt x="-3151" y="93477"/>
                  <a:pt x="0" y="0"/>
                </a:cubicBezTo>
                <a:close/>
              </a:path>
              <a:path w="2556000" h="720000" stroke="0" extrusionOk="0">
                <a:moveTo>
                  <a:pt x="0" y="0"/>
                </a:moveTo>
                <a:cubicBezTo>
                  <a:pt x="171484" y="-27186"/>
                  <a:pt x="294776" y="26093"/>
                  <a:pt x="562320" y="0"/>
                </a:cubicBezTo>
                <a:cubicBezTo>
                  <a:pt x="829864" y="-26093"/>
                  <a:pt x="869632" y="28620"/>
                  <a:pt x="1150200" y="0"/>
                </a:cubicBezTo>
                <a:cubicBezTo>
                  <a:pt x="1430768" y="-28620"/>
                  <a:pt x="1561954" y="25597"/>
                  <a:pt x="1840320" y="0"/>
                </a:cubicBezTo>
                <a:cubicBezTo>
                  <a:pt x="2118686" y="-25597"/>
                  <a:pt x="2244916" y="-23223"/>
                  <a:pt x="2556000" y="0"/>
                </a:cubicBezTo>
                <a:cubicBezTo>
                  <a:pt x="2562382" y="99936"/>
                  <a:pt x="2573443" y="233327"/>
                  <a:pt x="2556000" y="360000"/>
                </a:cubicBezTo>
                <a:cubicBezTo>
                  <a:pt x="2538557" y="486673"/>
                  <a:pt x="2538527" y="573133"/>
                  <a:pt x="2556000" y="720000"/>
                </a:cubicBezTo>
                <a:cubicBezTo>
                  <a:pt x="2328638" y="725748"/>
                  <a:pt x="2245258" y="714973"/>
                  <a:pt x="1968120" y="720000"/>
                </a:cubicBezTo>
                <a:cubicBezTo>
                  <a:pt x="1690982" y="725027"/>
                  <a:pt x="1578964" y="707402"/>
                  <a:pt x="1405800" y="720000"/>
                </a:cubicBezTo>
                <a:cubicBezTo>
                  <a:pt x="1232636" y="732598"/>
                  <a:pt x="1085610" y="700723"/>
                  <a:pt x="792360" y="720000"/>
                </a:cubicBezTo>
                <a:cubicBezTo>
                  <a:pt x="499110" y="739277"/>
                  <a:pt x="325386" y="719194"/>
                  <a:pt x="0" y="720000"/>
                </a:cubicBezTo>
                <a:cubicBezTo>
                  <a:pt x="-17926" y="579003"/>
                  <a:pt x="10304" y="456037"/>
                  <a:pt x="0" y="352800"/>
                </a:cubicBezTo>
                <a:cubicBezTo>
                  <a:pt x="-10304" y="249563"/>
                  <a:pt x="8453" y="132111"/>
                  <a:pt x="0" y="0"/>
                </a:cubicBezTo>
                <a:close/>
              </a:path>
            </a:pathLst>
          </a:custGeom>
          <a:solidFill>
            <a:srgbClr val="548235"/>
          </a:solidFill>
          <a:ln>
            <a:extLst>
              <a:ext uri="{C807C97D-BFC1-408E-A445-0C87EB9F89A2}">
                <ask:lineSketchStyleProps xmlns:ask="http://schemas.microsoft.com/office/drawing/2018/sketchyshapes" sd="167172130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Girokonto</a:t>
            </a:r>
          </a:p>
        </p:txBody>
      </p:sp>
      <p:sp>
        <p:nvSpPr>
          <p:cNvPr id="7" name="Rechteck 6">
            <a:extLst>
              <a:ext uri="{FF2B5EF4-FFF2-40B4-BE49-F238E27FC236}">
                <a16:creationId xmlns:a16="http://schemas.microsoft.com/office/drawing/2014/main" id="{8D171D4E-45A7-CF09-54EE-008013EF4EA1}"/>
              </a:ext>
            </a:extLst>
          </p:cNvPr>
          <p:cNvSpPr/>
          <p:nvPr/>
        </p:nvSpPr>
        <p:spPr>
          <a:xfrm>
            <a:off x="594064" y="2133590"/>
            <a:ext cx="2556000" cy="720000"/>
          </a:xfrm>
          <a:custGeom>
            <a:avLst/>
            <a:gdLst>
              <a:gd name="connsiteX0" fmla="*/ 0 w 2556000"/>
              <a:gd name="connsiteY0" fmla="*/ 0 h 720000"/>
              <a:gd name="connsiteX1" fmla="*/ 639000 w 2556000"/>
              <a:gd name="connsiteY1" fmla="*/ 0 h 720000"/>
              <a:gd name="connsiteX2" fmla="*/ 1226880 w 2556000"/>
              <a:gd name="connsiteY2" fmla="*/ 0 h 720000"/>
              <a:gd name="connsiteX3" fmla="*/ 1789200 w 2556000"/>
              <a:gd name="connsiteY3" fmla="*/ 0 h 720000"/>
              <a:gd name="connsiteX4" fmla="*/ 2556000 w 2556000"/>
              <a:gd name="connsiteY4" fmla="*/ 0 h 720000"/>
              <a:gd name="connsiteX5" fmla="*/ 2556000 w 2556000"/>
              <a:gd name="connsiteY5" fmla="*/ 374400 h 720000"/>
              <a:gd name="connsiteX6" fmla="*/ 2556000 w 2556000"/>
              <a:gd name="connsiteY6" fmla="*/ 720000 h 720000"/>
              <a:gd name="connsiteX7" fmla="*/ 1942560 w 2556000"/>
              <a:gd name="connsiteY7" fmla="*/ 720000 h 720000"/>
              <a:gd name="connsiteX8" fmla="*/ 1252440 w 2556000"/>
              <a:gd name="connsiteY8" fmla="*/ 720000 h 720000"/>
              <a:gd name="connsiteX9" fmla="*/ 562320 w 2556000"/>
              <a:gd name="connsiteY9" fmla="*/ 720000 h 720000"/>
              <a:gd name="connsiteX10" fmla="*/ 0 w 2556000"/>
              <a:gd name="connsiteY10" fmla="*/ 720000 h 720000"/>
              <a:gd name="connsiteX11" fmla="*/ 0 w 2556000"/>
              <a:gd name="connsiteY11" fmla="*/ 352800 h 720000"/>
              <a:gd name="connsiteX12" fmla="*/ 0 w 2556000"/>
              <a:gd name="connsiteY1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56000" h="720000" fill="none" extrusionOk="0">
                <a:moveTo>
                  <a:pt x="0" y="0"/>
                </a:moveTo>
                <a:cubicBezTo>
                  <a:pt x="297626" y="-7329"/>
                  <a:pt x="499493" y="-28137"/>
                  <a:pt x="639000" y="0"/>
                </a:cubicBezTo>
                <a:cubicBezTo>
                  <a:pt x="778507" y="28137"/>
                  <a:pt x="1102403" y="-9058"/>
                  <a:pt x="1226880" y="0"/>
                </a:cubicBezTo>
                <a:cubicBezTo>
                  <a:pt x="1351357" y="9058"/>
                  <a:pt x="1573058" y="14740"/>
                  <a:pt x="1789200" y="0"/>
                </a:cubicBezTo>
                <a:cubicBezTo>
                  <a:pt x="2005342" y="-14740"/>
                  <a:pt x="2189057" y="32641"/>
                  <a:pt x="2556000" y="0"/>
                </a:cubicBezTo>
                <a:cubicBezTo>
                  <a:pt x="2554483" y="183235"/>
                  <a:pt x="2558814" y="271530"/>
                  <a:pt x="2556000" y="374400"/>
                </a:cubicBezTo>
                <a:cubicBezTo>
                  <a:pt x="2553186" y="477270"/>
                  <a:pt x="2539283" y="638885"/>
                  <a:pt x="2556000" y="720000"/>
                </a:cubicBezTo>
                <a:cubicBezTo>
                  <a:pt x="2286891" y="696011"/>
                  <a:pt x="2201759" y="730772"/>
                  <a:pt x="1942560" y="720000"/>
                </a:cubicBezTo>
                <a:cubicBezTo>
                  <a:pt x="1683361" y="709228"/>
                  <a:pt x="1573300" y="746027"/>
                  <a:pt x="1252440" y="720000"/>
                </a:cubicBezTo>
                <a:cubicBezTo>
                  <a:pt x="931580" y="693973"/>
                  <a:pt x="805519" y="723695"/>
                  <a:pt x="562320" y="720000"/>
                </a:cubicBezTo>
                <a:cubicBezTo>
                  <a:pt x="319121" y="716305"/>
                  <a:pt x="154118" y="697572"/>
                  <a:pt x="0" y="720000"/>
                </a:cubicBezTo>
                <a:cubicBezTo>
                  <a:pt x="5681" y="645723"/>
                  <a:pt x="7470" y="505365"/>
                  <a:pt x="0" y="352800"/>
                </a:cubicBezTo>
                <a:cubicBezTo>
                  <a:pt x="-7470" y="200235"/>
                  <a:pt x="-9997" y="78780"/>
                  <a:pt x="0" y="0"/>
                </a:cubicBezTo>
                <a:close/>
              </a:path>
              <a:path w="2556000" h="720000" stroke="0" extrusionOk="0">
                <a:moveTo>
                  <a:pt x="0" y="0"/>
                </a:moveTo>
                <a:cubicBezTo>
                  <a:pt x="146808" y="-1548"/>
                  <a:pt x="395029" y="24727"/>
                  <a:pt x="664560" y="0"/>
                </a:cubicBezTo>
                <a:cubicBezTo>
                  <a:pt x="934091" y="-24727"/>
                  <a:pt x="1164176" y="5098"/>
                  <a:pt x="1329120" y="0"/>
                </a:cubicBezTo>
                <a:cubicBezTo>
                  <a:pt x="1494064" y="-5098"/>
                  <a:pt x="1785304" y="-726"/>
                  <a:pt x="1942560" y="0"/>
                </a:cubicBezTo>
                <a:cubicBezTo>
                  <a:pt x="2099816" y="726"/>
                  <a:pt x="2411818" y="26922"/>
                  <a:pt x="2556000" y="0"/>
                </a:cubicBezTo>
                <a:cubicBezTo>
                  <a:pt x="2567222" y="114872"/>
                  <a:pt x="2566721" y="233797"/>
                  <a:pt x="2556000" y="338400"/>
                </a:cubicBezTo>
                <a:cubicBezTo>
                  <a:pt x="2545279" y="443003"/>
                  <a:pt x="2538464" y="608184"/>
                  <a:pt x="2556000" y="720000"/>
                </a:cubicBezTo>
                <a:cubicBezTo>
                  <a:pt x="2260357" y="731030"/>
                  <a:pt x="2134435" y="715429"/>
                  <a:pt x="1917000" y="720000"/>
                </a:cubicBezTo>
                <a:cubicBezTo>
                  <a:pt x="1699565" y="724571"/>
                  <a:pt x="1450922" y="736118"/>
                  <a:pt x="1278000" y="720000"/>
                </a:cubicBezTo>
                <a:cubicBezTo>
                  <a:pt x="1105078" y="703882"/>
                  <a:pt x="854877" y="750018"/>
                  <a:pt x="664560" y="720000"/>
                </a:cubicBezTo>
                <a:cubicBezTo>
                  <a:pt x="474243" y="689982"/>
                  <a:pt x="189314" y="738640"/>
                  <a:pt x="0" y="720000"/>
                </a:cubicBezTo>
                <a:cubicBezTo>
                  <a:pt x="-1274" y="557655"/>
                  <a:pt x="15027" y="488074"/>
                  <a:pt x="0" y="345600"/>
                </a:cubicBezTo>
                <a:cubicBezTo>
                  <a:pt x="-15027" y="203126"/>
                  <a:pt x="14273" y="115957"/>
                  <a:pt x="0" y="0"/>
                </a:cubicBezTo>
                <a:close/>
              </a:path>
            </a:pathLst>
          </a:custGeom>
          <a:solidFill>
            <a:srgbClr val="003CB4"/>
          </a:solidFill>
          <a:ln>
            <a:extLst>
              <a:ext uri="{C807C97D-BFC1-408E-A445-0C87EB9F89A2}">
                <ask:lineSketchStyleProps xmlns:ask="http://schemas.microsoft.com/office/drawing/2018/sketchyshapes" sd="236891443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Sparschwein</a:t>
            </a:r>
          </a:p>
        </p:txBody>
      </p:sp>
      <p:sp>
        <p:nvSpPr>
          <p:cNvPr id="9" name="Rechteck 8">
            <a:extLst>
              <a:ext uri="{FF2B5EF4-FFF2-40B4-BE49-F238E27FC236}">
                <a16:creationId xmlns:a16="http://schemas.microsoft.com/office/drawing/2014/main" id="{79ADE17B-4B92-DA3D-7CFE-9DBC54422A56}"/>
              </a:ext>
            </a:extLst>
          </p:cNvPr>
          <p:cNvSpPr/>
          <p:nvPr/>
        </p:nvSpPr>
        <p:spPr>
          <a:xfrm>
            <a:off x="9141436" y="2140544"/>
            <a:ext cx="2556000" cy="720000"/>
          </a:xfrm>
          <a:custGeom>
            <a:avLst/>
            <a:gdLst>
              <a:gd name="connsiteX0" fmla="*/ 0 w 2556000"/>
              <a:gd name="connsiteY0" fmla="*/ 0 h 720000"/>
              <a:gd name="connsiteX1" fmla="*/ 639000 w 2556000"/>
              <a:gd name="connsiteY1" fmla="*/ 0 h 720000"/>
              <a:gd name="connsiteX2" fmla="*/ 1278000 w 2556000"/>
              <a:gd name="connsiteY2" fmla="*/ 0 h 720000"/>
              <a:gd name="connsiteX3" fmla="*/ 1840320 w 2556000"/>
              <a:gd name="connsiteY3" fmla="*/ 0 h 720000"/>
              <a:gd name="connsiteX4" fmla="*/ 2556000 w 2556000"/>
              <a:gd name="connsiteY4" fmla="*/ 0 h 720000"/>
              <a:gd name="connsiteX5" fmla="*/ 2556000 w 2556000"/>
              <a:gd name="connsiteY5" fmla="*/ 374400 h 720000"/>
              <a:gd name="connsiteX6" fmla="*/ 2556000 w 2556000"/>
              <a:gd name="connsiteY6" fmla="*/ 720000 h 720000"/>
              <a:gd name="connsiteX7" fmla="*/ 1993680 w 2556000"/>
              <a:gd name="connsiteY7" fmla="*/ 720000 h 720000"/>
              <a:gd name="connsiteX8" fmla="*/ 1303560 w 2556000"/>
              <a:gd name="connsiteY8" fmla="*/ 720000 h 720000"/>
              <a:gd name="connsiteX9" fmla="*/ 741240 w 2556000"/>
              <a:gd name="connsiteY9" fmla="*/ 720000 h 720000"/>
              <a:gd name="connsiteX10" fmla="*/ 0 w 2556000"/>
              <a:gd name="connsiteY10" fmla="*/ 720000 h 720000"/>
              <a:gd name="connsiteX11" fmla="*/ 0 w 2556000"/>
              <a:gd name="connsiteY11" fmla="*/ 360000 h 720000"/>
              <a:gd name="connsiteX12" fmla="*/ 0 w 2556000"/>
              <a:gd name="connsiteY1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56000" h="720000" fill="none" extrusionOk="0">
                <a:moveTo>
                  <a:pt x="0" y="0"/>
                </a:moveTo>
                <a:cubicBezTo>
                  <a:pt x="172891" y="-2792"/>
                  <a:pt x="464027" y="-20213"/>
                  <a:pt x="639000" y="0"/>
                </a:cubicBezTo>
                <a:cubicBezTo>
                  <a:pt x="813973" y="20213"/>
                  <a:pt x="1012620" y="6839"/>
                  <a:pt x="1278000" y="0"/>
                </a:cubicBezTo>
                <a:cubicBezTo>
                  <a:pt x="1543380" y="-6839"/>
                  <a:pt x="1602761" y="27688"/>
                  <a:pt x="1840320" y="0"/>
                </a:cubicBezTo>
                <a:cubicBezTo>
                  <a:pt x="2077879" y="-27688"/>
                  <a:pt x="2384357" y="-3074"/>
                  <a:pt x="2556000" y="0"/>
                </a:cubicBezTo>
                <a:cubicBezTo>
                  <a:pt x="2548095" y="103434"/>
                  <a:pt x="2569325" y="230781"/>
                  <a:pt x="2556000" y="374400"/>
                </a:cubicBezTo>
                <a:cubicBezTo>
                  <a:pt x="2542675" y="518019"/>
                  <a:pt x="2550224" y="547936"/>
                  <a:pt x="2556000" y="720000"/>
                </a:cubicBezTo>
                <a:cubicBezTo>
                  <a:pt x="2408690" y="731556"/>
                  <a:pt x="2273760" y="705304"/>
                  <a:pt x="1993680" y="720000"/>
                </a:cubicBezTo>
                <a:cubicBezTo>
                  <a:pt x="1713600" y="734696"/>
                  <a:pt x="1522877" y="687864"/>
                  <a:pt x="1303560" y="720000"/>
                </a:cubicBezTo>
                <a:cubicBezTo>
                  <a:pt x="1084243" y="752136"/>
                  <a:pt x="865893" y="720170"/>
                  <a:pt x="741240" y="720000"/>
                </a:cubicBezTo>
                <a:cubicBezTo>
                  <a:pt x="616587" y="719830"/>
                  <a:pt x="291562" y="725305"/>
                  <a:pt x="0" y="720000"/>
                </a:cubicBezTo>
                <a:cubicBezTo>
                  <a:pt x="-15603" y="615961"/>
                  <a:pt x="14262" y="485315"/>
                  <a:pt x="0" y="360000"/>
                </a:cubicBezTo>
                <a:cubicBezTo>
                  <a:pt x="-14262" y="234685"/>
                  <a:pt x="11651" y="146174"/>
                  <a:pt x="0" y="0"/>
                </a:cubicBezTo>
                <a:close/>
              </a:path>
              <a:path w="2556000" h="720000" stroke="0" extrusionOk="0">
                <a:moveTo>
                  <a:pt x="0" y="0"/>
                </a:moveTo>
                <a:cubicBezTo>
                  <a:pt x="281743" y="-21842"/>
                  <a:pt x="328519" y="21168"/>
                  <a:pt x="613440" y="0"/>
                </a:cubicBezTo>
                <a:cubicBezTo>
                  <a:pt x="898361" y="-21168"/>
                  <a:pt x="897789" y="26695"/>
                  <a:pt x="1175760" y="0"/>
                </a:cubicBezTo>
                <a:cubicBezTo>
                  <a:pt x="1453731" y="-26695"/>
                  <a:pt x="1459758" y="-437"/>
                  <a:pt x="1738080" y="0"/>
                </a:cubicBezTo>
                <a:cubicBezTo>
                  <a:pt x="2016402" y="437"/>
                  <a:pt x="2301747" y="-27274"/>
                  <a:pt x="2556000" y="0"/>
                </a:cubicBezTo>
                <a:cubicBezTo>
                  <a:pt x="2563992" y="154595"/>
                  <a:pt x="2547935" y="256088"/>
                  <a:pt x="2556000" y="360000"/>
                </a:cubicBezTo>
                <a:cubicBezTo>
                  <a:pt x="2564065" y="463912"/>
                  <a:pt x="2565759" y="613348"/>
                  <a:pt x="2556000" y="720000"/>
                </a:cubicBezTo>
                <a:cubicBezTo>
                  <a:pt x="2267103" y="690722"/>
                  <a:pt x="2078021" y="696014"/>
                  <a:pt x="1891440" y="720000"/>
                </a:cubicBezTo>
                <a:cubicBezTo>
                  <a:pt x="1704859" y="743986"/>
                  <a:pt x="1478820" y="707741"/>
                  <a:pt x="1252440" y="720000"/>
                </a:cubicBezTo>
                <a:cubicBezTo>
                  <a:pt x="1026060" y="732259"/>
                  <a:pt x="904701" y="747233"/>
                  <a:pt x="664560" y="720000"/>
                </a:cubicBezTo>
                <a:cubicBezTo>
                  <a:pt x="424419" y="692767"/>
                  <a:pt x="216908" y="695016"/>
                  <a:pt x="0" y="720000"/>
                </a:cubicBezTo>
                <a:cubicBezTo>
                  <a:pt x="15131" y="550127"/>
                  <a:pt x="-3356" y="490578"/>
                  <a:pt x="0" y="367200"/>
                </a:cubicBezTo>
                <a:cubicBezTo>
                  <a:pt x="3356" y="243822"/>
                  <a:pt x="16193" y="107275"/>
                  <a:pt x="0" y="0"/>
                </a:cubicBezTo>
                <a:close/>
              </a:path>
            </a:pathLst>
          </a:custGeom>
          <a:solidFill>
            <a:schemeClr val="bg1">
              <a:lumMod val="50000"/>
            </a:schemeClr>
          </a:solidFill>
          <a:ln>
            <a:extLst>
              <a:ext uri="{C807C97D-BFC1-408E-A445-0C87EB9F89A2}">
                <ask:lineSketchStyleProps xmlns:ask="http://schemas.microsoft.com/office/drawing/2018/sketchyshapes" sd="201005387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Bausparvertrag</a:t>
            </a:r>
          </a:p>
        </p:txBody>
      </p:sp>
      <p:sp>
        <p:nvSpPr>
          <p:cNvPr id="11" name="Rechteck 10">
            <a:extLst>
              <a:ext uri="{FF2B5EF4-FFF2-40B4-BE49-F238E27FC236}">
                <a16:creationId xmlns:a16="http://schemas.microsoft.com/office/drawing/2014/main" id="{5A31B532-F46F-5E31-D91D-CF4991AD23BE}"/>
              </a:ext>
            </a:extLst>
          </p:cNvPr>
          <p:cNvSpPr/>
          <p:nvPr/>
        </p:nvSpPr>
        <p:spPr>
          <a:xfrm>
            <a:off x="6271146" y="2140544"/>
            <a:ext cx="2556000" cy="720000"/>
          </a:xfrm>
          <a:custGeom>
            <a:avLst/>
            <a:gdLst>
              <a:gd name="connsiteX0" fmla="*/ 0 w 2556000"/>
              <a:gd name="connsiteY0" fmla="*/ 0 h 720000"/>
              <a:gd name="connsiteX1" fmla="*/ 664560 w 2556000"/>
              <a:gd name="connsiteY1" fmla="*/ 0 h 720000"/>
              <a:gd name="connsiteX2" fmla="*/ 1226880 w 2556000"/>
              <a:gd name="connsiteY2" fmla="*/ 0 h 720000"/>
              <a:gd name="connsiteX3" fmla="*/ 1917000 w 2556000"/>
              <a:gd name="connsiteY3" fmla="*/ 0 h 720000"/>
              <a:gd name="connsiteX4" fmla="*/ 2556000 w 2556000"/>
              <a:gd name="connsiteY4" fmla="*/ 0 h 720000"/>
              <a:gd name="connsiteX5" fmla="*/ 2556000 w 2556000"/>
              <a:gd name="connsiteY5" fmla="*/ 360000 h 720000"/>
              <a:gd name="connsiteX6" fmla="*/ 2556000 w 2556000"/>
              <a:gd name="connsiteY6" fmla="*/ 720000 h 720000"/>
              <a:gd name="connsiteX7" fmla="*/ 1865880 w 2556000"/>
              <a:gd name="connsiteY7" fmla="*/ 720000 h 720000"/>
              <a:gd name="connsiteX8" fmla="*/ 1252440 w 2556000"/>
              <a:gd name="connsiteY8" fmla="*/ 720000 h 720000"/>
              <a:gd name="connsiteX9" fmla="*/ 613440 w 2556000"/>
              <a:gd name="connsiteY9" fmla="*/ 720000 h 720000"/>
              <a:gd name="connsiteX10" fmla="*/ 0 w 2556000"/>
              <a:gd name="connsiteY10" fmla="*/ 720000 h 720000"/>
              <a:gd name="connsiteX11" fmla="*/ 0 w 2556000"/>
              <a:gd name="connsiteY11" fmla="*/ 352800 h 720000"/>
              <a:gd name="connsiteX12" fmla="*/ 0 w 2556000"/>
              <a:gd name="connsiteY1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56000" h="720000" fill="none" extrusionOk="0">
                <a:moveTo>
                  <a:pt x="0" y="0"/>
                </a:moveTo>
                <a:cubicBezTo>
                  <a:pt x="134121" y="-28772"/>
                  <a:pt x="363085" y="-18030"/>
                  <a:pt x="664560" y="0"/>
                </a:cubicBezTo>
                <a:cubicBezTo>
                  <a:pt x="966035" y="18030"/>
                  <a:pt x="1085826" y="-20835"/>
                  <a:pt x="1226880" y="0"/>
                </a:cubicBezTo>
                <a:cubicBezTo>
                  <a:pt x="1367934" y="20835"/>
                  <a:pt x="1685989" y="-1828"/>
                  <a:pt x="1917000" y="0"/>
                </a:cubicBezTo>
                <a:cubicBezTo>
                  <a:pt x="2148011" y="1828"/>
                  <a:pt x="2237389" y="-6697"/>
                  <a:pt x="2556000" y="0"/>
                </a:cubicBezTo>
                <a:cubicBezTo>
                  <a:pt x="2558514" y="107027"/>
                  <a:pt x="2563618" y="253820"/>
                  <a:pt x="2556000" y="360000"/>
                </a:cubicBezTo>
                <a:cubicBezTo>
                  <a:pt x="2548382" y="466180"/>
                  <a:pt x="2557227" y="570999"/>
                  <a:pt x="2556000" y="720000"/>
                </a:cubicBezTo>
                <a:cubicBezTo>
                  <a:pt x="2339413" y="732790"/>
                  <a:pt x="2203727" y="713475"/>
                  <a:pt x="1865880" y="720000"/>
                </a:cubicBezTo>
                <a:cubicBezTo>
                  <a:pt x="1528033" y="726525"/>
                  <a:pt x="1545712" y="690517"/>
                  <a:pt x="1252440" y="720000"/>
                </a:cubicBezTo>
                <a:cubicBezTo>
                  <a:pt x="959168" y="749483"/>
                  <a:pt x="823520" y="734407"/>
                  <a:pt x="613440" y="720000"/>
                </a:cubicBezTo>
                <a:cubicBezTo>
                  <a:pt x="403360" y="705593"/>
                  <a:pt x="183720" y="728430"/>
                  <a:pt x="0" y="720000"/>
                </a:cubicBezTo>
                <a:cubicBezTo>
                  <a:pt x="8824" y="604077"/>
                  <a:pt x="-7837" y="483377"/>
                  <a:pt x="0" y="352800"/>
                </a:cubicBezTo>
                <a:cubicBezTo>
                  <a:pt x="7837" y="222223"/>
                  <a:pt x="16106" y="175740"/>
                  <a:pt x="0" y="0"/>
                </a:cubicBezTo>
                <a:close/>
              </a:path>
              <a:path w="2556000" h="720000" stroke="0" extrusionOk="0">
                <a:moveTo>
                  <a:pt x="0" y="0"/>
                </a:moveTo>
                <a:cubicBezTo>
                  <a:pt x="195436" y="27244"/>
                  <a:pt x="392428" y="3110"/>
                  <a:pt x="639000" y="0"/>
                </a:cubicBezTo>
                <a:cubicBezTo>
                  <a:pt x="885572" y="-3110"/>
                  <a:pt x="1159824" y="1653"/>
                  <a:pt x="1303560" y="0"/>
                </a:cubicBezTo>
                <a:cubicBezTo>
                  <a:pt x="1447296" y="-1653"/>
                  <a:pt x="1642521" y="-27273"/>
                  <a:pt x="1865880" y="0"/>
                </a:cubicBezTo>
                <a:cubicBezTo>
                  <a:pt x="2089239" y="27273"/>
                  <a:pt x="2240546" y="34150"/>
                  <a:pt x="2556000" y="0"/>
                </a:cubicBezTo>
                <a:cubicBezTo>
                  <a:pt x="2539075" y="158961"/>
                  <a:pt x="2547911" y="230726"/>
                  <a:pt x="2556000" y="374400"/>
                </a:cubicBezTo>
                <a:cubicBezTo>
                  <a:pt x="2564089" y="518074"/>
                  <a:pt x="2539116" y="637716"/>
                  <a:pt x="2556000" y="720000"/>
                </a:cubicBezTo>
                <a:cubicBezTo>
                  <a:pt x="2375443" y="740225"/>
                  <a:pt x="2150876" y="725335"/>
                  <a:pt x="1968120" y="720000"/>
                </a:cubicBezTo>
                <a:cubicBezTo>
                  <a:pt x="1785364" y="714665"/>
                  <a:pt x="1545997" y="748617"/>
                  <a:pt x="1354680" y="720000"/>
                </a:cubicBezTo>
                <a:cubicBezTo>
                  <a:pt x="1163363" y="691383"/>
                  <a:pt x="887447" y="744171"/>
                  <a:pt x="715680" y="720000"/>
                </a:cubicBezTo>
                <a:cubicBezTo>
                  <a:pt x="543913" y="695829"/>
                  <a:pt x="294113" y="733857"/>
                  <a:pt x="0" y="720000"/>
                </a:cubicBezTo>
                <a:cubicBezTo>
                  <a:pt x="11147" y="623247"/>
                  <a:pt x="7708" y="493685"/>
                  <a:pt x="0" y="374400"/>
                </a:cubicBezTo>
                <a:cubicBezTo>
                  <a:pt x="-7708" y="255115"/>
                  <a:pt x="18468" y="118864"/>
                  <a:pt x="0" y="0"/>
                </a:cubicBezTo>
                <a:close/>
              </a:path>
            </a:pathLst>
          </a:custGeom>
          <a:solidFill>
            <a:srgbClr val="FFB93B"/>
          </a:solidFill>
          <a:ln>
            <a:extLst>
              <a:ext uri="{C807C97D-BFC1-408E-A445-0C87EB9F89A2}">
                <ask:lineSketchStyleProps xmlns:ask="http://schemas.microsoft.com/office/drawing/2018/sketchyshapes" sd="3919312965">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Sparkonto</a:t>
            </a:r>
          </a:p>
        </p:txBody>
      </p:sp>
      <p:grpSp>
        <p:nvGrpSpPr>
          <p:cNvPr id="22" name="Gruppieren 21">
            <a:extLst>
              <a:ext uri="{FF2B5EF4-FFF2-40B4-BE49-F238E27FC236}">
                <a16:creationId xmlns:a16="http://schemas.microsoft.com/office/drawing/2014/main" id="{ED63B666-52D4-73DA-A403-EEB9E3CFCE41}"/>
              </a:ext>
            </a:extLst>
          </p:cNvPr>
          <p:cNvGrpSpPr/>
          <p:nvPr/>
        </p:nvGrpSpPr>
        <p:grpSpPr>
          <a:xfrm>
            <a:off x="5196000" y="1571765"/>
            <a:ext cx="900000" cy="900000"/>
            <a:chOff x="5556000" y="919707"/>
            <a:chExt cx="1080000" cy="1080000"/>
          </a:xfrm>
        </p:grpSpPr>
        <p:sp>
          <p:nvSpPr>
            <p:cNvPr id="21" name="Ellipse 20">
              <a:extLst>
                <a:ext uri="{FF2B5EF4-FFF2-40B4-BE49-F238E27FC236}">
                  <a16:creationId xmlns:a16="http://schemas.microsoft.com/office/drawing/2014/main" id="{E042494B-F9FC-CCAC-5397-DBD9E9D5728D}"/>
                </a:ext>
              </a:extLst>
            </p:cNvPr>
            <p:cNvSpPr/>
            <p:nvPr/>
          </p:nvSpPr>
          <p:spPr>
            <a:xfrm>
              <a:off x="5556000" y="919707"/>
              <a:ext cx="1080000" cy="1080000"/>
            </a:xfrm>
            <a:prstGeom prst="ellipse">
              <a:avLst/>
            </a:prstGeom>
            <a:solidFill>
              <a:schemeClr val="accent6">
                <a:lumMod val="20000"/>
                <a:lumOff val="80000"/>
                <a:alpha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207B698E-79E7-5F53-94CB-C904E8C17EB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646000" y="968559"/>
              <a:ext cx="900000" cy="900000"/>
            </a:xfrm>
            <a:prstGeom prst="rect">
              <a:avLst/>
            </a:prstGeom>
          </p:spPr>
        </p:pic>
      </p:grpSp>
      <p:grpSp>
        <p:nvGrpSpPr>
          <p:cNvPr id="23" name="Gruppieren 22">
            <a:extLst>
              <a:ext uri="{FF2B5EF4-FFF2-40B4-BE49-F238E27FC236}">
                <a16:creationId xmlns:a16="http://schemas.microsoft.com/office/drawing/2014/main" id="{42F0E9B8-5B02-3314-D0ED-E5CA31A79A8D}"/>
              </a:ext>
            </a:extLst>
          </p:cNvPr>
          <p:cNvGrpSpPr/>
          <p:nvPr/>
        </p:nvGrpSpPr>
        <p:grpSpPr>
          <a:xfrm>
            <a:off x="2425856" y="1547961"/>
            <a:ext cx="900000" cy="900000"/>
            <a:chOff x="5556000" y="919707"/>
            <a:chExt cx="1080000" cy="1080000"/>
          </a:xfrm>
        </p:grpSpPr>
        <p:sp>
          <p:nvSpPr>
            <p:cNvPr id="24" name="Ellipse 23">
              <a:extLst>
                <a:ext uri="{FF2B5EF4-FFF2-40B4-BE49-F238E27FC236}">
                  <a16:creationId xmlns:a16="http://schemas.microsoft.com/office/drawing/2014/main" id="{F013ADA3-EEEE-841F-2645-83AC4E9CFDA4}"/>
                </a:ext>
              </a:extLst>
            </p:cNvPr>
            <p:cNvSpPr/>
            <p:nvPr/>
          </p:nvSpPr>
          <p:spPr>
            <a:xfrm>
              <a:off x="5556000" y="919707"/>
              <a:ext cx="1080000" cy="1080000"/>
            </a:xfrm>
            <a:prstGeom prst="ellipse">
              <a:avLst/>
            </a:prstGeom>
            <a:solidFill>
              <a:srgbClr val="C5D8FF">
                <a:alpha val="80000"/>
              </a:srgbClr>
            </a:solidFill>
            <a:ln>
              <a:solidFill>
                <a:srgbClr val="003C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5" name="Grafik 24">
              <a:extLst>
                <a:ext uri="{FF2B5EF4-FFF2-40B4-BE49-F238E27FC236}">
                  <a16:creationId xmlns:a16="http://schemas.microsoft.com/office/drawing/2014/main" id="{18462A2E-6340-223D-42D2-3CE7B591399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700864" y="1009707"/>
              <a:ext cx="900000" cy="900000"/>
            </a:xfrm>
            <a:prstGeom prst="rect">
              <a:avLst/>
            </a:prstGeom>
          </p:spPr>
        </p:pic>
      </p:grpSp>
      <p:grpSp>
        <p:nvGrpSpPr>
          <p:cNvPr id="26" name="Gruppieren 25">
            <a:extLst>
              <a:ext uri="{FF2B5EF4-FFF2-40B4-BE49-F238E27FC236}">
                <a16:creationId xmlns:a16="http://schemas.microsoft.com/office/drawing/2014/main" id="{8EBE3487-3413-3FD8-D770-28E634939ABA}"/>
              </a:ext>
            </a:extLst>
          </p:cNvPr>
          <p:cNvGrpSpPr/>
          <p:nvPr/>
        </p:nvGrpSpPr>
        <p:grpSpPr>
          <a:xfrm>
            <a:off x="8066292" y="1591628"/>
            <a:ext cx="900000" cy="900000"/>
            <a:chOff x="5556000" y="919707"/>
            <a:chExt cx="1080000" cy="1080000"/>
          </a:xfrm>
        </p:grpSpPr>
        <p:sp>
          <p:nvSpPr>
            <p:cNvPr id="27" name="Ellipse 26">
              <a:extLst>
                <a:ext uri="{FF2B5EF4-FFF2-40B4-BE49-F238E27FC236}">
                  <a16:creationId xmlns:a16="http://schemas.microsoft.com/office/drawing/2014/main" id="{DFFABD98-D76C-7B94-9184-642E1856EEDD}"/>
                </a:ext>
              </a:extLst>
            </p:cNvPr>
            <p:cNvSpPr/>
            <p:nvPr/>
          </p:nvSpPr>
          <p:spPr>
            <a:xfrm>
              <a:off x="5556000" y="919707"/>
              <a:ext cx="1080000" cy="1080000"/>
            </a:xfrm>
            <a:prstGeom prst="ellipse">
              <a:avLst/>
            </a:prstGeom>
            <a:solidFill>
              <a:srgbClr val="FFE9C1">
                <a:alpha val="80000"/>
              </a:srgbClr>
            </a:solidFill>
            <a:ln>
              <a:solidFill>
                <a:srgbClr val="B474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Grafik 27" descr="Bankscheck Silhouette">
              <a:extLst>
                <a:ext uri="{FF2B5EF4-FFF2-40B4-BE49-F238E27FC236}">
                  <a16:creationId xmlns:a16="http://schemas.microsoft.com/office/drawing/2014/main" id="{96770B12-F67A-CAA0-368C-9874FB7ACE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6000" y="1009707"/>
              <a:ext cx="900000" cy="900000"/>
            </a:xfrm>
            <a:prstGeom prst="rect">
              <a:avLst/>
            </a:prstGeom>
          </p:spPr>
        </p:pic>
      </p:grpSp>
      <p:grpSp>
        <p:nvGrpSpPr>
          <p:cNvPr id="29" name="Gruppieren 28">
            <a:extLst>
              <a:ext uri="{FF2B5EF4-FFF2-40B4-BE49-F238E27FC236}">
                <a16:creationId xmlns:a16="http://schemas.microsoft.com/office/drawing/2014/main" id="{83A560C8-9FA6-7CE4-5AE4-6932ED3ECEC1}"/>
              </a:ext>
            </a:extLst>
          </p:cNvPr>
          <p:cNvGrpSpPr/>
          <p:nvPr/>
        </p:nvGrpSpPr>
        <p:grpSpPr>
          <a:xfrm>
            <a:off x="11147936" y="1591628"/>
            <a:ext cx="900000" cy="900000"/>
            <a:chOff x="5556000" y="919707"/>
            <a:chExt cx="1080000" cy="1080000"/>
          </a:xfrm>
          <a:solidFill>
            <a:schemeClr val="bg1">
              <a:lumMod val="85000"/>
            </a:schemeClr>
          </a:solidFill>
        </p:grpSpPr>
        <p:sp>
          <p:nvSpPr>
            <p:cNvPr id="30" name="Ellipse 29">
              <a:extLst>
                <a:ext uri="{FF2B5EF4-FFF2-40B4-BE49-F238E27FC236}">
                  <a16:creationId xmlns:a16="http://schemas.microsoft.com/office/drawing/2014/main" id="{ADC044CA-C847-9217-1148-77EF83C06611}"/>
                </a:ext>
              </a:extLst>
            </p:cNvPr>
            <p:cNvSpPr/>
            <p:nvPr/>
          </p:nvSpPr>
          <p:spPr>
            <a:xfrm>
              <a:off x="5556000" y="919707"/>
              <a:ext cx="1080000" cy="1080000"/>
            </a:xfrm>
            <a:prstGeom prst="ellipse">
              <a:avLst/>
            </a:prstGeom>
            <a:grp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1" name="Grafik 30">
              <a:extLst>
                <a:ext uri="{FF2B5EF4-FFF2-40B4-BE49-F238E27FC236}">
                  <a16:creationId xmlns:a16="http://schemas.microsoft.com/office/drawing/2014/main" id="{5F3F9C8C-7071-8F87-6D08-3DA4D7D1D5A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646000" y="1009707"/>
              <a:ext cx="900000" cy="900000"/>
            </a:xfrm>
            <a:prstGeom prst="rect">
              <a:avLst/>
            </a:prstGeom>
          </p:spPr>
        </p:pic>
      </p:grpSp>
    </p:spTree>
    <p:extLst>
      <p:ext uri="{BB962C8B-B14F-4D97-AF65-F5344CB8AC3E}">
        <p14:creationId xmlns:p14="http://schemas.microsoft.com/office/powerpoint/2010/main" val="3815756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5" grpId="0" animBg="1"/>
      <p:bldP spid="7" grpId="0" animBg="1"/>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3CD15-63B6-A789-0B9E-70D7A905DFAE}"/>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5CA45CCA-7E8D-3EB3-E916-21C81228F611}"/>
              </a:ext>
            </a:extLst>
          </p:cNvPr>
          <p:cNvSpPr/>
          <p:nvPr/>
        </p:nvSpPr>
        <p:spPr>
          <a:xfrm>
            <a:off x="1156320" y="2544170"/>
            <a:ext cx="3240000" cy="3490870"/>
          </a:xfrm>
          <a:custGeom>
            <a:avLst/>
            <a:gdLst>
              <a:gd name="connsiteX0" fmla="*/ 0 w 3240000"/>
              <a:gd name="connsiteY0" fmla="*/ 0 h 3490870"/>
              <a:gd name="connsiteX1" fmla="*/ 680400 w 3240000"/>
              <a:gd name="connsiteY1" fmla="*/ 0 h 3490870"/>
              <a:gd name="connsiteX2" fmla="*/ 1360800 w 3240000"/>
              <a:gd name="connsiteY2" fmla="*/ 0 h 3490870"/>
              <a:gd name="connsiteX3" fmla="*/ 2008800 w 3240000"/>
              <a:gd name="connsiteY3" fmla="*/ 0 h 3490870"/>
              <a:gd name="connsiteX4" fmla="*/ 2656800 w 3240000"/>
              <a:gd name="connsiteY4" fmla="*/ 0 h 3490870"/>
              <a:gd name="connsiteX5" fmla="*/ 3240000 w 3240000"/>
              <a:gd name="connsiteY5" fmla="*/ 0 h 3490870"/>
              <a:gd name="connsiteX6" fmla="*/ 3240000 w 3240000"/>
              <a:gd name="connsiteY6" fmla="*/ 628357 h 3490870"/>
              <a:gd name="connsiteX7" fmla="*/ 3240000 w 3240000"/>
              <a:gd name="connsiteY7" fmla="*/ 1256713 h 3490870"/>
              <a:gd name="connsiteX8" fmla="*/ 3240000 w 3240000"/>
              <a:gd name="connsiteY8" fmla="*/ 1919979 h 3490870"/>
              <a:gd name="connsiteX9" fmla="*/ 3240000 w 3240000"/>
              <a:gd name="connsiteY9" fmla="*/ 2618153 h 3490870"/>
              <a:gd name="connsiteX10" fmla="*/ 3240000 w 3240000"/>
              <a:gd name="connsiteY10" fmla="*/ 3490870 h 3490870"/>
              <a:gd name="connsiteX11" fmla="*/ 2656800 w 3240000"/>
              <a:gd name="connsiteY11" fmla="*/ 3490870 h 3490870"/>
              <a:gd name="connsiteX12" fmla="*/ 1944000 w 3240000"/>
              <a:gd name="connsiteY12" fmla="*/ 3490870 h 3490870"/>
              <a:gd name="connsiteX13" fmla="*/ 1296000 w 3240000"/>
              <a:gd name="connsiteY13" fmla="*/ 3490870 h 3490870"/>
              <a:gd name="connsiteX14" fmla="*/ 680400 w 3240000"/>
              <a:gd name="connsiteY14" fmla="*/ 3490870 h 3490870"/>
              <a:gd name="connsiteX15" fmla="*/ 0 w 3240000"/>
              <a:gd name="connsiteY15" fmla="*/ 3490870 h 3490870"/>
              <a:gd name="connsiteX16" fmla="*/ 0 w 3240000"/>
              <a:gd name="connsiteY16" fmla="*/ 2897422 h 3490870"/>
              <a:gd name="connsiteX17" fmla="*/ 0 w 3240000"/>
              <a:gd name="connsiteY17" fmla="*/ 2129431 h 3490870"/>
              <a:gd name="connsiteX18" fmla="*/ 0 w 3240000"/>
              <a:gd name="connsiteY18" fmla="*/ 1396348 h 3490870"/>
              <a:gd name="connsiteX19" fmla="*/ 0 w 3240000"/>
              <a:gd name="connsiteY19" fmla="*/ 733083 h 3490870"/>
              <a:gd name="connsiteX20" fmla="*/ 0 w 3240000"/>
              <a:gd name="connsiteY20" fmla="*/ 0 h 349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40000" h="3490870" fill="none" extrusionOk="0">
                <a:moveTo>
                  <a:pt x="0" y="0"/>
                </a:moveTo>
                <a:cubicBezTo>
                  <a:pt x="288385" y="-5219"/>
                  <a:pt x="469273" y="28084"/>
                  <a:pt x="680400" y="0"/>
                </a:cubicBezTo>
                <a:cubicBezTo>
                  <a:pt x="891527" y="-28084"/>
                  <a:pt x="1182432" y="20840"/>
                  <a:pt x="1360800" y="0"/>
                </a:cubicBezTo>
                <a:cubicBezTo>
                  <a:pt x="1539168" y="-20840"/>
                  <a:pt x="1792971" y="-18827"/>
                  <a:pt x="2008800" y="0"/>
                </a:cubicBezTo>
                <a:cubicBezTo>
                  <a:pt x="2224629" y="18827"/>
                  <a:pt x="2371891" y="3540"/>
                  <a:pt x="2656800" y="0"/>
                </a:cubicBezTo>
                <a:cubicBezTo>
                  <a:pt x="2941709" y="-3540"/>
                  <a:pt x="3031763" y="19479"/>
                  <a:pt x="3240000" y="0"/>
                </a:cubicBezTo>
                <a:cubicBezTo>
                  <a:pt x="3265788" y="154810"/>
                  <a:pt x="3260932" y="445048"/>
                  <a:pt x="3240000" y="628357"/>
                </a:cubicBezTo>
                <a:cubicBezTo>
                  <a:pt x="3219068" y="811666"/>
                  <a:pt x="3236448" y="958510"/>
                  <a:pt x="3240000" y="1256713"/>
                </a:cubicBezTo>
                <a:cubicBezTo>
                  <a:pt x="3243552" y="1554916"/>
                  <a:pt x="3247823" y="1597972"/>
                  <a:pt x="3240000" y="1919979"/>
                </a:cubicBezTo>
                <a:cubicBezTo>
                  <a:pt x="3232177" y="2241986"/>
                  <a:pt x="3248737" y="2343982"/>
                  <a:pt x="3240000" y="2618153"/>
                </a:cubicBezTo>
                <a:cubicBezTo>
                  <a:pt x="3231263" y="2892324"/>
                  <a:pt x="3268608" y="3189583"/>
                  <a:pt x="3240000" y="3490870"/>
                </a:cubicBezTo>
                <a:cubicBezTo>
                  <a:pt x="3053079" y="3503261"/>
                  <a:pt x="2905442" y="3510028"/>
                  <a:pt x="2656800" y="3490870"/>
                </a:cubicBezTo>
                <a:cubicBezTo>
                  <a:pt x="2408158" y="3471712"/>
                  <a:pt x="2265333" y="3522796"/>
                  <a:pt x="1944000" y="3490870"/>
                </a:cubicBezTo>
                <a:cubicBezTo>
                  <a:pt x="1622667" y="3458944"/>
                  <a:pt x="1441654" y="3518342"/>
                  <a:pt x="1296000" y="3490870"/>
                </a:cubicBezTo>
                <a:cubicBezTo>
                  <a:pt x="1150346" y="3463398"/>
                  <a:pt x="833606" y="3506150"/>
                  <a:pt x="680400" y="3490870"/>
                </a:cubicBezTo>
                <a:cubicBezTo>
                  <a:pt x="527194" y="3475590"/>
                  <a:pt x="298764" y="3466894"/>
                  <a:pt x="0" y="3490870"/>
                </a:cubicBezTo>
                <a:cubicBezTo>
                  <a:pt x="28582" y="3218676"/>
                  <a:pt x="-7074" y="3025295"/>
                  <a:pt x="0" y="2897422"/>
                </a:cubicBezTo>
                <a:cubicBezTo>
                  <a:pt x="7074" y="2769549"/>
                  <a:pt x="13228" y="2462072"/>
                  <a:pt x="0" y="2129431"/>
                </a:cubicBezTo>
                <a:cubicBezTo>
                  <a:pt x="-13228" y="1796790"/>
                  <a:pt x="-2494" y="1549133"/>
                  <a:pt x="0" y="1396348"/>
                </a:cubicBezTo>
                <a:cubicBezTo>
                  <a:pt x="2494" y="1243563"/>
                  <a:pt x="2050" y="1001292"/>
                  <a:pt x="0" y="733083"/>
                </a:cubicBezTo>
                <a:cubicBezTo>
                  <a:pt x="-2050" y="464875"/>
                  <a:pt x="1884" y="263228"/>
                  <a:pt x="0" y="0"/>
                </a:cubicBezTo>
                <a:close/>
              </a:path>
              <a:path w="3240000" h="3490870" stroke="0" extrusionOk="0">
                <a:moveTo>
                  <a:pt x="0" y="0"/>
                </a:moveTo>
                <a:cubicBezTo>
                  <a:pt x="317840" y="15151"/>
                  <a:pt x="494552" y="9396"/>
                  <a:pt x="680400" y="0"/>
                </a:cubicBezTo>
                <a:cubicBezTo>
                  <a:pt x="866248" y="-9396"/>
                  <a:pt x="1151140" y="-9672"/>
                  <a:pt x="1360800" y="0"/>
                </a:cubicBezTo>
                <a:cubicBezTo>
                  <a:pt x="1570460" y="9672"/>
                  <a:pt x="1770752" y="3713"/>
                  <a:pt x="1944000" y="0"/>
                </a:cubicBezTo>
                <a:cubicBezTo>
                  <a:pt x="2117248" y="-3713"/>
                  <a:pt x="2250323" y="-18108"/>
                  <a:pt x="2494800" y="0"/>
                </a:cubicBezTo>
                <a:cubicBezTo>
                  <a:pt x="2739277" y="18108"/>
                  <a:pt x="2930428" y="2365"/>
                  <a:pt x="3240000" y="0"/>
                </a:cubicBezTo>
                <a:cubicBezTo>
                  <a:pt x="3260860" y="288366"/>
                  <a:pt x="3233885" y="554579"/>
                  <a:pt x="3240000" y="767991"/>
                </a:cubicBezTo>
                <a:cubicBezTo>
                  <a:pt x="3246115" y="981403"/>
                  <a:pt x="3215027" y="1291351"/>
                  <a:pt x="3240000" y="1466165"/>
                </a:cubicBezTo>
                <a:cubicBezTo>
                  <a:pt x="3264973" y="1640979"/>
                  <a:pt x="3235773" y="1805953"/>
                  <a:pt x="3240000" y="2059613"/>
                </a:cubicBezTo>
                <a:cubicBezTo>
                  <a:pt x="3244227" y="2313273"/>
                  <a:pt x="3235879" y="2459709"/>
                  <a:pt x="3240000" y="2653061"/>
                </a:cubicBezTo>
                <a:cubicBezTo>
                  <a:pt x="3244121" y="2846413"/>
                  <a:pt x="3213999" y="3299287"/>
                  <a:pt x="3240000" y="3490870"/>
                </a:cubicBezTo>
                <a:cubicBezTo>
                  <a:pt x="2895196" y="3459217"/>
                  <a:pt x="2779201" y="3522719"/>
                  <a:pt x="2527200" y="3490870"/>
                </a:cubicBezTo>
                <a:cubicBezTo>
                  <a:pt x="2275199" y="3459021"/>
                  <a:pt x="2155277" y="3490808"/>
                  <a:pt x="1944000" y="3490870"/>
                </a:cubicBezTo>
                <a:cubicBezTo>
                  <a:pt x="1732723" y="3490932"/>
                  <a:pt x="1540387" y="3463739"/>
                  <a:pt x="1231200" y="3490870"/>
                </a:cubicBezTo>
                <a:cubicBezTo>
                  <a:pt x="922013" y="3518001"/>
                  <a:pt x="837200" y="3476312"/>
                  <a:pt x="680400" y="3490870"/>
                </a:cubicBezTo>
                <a:cubicBezTo>
                  <a:pt x="523600" y="3505428"/>
                  <a:pt x="159710" y="3491360"/>
                  <a:pt x="0" y="3490870"/>
                </a:cubicBezTo>
                <a:cubicBezTo>
                  <a:pt x="3385" y="3193399"/>
                  <a:pt x="-3219" y="3099501"/>
                  <a:pt x="0" y="2757787"/>
                </a:cubicBezTo>
                <a:cubicBezTo>
                  <a:pt x="3219" y="2416073"/>
                  <a:pt x="25833" y="2318789"/>
                  <a:pt x="0" y="2164339"/>
                </a:cubicBezTo>
                <a:cubicBezTo>
                  <a:pt x="-25833" y="2009889"/>
                  <a:pt x="-5445" y="1763916"/>
                  <a:pt x="0" y="1501074"/>
                </a:cubicBezTo>
                <a:cubicBezTo>
                  <a:pt x="5445" y="1238233"/>
                  <a:pt x="1206" y="964831"/>
                  <a:pt x="0" y="767991"/>
                </a:cubicBezTo>
                <a:cubicBezTo>
                  <a:pt x="-1206" y="571151"/>
                  <a:pt x="-13668" y="203124"/>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de-AT" b="1" dirty="0">
              <a:solidFill>
                <a:schemeClr val="tx1"/>
              </a:solidFill>
            </a:endParaRPr>
          </a:p>
          <a:p>
            <a:pPr algn="ctr"/>
            <a:r>
              <a:rPr lang="de-AT" b="1" dirty="0">
                <a:solidFill>
                  <a:schemeClr val="tx1"/>
                </a:solidFill>
              </a:rPr>
              <a:t>Giro-,Jugend-, Taschengeldkonto</a:t>
            </a:r>
            <a:endParaRPr lang="de-AT" sz="1700" b="1" dirty="0">
              <a:solidFill>
                <a:schemeClr val="tx1"/>
              </a:solidFill>
            </a:endParaRPr>
          </a:p>
          <a:p>
            <a:pPr algn="ctr"/>
            <a:r>
              <a:rPr lang="de-AT" sz="1700" i="1" dirty="0">
                <a:solidFill>
                  <a:schemeClr val="tx1"/>
                </a:solidFill>
              </a:rPr>
              <a:t>„Alltagskonto“</a:t>
            </a:r>
          </a:p>
          <a:p>
            <a:pPr algn="ctr"/>
            <a:endParaRPr lang="de-AT" sz="1700" dirty="0">
              <a:solidFill>
                <a:schemeClr val="tx1"/>
              </a:solidFill>
            </a:endParaRPr>
          </a:p>
          <a:p>
            <a:pPr algn="ctr"/>
            <a:r>
              <a:rPr lang="de-AT" sz="1700" dirty="0">
                <a:solidFill>
                  <a:schemeClr val="tx1"/>
                </a:solidFill>
              </a:rPr>
              <a:t>Geeignet für laufendes Einkommen &amp; alltägliche Ausgaben, Geld steht jederzeit zur Verfügung</a:t>
            </a:r>
          </a:p>
          <a:p>
            <a:pPr algn="ctr"/>
            <a:endParaRPr lang="de-AT" sz="1700" dirty="0">
              <a:solidFill>
                <a:schemeClr val="tx1"/>
              </a:solidFill>
            </a:endParaRPr>
          </a:p>
          <a:p>
            <a:pPr algn="ctr"/>
            <a:r>
              <a:rPr lang="de-AT" sz="1700" dirty="0">
                <a:solidFill>
                  <a:schemeClr val="tx1"/>
                </a:solidFill>
                <a:sym typeface="Wingdings" panose="05000000000000000000" pitchFamily="2" charset="2"/>
              </a:rPr>
              <a:t> Niedrige bis keine Zinsen</a:t>
            </a:r>
            <a:endParaRPr lang="de-AT" sz="1700" dirty="0">
              <a:solidFill>
                <a:schemeClr val="tx1"/>
              </a:solidFill>
            </a:endParaRPr>
          </a:p>
        </p:txBody>
      </p:sp>
      <p:sp>
        <p:nvSpPr>
          <p:cNvPr id="2" name="Titel 1">
            <a:extLst>
              <a:ext uri="{FF2B5EF4-FFF2-40B4-BE49-F238E27FC236}">
                <a16:creationId xmlns:a16="http://schemas.microsoft.com/office/drawing/2014/main" id="{03C99B60-AC1C-BA86-AF3E-BC8F27FD8407}"/>
              </a:ext>
            </a:extLst>
          </p:cNvPr>
          <p:cNvSpPr>
            <a:spLocks noGrp="1"/>
          </p:cNvSpPr>
          <p:nvPr>
            <p:ph type="title"/>
          </p:nvPr>
        </p:nvSpPr>
        <p:spPr/>
        <p:txBody>
          <a:bodyPr/>
          <a:lstStyle/>
          <a:p>
            <a:r>
              <a:rPr lang="de-DE" dirty="0"/>
              <a:t>Kontentypen</a:t>
            </a:r>
          </a:p>
        </p:txBody>
      </p:sp>
      <p:sp>
        <p:nvSpPr>
          <p:cNvPr id="4" name="Foliennummernplatzhalter 3">
            <a:extLst>
              <a:ext uri="{FF2B5EF4-FFF2-40B4-BE49-F238E27FC236}">
                <a16:creationId xmlns:a16="http://schemas.microsoft.com/office/drawing/2014/main" id="{5DDF4AB0-2B36-4599-EED1-DE65EF9BED5F}"/>
              </a:ext>
            </a:extLst>
          </p:cNvPr>
          <p:cNvSpPr>
            <a:spLocks noGrp="1"/>
          </p:cNvSpPr>
          <p:nvPr>
            <p:ph type="sldNum" sz="quarter" idx="12"/>
          </p:nvPr>
        </p:nvSpPr>
        <p:spPr/>
        <p:txBody>
          <a:bodyPr/>
          <a:lstStyle/>
          <a:p>
            <a:fld id="{4C23FFEC-42AF-4C5F-8FEB-D69D9B6A7C04}" type="slidenum">
              <a:rPr lang="de-AT" smtClean="0"/>
              <a:t>13</a:t>
            </a:fld>
            <a:endParaRPr lang="de-AT"/>
          </a:p>
        </p:txBody>
      </p:sp>
      <p:sp>
        <p:nvSpPr>
          <p:cNvPr id="3" name="Rechteck 2">
            <a:extLst>
              <a:ext uri="{FF2B5EF4-FFF2-40B4-BE49-F238E27FC236}">
                <a16:creationId xmlns:a16="http://schemas.microsoft.com/office/drawing/2014/main" id="{F2737BC1-FD82-6152-3E67-0182D36D6D11}"/>
              </a:ext>
            </a:extLst>
          </p:cNvPr>
          <p:cNvSpPr/>
          <p:nvPr/>
        </p:nvSpPr>
        <p:spPr>
          <a:xfrm>
            <a:off x="4592520" y="2544170"/>
            <a:ext cx="3240000" cy="3490870"/>
          </a:xfrm>
          <a:custGeom>
            <a:avLst/>
            <a:gdLst>
              <a:gd name="connsiteX0" fmla="*/ 0 w 3240000"/>
              <a:gd name="connsiteY0" fmla="*/ 0 h 3490870"/>
              <a:gd name="connsiteX1" fmla="*/ 680400 w 3240000"/>
              <a:gd name="connsiteY1" fmla="*/ 0 h 3490870"/>
              <a:gd name="connsiteX2" fmla="*/ 1360800 w 3240000"/>
              <a:gd name="connsiteY2" fmla="*/ 0 h 3490870"/>
              <a:gd name="connsiteX3" fmla="*/ 2008800 w 3240000"/>
              <a:gd name="connsiteY3" fmla="*/ 0 h 3490870"/>
              <a:gd name="connsiteX4" fmla="*/ 2656800 w 3240000"/>
              <a:gd name="connsiteY4" fmla="*/ 0 h 3490870"/>
              <a:gd name="connsiteX5" fmla="*/ 3240000 w 3240000"/>
              <a:gd name="connsiteY5" fmla="*/ 0 h 3490870"/>
              <a:gd name="connsiteX6" fmla="*/ 3240000 w 3240000"/>
              <a:gd name="connsiteY6" fmla="*/ 628357 h 3490870"/>
              <a:gd name="connsiteX7" fmla="*/ 3240000 w 3240000"/>
              <a:gd name="connsiteY7" fmla="*/ 1256713 h 3490870"/>
              <a:gd name="connsiteX8" fmla="*/ 3240000 w 3240000"/>
              <a:gd name="connsiteY8" fmla="*/ 1919979 h 3490870"/>
              <a:gd name="connsiteX9" fmla="*/ 3240000 w 3240000"/>
              <a:gd name="connsiteY9" fmla="*/ 2618153 h 3490870"/>
              <a:gd name="connsiteX10" fmla="*/ 3240000 w 3240000"/>
              <a:gd name="connsiteY10" fmla="*/ 3490870 h 3490870"/>
              <a:gd name="connsiteX11" fmla="*/ 2656800 w 3240000"/>
              <a:gd name="connsiteY11" fmla="*/ 3490870 h 3490870"/>
              <a:gd name="connsiteX12" fmla="*/ 1944000 w 3240000"/>
              <a:gd name="connsiteY12" fmla="*/ 3490870 h 3490870"/>
              <a:gd name="connsiteX13" fmla="*/ 1296000 w 3240000"/>
              <a:gd name="connsiteY13" fmla="*/ 3490870 h 3490870"/>
              <a:gd name="connsiteX14" fmla="*/ 680400 w 3240000"/>
              <a:gd name="connsiteY14" fmla="*/ 3490870 h 3490870"/>
              <a:gd name="connsiteX15" fmla="*/ 0 w 3240000"/>
              <a:gd name="connsiteY15" fmla="*/ 3490870 h 3490870"/>
              <a:gd name="connsiteX16" fmla="*/ 0 w 3240000"/>
              <a:gd name="connsiteY16" fmla="*/ 2897422 h 3490870"/>
              <a:gd name="connsiteX17" fmla="*/ 0 w 3240000"/>
              <a:gd name="connsiteY17" fmla="*/ 2129431 h 3490870"/>
              <a:gd name="connsiteX18" fmla="*/ 0 w 3240000"/>
              <a:gd name="connsiteY18" fmla="*/ 1396348 h 3490870"/>
              <a:gd name="connsiteX19" fmla="*/ 0 w 3240000"/>
              <a:gd name="connsiteY19" fmla="*/ 733083 h 3490870"/>
              <a:gd name="connsiteX20" fmla="*/ 0 w 3240000"/>
              <a:gd name="connsiteY20" fmla="*/ 0 h 349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40000" h="3490870" fill="none" extrusionOk="0">
                <a:moveTo>
                  <a:pt x="0" y="0"/>
                </a:moveTo>
                <a:cubicBezTo>
                  <a:pt x="288385" y="-5219"/>
                  <a:pt x="469273" y="28084"/>
                  <a:pt x="680400" y="0"/>
                </a:cubicBezTo>
                <a:cubicBezTo>
                  <a:pt x="891527" y="-28084"/>
                  <a:pt x="1182432" y="20840"/>
                  <a:pt x="1360800" y="0"/>
                </a:cubicBezTo>
                <a:cubicBezTo>
                  <a:pt x="1539168" y="-20840"/>
                  <a:pt x="1792971" y="-18827"/>
                  <a:pt x="2008800" y="0"/>
                </a:cubicBezTo>
                <a:cubicBezTo>
                  <a:pt x="2224629" y="18827"/>
                  <a:pt x="2371891" y="3540"/>
                  <a:pt x="2656800" y="0"/>
                </a:cubicBezTo>
                <a:cubicBezTo>
                  <a:pt x="2941709" y="-3540"/>
                  <a:pt x="3031763" y="19479"/>
                  <a:pt x="3240000" y="0"/>
                </a:cubicBezTo>
                <a:cubicBezTo>
                  <a:pt x="3265788" y="154810"/>
                  <a:pt x="3260932" y="445048"/>
                  <a:pt x="3240000" y="628357"/>
                </a:cubicBezTo>
                <a:cubicBezTo>
                  <a:pt x="3219068" y="811666"/>
                  <a:pt x="3236448" y="958510"/>
                  <a:pt x="3240000" y="1256713"/>
                </a:cubicBezTo>
                <a:cubicBezTo>
                  <a:pt x="3243552" y="1554916"/>
                  <a:pt x="3247823" y="1597972"/>
                  <a:pt x="3240000" y="1919979"/>
                </a:cubicBezTo>
                <a:cubicBezTo>
                  <a:pt x="3232177" y="2241986"/>
                  <a:pt x="3248737" y="2343982"/>
                  <a:pt x="3240000" y="2618153"/>
                </a:cubicBezTo>
                <a:cubicBezTo>
                  <a:pt x="3231263" y="2892324"/>
                  <a:pt x="3268608" y="3189583"/>
                  <a:pt x="3240000" y="3490870"/>
                </a:cubicBezTo>
                <a:cubicBezTo>
                  <a:pt x="3053079" y="3503261"/>
                  <a:pt x="2905442" y="3510028"/>
                  <a:pt x="2656800" y="3490870"/>
                </a:cubicBezTo>
                <a:cubicBezTo>
                  <a:pt x="2408158" y="3471712"/>
                  <a:pt x="2265333" y="3522796"/>
                  <a:pt x="1944000" y="3490870"/>
                </a:cubicBezTo>
                <a:cubicBezTo>
                  <a:pt x="1622667" y="3458944"/>
                  <a:pt x="1441654" y="3518342"/>
                  <a:pt x="1296000" y="3490870"/>
                </a:cubicBezTo>
                <a:cubicBezTo>
                  <a:pt x="1150346" y="3463398"/>
                  <a:pt x="833606" y="3506150"/>
                  <a:pt x="680400" y="3490870"/>
                </a:cubicBezTo>
                <a:cubicBezTo>
                  <a:pt x="527194" y="3475590"/>
                  <a:pt x="298764" y="3466894"/>
                  <a:pt x="0" y="3490870"/>
                </a:cubicBezTo>
                <a:cubicBezTo>
                  <a:pt x="28582" y="3218676"/>
                  <a:pt x="-7074" y="3025295"/>
                  <a:pt x="0" y="2897422"/>
                </a:cubicBezTo>
                <a:cubicBezTo>
                  <a:pt x="7074" y="2769549"/>
                  <a:pt x="13228" y="2462072"/>
                  <a:pt x="0" y="2129431"/>
                </a:cubicBezTo>
                <a:cubicBezTo>
                  <a:pt x="-13228" y="1796790"/>
                  <a:pt x="-2494" y="1549133"/>
                  <a:pt x="0" y="1396348"/>
                </a:cubicBezTo>
                <a:cubicBezTo>
                  <a:pt x="2494" y="1243563"/>
                  <a:pt x="2050" y="1001292"/>
                  <a:pt x="0" y="733083"/>
                </a:cubicBezTo>
                <a:cubicBezTo>
                  <a:pt x="-2050" y="464875"/>
                  <a:pt x="1884" y="263228"/>
                  <a:pt x="0" y="0"/>
                </a:cubicBezTo>
                <a:close/>
              </a:path>
              <a:path w="3240000" h="3490870" stroke="0" extrusionOk="0">
                <a:moveTo>
                  <a:pt x="0" y="0"/>
                </a:moveTo>
                <a:cubicBezTo>
                  <a:pt x="317840" y="15151"/>
                  <a:pt x="494552" y="9396"/>
                  <a:pt x="680400" y="0"/>
                </a:cubicBezTo>
                <a:cubicBezTo>
                  <a:pt x="866248" y="-9396"/>
                  <a:pt x="1151140" y="-9672"/>
                  <a:pt x="1360800" y="0"/>
                </a:cubicBezTo>
                <a:cubicBezTo>
                  <a:pt x="1570460" y="9672"/>
                  <a:pt x="1770752" y="3713"/>
                  <a:pt x="1944000" y="0"/>
                </a:cubicBezTo>
                <a:cubicBezTo>
                  <a:pt x="2117248" y="-3713"/>
                  <a:pt x="2250323" y="-18108"/>
                  <a:pt x="2494800" y="0"/>
                </a:cubicBezTo>
                <a:cubicBezTo>
                  <a:pt x="2739277" y="18108"/>
                  <a:pt x="2930428" y="2365"/>
                  <a:pt x="3240000" y="0"/>
                </a:cubicBezTo>
                <a:cubicBezTo>
                  <a:pt x="3260860" y="288366"/>
                  <a:pt x="3233885" y="554579"/>
                  <a:pt x="3240000" y="767991"/>
                </a:cubicBezTo>
                <a:cubicBezTo>
                  <a:pt x="3246115" y="981403"/>
                  <a:pt x="3215027" y="1291351"/>
                  <a:pt x="3240000" y="1466165"/>
                </a:cubicBezTo>
                <a:cubicBezTo>
                  <a:pt x="3264973" y="1640979"/>
                  <a:pt x="3235773" y="1805953"/>
                  <a:pt x="3240000" y="2059613"/>
                </a:cubicBezTo>
                <a:cubicBezTo>
                  <a:pt x="3244227" y="2313273"/>
                  <a:pt x="3235879" y="2459709"/>
                  <a:pt x="3240000" y="2653061"/>
                </a:cubicBezTo>
                <a:cubicBezTo>
                  <a:pt x="3244121" y="2846413"/>
                  <a:pt x="3213999" y="3299287"/>
                  <a:pt x="3240000" y="3490870"/>
                </a:cubicBezTo>
                <a:cubicBezTo>
                  <a:pt x="2895196" y="3459217"/>
                  <a:pt x="2779201" y="3522719"/>
                  <a:pt x="2527200" y="3490870"/>
                </a:cubicBezTo>
                <a:cubicBezTo>
                  <a:pt x="2275199" y="3459021"/>
                  <a:pt x="2155277" y="3490808"/>
                  <a:pt x="1944000" y="3490870"/>
                </a:cubicBezTo>
                <a:cubicBezTo>
                  <a:pt x="1732723" y="3490932"/>
                  <a:pt x="1540387" y="3463739"/>
                  <a:pt x="1231200" y="3490870"/>
                </a:cubicBezTo>
                <a:cubicBezTo>
                  <a:pt x="922013" y="3518001"/>
                  <a:pt x="837200" y="3476312"/>
                  <a:pt x="680400" y="3490870"/>
                </a:cubicBezTo>
                <a:cubicBezTo>
                  <a:pt x="523600" y="3505428"/>
                  <a:pt x="159710" y="3491360"/>
                  <a:pt x="0" y="3490870"/>
                </a:cubicBezTo>
                <a:cubicBezTo>
                  <a:pt x="3385" y="3193399"/>
                  <a:pt x="-3219" y="3099501"/>
                  <a:pt x="0" y="2757787"/>
                </a:cubicBezTo>
                <a:cubicBezTo>
                  <a:pt x="3219" y="2416073"/>
                  <a:pt x="25833" y="2318789"/>
                  <a:pt x="0" y="2164339"/>
                </a:cubicBezTo>
                <a:cubicBezTo>
                  <a:pt x="-25833" y="2009889"/>
                  <a:pt x="-5445" y="1763916"/>
                  <a:pt x="0" y="1501074"/>
                </a:cubicBezTo>
                <a:cubicBezTo>
                  <a:pt x="5445" y="1238233"/>
                  <a:pt x="1206" y="964831"/>
                  <a:pt x="0" y="767991"/>
                </a:cubicBezTo>
                <a:cubicBezTo>
                  <a:pt x="-1206" y="571151"/>
                  <a:pt x="-13668" y="203124"/>
                  <a:pt x="0" y="0"/>
                </a:cubicBezTo>
                <a:close/>
              </a:path>
            </a:pathLst>
          </a:custGeom>
          <a:solidFill>
            <a:srgbClr val="FFE9C1"/>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de-AT" b="1" dirty="0">
              <a:solidFill>
                <a:schemeClr val="tx1"/>
              </a:solidFill>
            </a:endParaRPr>
          </a:p>
          <a:p>
            <a:pPr algn="ctr"/>
            <a:r>
              <a:rPr lang="de-AT" b="1" dirty="0">
                <a:solidFill>
                  <a:schemeClr val="tx1"/>
                </a:solidFill>
              </a:rPr>
              <a:t>Tagesgeldkonto</a:t>
            </a:r>
          </a:p>
          <a:p>
            <a:pPr algn="ctr"/>
            <a:endParaRPr lang="de-AT" sz="1700" b="1" dirty="0">
              <a:solidFill>
                <a:schemeClr val="tx1"/>
              </a:solidFill>
            </a:endParaRPr>
          </a:p>
          <a:p>
            <a:pPr algn="ctr"/>
            <a:r>
              <a:rPr lang="de-AT" sz="1700" i="1" dirty="0">
                <a:solidFill>
                  <a:schemeClr val="tx1"/>
                </a:solidFill>
              </a:rPr>
              <a:t>„Kurz-/Mittelfristiges Sparkonto“</a:t>
            </a:r>
          </a:p>
          <a:p>
            <a:pPr algn="ctr"/>
            <a:endParaRPr lang="de-AT" sz="1700" dirty="0">
              <a:solidFill>
                <a:schemeClr val="tx1"/>
              </a:solidFill>
            </a:endParaRPr>
          </a:p>
          <a:p>
            <a:pPr algn="ctr"/>
            <a:r>
              <a:rPr lang="de-AT" sz="1700" dirty="0">
                <a:solidFill>
                  <a:schemeClr val="tx1"/>
                </a:solidFill>
              </a:rPr>
              <a:t>Geeignet für laufendes Sicherheitspolster und mittelfristige Träume, Geld steht jederzeit zur Verfügung</a:t>
            </a:r>
          </a:p>
          <a:p>
            <a:pPr algn="ctr"/>
            <a:endParaRPr lang="de-AT" sz="1700" dirty="0">
              <a:solidFill>
                <a:schemeClr val="tx1"/>
              </a:solidFill>
            </a:endParaRPr>
          </a:p>
          <a:p>
            <a:pPr algn="ctr"/>
            <a:r>
              <a:rPr lang="de-AT" sz="1700" dirty="0">
                <a:solidFill>
                  <a:schemeClr val="tx1"/>
                </a:solidFill>
                <a:sym typeface="Wingdings" panose="05000000000000000000" pitchFamily="2" charset="2"/>
              </a:rPr>
              <a:t> Schwankende Zinsen (mal hoch, mal niedrig)</a:t>
            </a:r>
            <a:endParaRPr lang="de-AT" sz="1700" dirty="0">
              <a:solidFill>
                <a:schemeClr val="tx1"/>
              </a:solidFill>
            </a:endParaRPr>
          </a:p>
        </p:txBody>
      </p:sp>
      <p:sp>
        <p:nvSpPr>
          <p:cNvPr id="13" name="Rechteck 12">
            <a:extLst>
              <a:ext uri="{FF2B5EF4-FFF2-40B4-BE49-F238E27FC236}">
                <a16:creationId xmlns:a16="http://schemas.microsoft.com/office/drawing/2014/main" id="{771C2112-9399-80AA-CDCF-058055A49780}"/>
              </a:ext>
            </a:extLst>
          </p:cNvPr>
          <p:cNvSpPr/>
          <p:nvPr/>
        </p:nvSpPr>
        <p:spPr>
          <a:xfrm>
            <a:off x="8028720" y="2544170"/>
            <a:ext cx="3240000" cy="3490870"/>
          </a:xfrm>
          <a:custGeom>
            <a:avLst/>
            <a:gdLst>
              <a:gd name="connsiteX0" fmla="*/ 0 w 3240000"/>
              <a:gd name="connsiteY0" fmla="*/ 0 h 3490870"/>
              <a:gd name="connsiteX1" fmla="*/ 680400 w 3240000"/>
              <a:gd name="connsiteY1" fmla="*/ 0 h 3490870"/>
              <a:gd name="connsiteX2" fmla="*/ 1360800 w 3240000"/>
              <a:gd name="connsiteY2" fmla="*/ 0 h 3490870"/>
              <a:gd name="connsiteX3" fmla="*/ 2008800 w 3240000"/>
              <a:gd name="connsiteY3" fmla="*/ 0 h 3490870"/>
              <a:gd name="connsiteX4" fmla="*/ 2656800 w 3240000"/>
              <a:gd name="connsiteY4" fmla="*/ 0 h 3490870"/>
              <a:gd name="connsiteX5" fmla="*/ 3240000 w 3240000"/>
              <a:gd name="connsiteY5" fmla="*/ 0 h 3490870"/>
              <a:gd name="connsiteX6" fmla="*/ 3240000 w 3240000"/>
              <a:gd name="connsiteY6" fmla="*/ 628357 h 3490870"/>
              <a:gd name="connsiteX7" fmla="*/ 3240000 w 3240000"/>
              <a:gd name="connsiteY7" fmla="*/ 1256713 h 3490870"/>
              <a:gd name="connsiteX8" fmla="*/ 3240000 w 3240000"/>
              <a:gd name="connsiteY8" fmla="*/ 1919979 h 3490870"/>
              <a:gd name="connsiteX9" fmla="*/ 3240000 w 3240000"/>
              <a:gd name="connsiteY9" fmla="*/ 2618153 h 3490870"/>
              <a:gd name="connsiteX10" fmla="*/ 3240000 w 3240000"/>
              <a:gd name="connsiteY10" fmla="*/ 3490870 h 3490870"/>
              <a:gd name="connsiteX11" fmla="*/ 2656800 w 3240000"/>
              <a:gd name="connsiteY11" fmla="*/ 3490870 h 3490870"/>
              <a:gd name="connsiteX12" fmla="*/ 1944000 w 3240000"/>
              <a:gd name="connsiteY12" fmla="*/ 3490870 h 3490870"/>
              <a:gd name="connsiteX13" fmla="*/ 1296000 w 3240000"/>
              <a:gd name="connsiteY13" fmla="*/ 3490870 h 3490870"/>
              <a:gd name="connsiteX14" fmla="*/ 680400 w 3240000"/>
              <a:gd name="connsiteY14" fmla="*/ 3490870 h 3490870"/>
              <a:gd name="connsiteX15" fmla="*/ 0 w 3240000"/>
              <a:gd name="connsiteY15" fmla="*/ 3490870 h 3490870"/>
              <a:gd name="connsiteX16" fmla="*/ 0 w 3240000"/>
              <a:gd name="connsiteY16" fmla="*/ 2897422 h 3490870"/>
              <a:gd name="connsiteX17" fmla="*/ 0 w 3240000"/>
              <a:gd name="connsiteY17" fmla="*/ 2129431 h 3490870"/>
              <a:gd name="connsiteX18" fmla="*/ 0 w 3240000"/>
              <a:gd name="connsiteY18" fmla="*/ 1396348 h 3490870"/>
              <a:gd name="connsiteX19" fmla="*/ 0 w 3240000"/>
              <a:gd name="connsiteY19" fmla="*/ 733083 h 3490870"/>
              <a:gd name="connsiteX20" fmla="*/ 0 w 3240000"/>
              <a:gd name="connsiteY20" fmla="*/ 0 h 349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40000" h="3490870" fill="none" extrusionOk="0">
                <a:moveTo>
                  <a:pt x="0" y="0"/>
                </a:moveTo>
                <a:cubicBezTo>
                  <a:pt x="288385" y="-5219"/>
                  <a:pt x="469273" y="28084"/>
                  <a:pt x="680400" y="0"/>
                </a:cubicBezTo>
                <a:cubicBezTo>
                  <a:pt x="891527" y="-28084"/>
                  <a:pt x="1182432" y="20840"/>
                  <a:pt x="1360800" y="0"/>
                </a:cubicBezTo>
                <a:cubicBezTo>
                  <a:pt x="1539168" y="-20840"/>
                  <a:pt x="1792971" y="-18827"/>
                  <a:pt x="2008800" y="0"/>
                </a:cubicBezTo>
                <a:cubicBezTo>
                  <a:pt x="2224629" y="18827"/>
                  <a:pt x="2371891" y="3540"/>
                  <a:pt x="2656800" y="0"/>
                </a:cubicBezTo>
                <a:cubicBezTo>
                  <a:pt x="2941709" y="-3540"/>
                  <a:pt x="3031763" y="19479"/>
                  <a:pt x="3240000" y="0"/>
                </a:cubicBezTo>
                <a:cubicBezTo>
                  <a:pt x="3265788" y="154810"/>
                  <a:pt x="3260932" y="445048"/>
                  <a:pt x="3240000" y="628357"/>
                </a:cubicBezTo>
                <a:cubicBezTo>
                  <a:pt x="3219068" y="811666"/>
                  <a:pt x="3236448" y="958510"/>
                  <a:pt x="3240000" y="1256713"/>
                </a:cubicBezTo>
                <a:cubicBezTo>
                  <a:pt x="3243552" y="1554916"/>
                  <a:pt x="3247823" y="1597972"/>
                  <a:pt x="3240000" y="1919979"/>
                </a:cubicBezTo>
                <a:cubicBezTo>
                  <a:pt x="3232177" y="2241986"/>
                  <a:pt x="3248737" y="2343982"/>
                  <a:pt x="3240000" y="2618153"/>
                </a:cubicBezTo>
                <a:cubicBezTo>
                  <a:pt x="3231263" y="2892324"/>
                  <a:pt x="3268608" y="3189583"/>
                  <a:pt x="3240000" y="3490870"/>
                </a:cubicBezTo>
                <a:cubicBezTo>
                  <a:pt x="3053079" y="3503261"/>
                  <a:pt x="2905442" y="3510028"/>
                  <a:pt x="2656800" y="3490870"/>
                </a:cubicBezTo>
                <a:cubicBezTo>
                  <a:pt x="2408158" y="3471712"/>
                  <a:pt x="2265333" y="3522796"/>
                  <a:pt x="1944000" y="3490870"/>
                </a:cubicBezTo>
                <a:cubicBezTo>
                  <a:pt x="1622667" y="3458944"/>
                  <a:pt x="1441654" y="3518342"/>
                  <a:pt x="1296000" y="3490870"/>
                </a:cubicBezTo>
                <a:cubicBezTo>
                  <a:pt x="1150346" y="3463398"/>
                  <a:pt x="833606" y="3506150"/>
                  <a:pt x="680400" y="3490870"/>
                </a:cubicBezTo>
                <a:cubicBezTo>
                  <a:pt x="527194" y="3475590"/>
                  <a:pt x="298764" y="3466894"/>
                  <a:pt x="0" y="3490870"/>
                </a:cubicBezTo>
                <a:cubicBezTo>
                  <a:pt x="28582" y="3218676"/>
                  <a:pt x="-7074" y="3025295"/>
                  <a:pt x="0" y="2897422"/>
                </a:cubicBezTo>
                <a:cubicBezTo>
                  <a:pt x="7074" y="2769549"/>
                  <a:pt x="13228" y="2462072"/>
                  <a:pt x="0" y="2129431"/>
                </a:cubicBezTo>
                <a:cubicBezTo>
                  <a:pt x="-13228" y="1796790"/>
                  <a:pt x="-2494" y="1549133"/>
                  <a:pt x="0" y="1396348"/>
                </a:cubicBezTo>
                <a:cubicBezTo>
                  <a:pt x="2494" y="1243563"/>
                  <a:pt x="2050" y="1001292"/>
                  <a:pt x="0" y="733083"/>
                </a:cubicBezTo>
                <a:cubicBezTo>
                  <a:pt x="-2050" y="464875"/>
                  <a:pt x="1884" y="263228"/>
                  <a:pt x="0" y="0"/>
                </a:cubicBezTo>
                <a:close/>
              </a:path>
              <a:path w="3240000" h="3490870" stroke="0" extrusionOk="0">
                <a:moveTo>
                  <a:pt x="0" y="0"/>
                </a:moveTo>
                <a:cubicBezTo>
                  <a:pt x="317840" y="15151"/>
                  <a:pt x="494552" y="9396"/>
                  <a:pt x="680400" y="0"/>
                </a:cubicBezTo>
                <a:cubicBezTo>
                  <a:pt x="866248" y="-9396"/>
                  <a:pt x="1151140" y="-9672"/>
                  <a:pt x="1360800" y="0"/>
                </a:cubicBezTo>
                <a:cubicBezTo>
                  <a:pt x="1570460" y="9672"/>
                  <a:pt x="1770752" y="3713"/>
                  <a:pt x="1944000" y="0"/>
                </a:cubicBezTo>
                <a:cubicBezTo>
                  <a:pt x="2117248" y="-3713"/>
                  <a:pt x="2250323" y="-18108"/>
                  <a:pt x="2494800" y="0"/>
                </a:cubicBezTo>
                <a:cubicBezTo>
                  <a:pt x="2739277" y="18108"/>
                  <a:pt x="2930428" y="2365"/>
                  <a:pt x="3240000" y="0"/>
                </a:cubicBezTo>
                <a:cubicBezTo>
                  <a:pt x="3260860" y="288366"/>
                  <a:pt x="3233885" y="554579"/>
                  <a:pt x="3240000" y="767991"/>
                </a:cubicBezTo>
                <a:cubicBezTo>
                  <a:pt x="3246115" y="981403"/>
                  <a:pt x="3215027" y="1291351"/>
                  <a:pt x="3240000" y="1466165"/>
                </a:cubicBezTo>
                <a:cubicBezTo>
                  <a:pt x="3264973" y="1640979"/>
                  <a:pt x="3235773" y="1805953"/>
                  <a:pt x="3240000" y="2059613"/>
                </a:cubicBezTo>
                <a:cubicBezTo>
                  <a:pt x="3244227" y="2313273"/>
                  <a:pt x="3235879" y="2459709"/>
                  <a:pt x="3240000" y="2653061"/>
                </a:cubicBezTo>
                <a:cubicBezTo>
                  <a:pt x="3244121" y="2846413"/>
                  <a:pt x="3213999" y="3299287"/>
                  <a:pt x="3240000" y="3490870"/>
                </a:cubicBezTo>
                <a:cubicBezTo>
                  <a:pt x="2895196" y="3459217"/>
                  <a:pt x="2779201" y="3522719"/>
                  <a:pt x="2527200" y="3490870"/>
                </a:cubicBezTo>
                <a:cubicBezTo>
                  <a:pt x="2275199" y="3459021"/>
                  <a:pt x="2155277" y="3490808"/>
                  <a:pt x="1944000" y="3490870"/>
                </a:cubicBezTo>
                <a:cubicBezTo>
                  <a:pt x="1732723" y="3490932"/>
                  <a:pt x="1540387" y="3463739"/>
                  <a:pt x="1231200" y="3490870"/>
                </a:cubicBezTo>
                <a:cubicBezTo>
                  <a:pt x="922013" y="3518001"/>
                  <a:pt x="837200" y="3476312"/>
                  <a:pt x="680400" y="3490870"/>
                </a:cubicBezTo>
                <a:cubicBezTo>
                  <a:pt x="523600" y="3505428"/>
                  <a:pt x="159710" y="3491360"/>
                  <a:pt x="0" y="3490870"/>
                </a:cubicBezTo>
                <a:cubicBezTo>
                  <a:pt x="3385" y="3193399"/>
                  <a:pt x="-3219" y="3099501"/>
                  <a:pt x="0" y="2757787"/>
                </a:cubicBezTo>
                <a:cubicBezTo>
                  <a:pt x="3219" y="2416073"/>
                  <a:pt x="25833" y="2318789"/>
                  <a:pt x="0" y="2164339"/>
                </a:cubicBezTo>
                <a:cubicBezTo>
                  <a:pt x="-25833" y="2009889"/>
                  <a:pt x="-5445" y="1763916"/>
                  <a:pt x="0" y="1501074"/>
                </a:cubicBezTo>
                <a:cubicBezTo>
                  <a:pt x="5445" y="1238233"/>
                  <a:pt x="1206" y="964831"/>
                  <a:pt x="0" y="767991"/>
                </a:cubicBezTo>
                <a:cubicBezTo>
                  <a:pt x="-1206" y="571151"/>
                  <a:pt x="-13668" y="203124"/>
                  <a:pt x="0" y="0"/>
                </a:cubicBezTo>
                <a:close/>
              </a:path>
            </a:pathLst>
          </a:custGeom>
          <a:solidFill>
            <a:srgbClr val="FFE9C1"/>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de-AT" b="1" dirty="0">
              <a:solidFill>
                <a:schemeClr val="tx1"/>
              </a:solidFill>
            </a:endParaRPr>
          </a:p>
          <a:p>
            <a:pPr algn="ctr"/>
            <a:r>
              <a:rPr lang="de-AT" b="1" dirty="0">
                <a:solidFill>
                  <a:schemeClr val="tx1"/>
                </a:solidFill>
              </a:rPr>
              <a:t>Festgeldkonto</a:t>
            </a:r>
          </a:p>
          <a:p>
            <a:pPr algn="ctr"/>
            <a:endParaRPr lang="de-AT" sz="1700" b="1" dirty="0">
              <a:solidFill>
                <a:schemeClr val="tx1"/>
              </a:solidFill>
            </a:endParaRPr>
          </a:p>
          <a:p>
            <a:pPr algn="ctr"/>
            <a:r>
              <a:rPr lang="de-AT" sz="1700" i="1" dirty="0">
                <a:solidFill>
                  <a:schemeClr val="tx1"/>
                </a:solidFill>
              </a:rPr>
              <a:t>„Langfristiges Sparkonto“</a:t>
            </a:r>
          </a:p>
          <a:p>
            <a:pPr algn="ctr"/>
            <a:endParaRPr lang="de-AT" sz="1700" dirty="0">
              <a:solidFill>
                <a:schemeClr val="tx1"/>
              </a:solidFill>
            </a:endParaRPr>
          </a:p>
          <a:p>
            <a:pPr algn="ctr"/>
            <a:r>
              <a:rPr lang="de-AT" sz="1700" dirty="0">
                <a:solidFill>
                  <a:schemeClr val="tx1"/>
                </a:solidFill>
              </a:rPr>
              <a:t>Geeignet für langfristige Sparziele unter der Bedingung, dass das Geld länger nicht zur Verfügung steht</a:t>
            </a:r>
          </a:p>
          <a:p>
            <a:pPr algn="ctr"/>
            <a:endParaRPr lang="de-AT" sz="1700" dirty="0">
              <a:solidFill>
                <a:schemeClr val="tx1"/>
              </a:solidFill>
            </a:endParaRPr>
          </a:p>
          <a:p>
            <a:pPr algn="ctr"/>
            <a:r>
              <a:rPr lang="de-AT" sz="1700" dirty="0">
                <a:solidFill>
                  <a:schemeClr val="tx1"/>
                </a:solidFill>
                <a:sym typeface="Wingdings" panose="05000000000000000000" pitchFamily="2" charset="2"/>
              </a:rPr>
              <a:t> Üblicherweise Höhere Zinsen</a:t>
            </a:r>
            <a:endParaRPr lang="de-AT" sz="1700" dirty="0">
              <a:solidFill>
                <a:schemeClr val="tx1"/>
              </a:solidFill>
            </a:endParaRPr>
          </a:p>
        </p:txBody>
      </p:sp>
      <p:sp>
        <p:nvSpPr>
          <p:cNvPr id="12" name="Rechteck 11">
            <a:extLst>
              <a:ext uri="{FF2B5EF4-FFF2-40B4-BE49-F238E27FC236}">
                <a16:creationId xmlns:a16="http://schemas.microsoft.com/office/drawing/2014/main" id="{3A45059C-8EC3-4CA2-DD8E-1684A8737175}"/>
              </a:ext>
            </a:extLst>
          </p:cNvPr>
          <p:cNvSpPr/>
          <p:nvPr/>
        </p:nvSpPr>
        <p:spPr>
          <a:xfrm>
            <a:off x="1167120" y="1744204"/>
            <a:ext cx="3229200" cy="720000"/>
          </a:xfrm>
          <a:custGeom>
            <a:avLst/>
            <a:gdLst>
              <a:gd name="connsiteX0" fmla="*/ 0 w 3229200"/>
              <a:gd name="connsiteY0" fmla="*/ 0 h 720000"/>
              <a:gd name="connsiteX1" fmla="*/ 613548 w 3229200"/>
              <a:gd name="connsiteY1" fmla="*/ 0 h 720000"/>
              <a:gd name="connsiteX2" fmla="*/ 1259388 w 3229200"/>
              <a:gd name="connsiteY2" fmla="*/ 0 h 720000"/>
              <a:gd name="connsiteX3" fmla="*/ 1937520 w 3229200"/>
              <a:gd name="connsiteY3" fmla="*/ 0 h 720000"/>
              <a:gd name="connsiteX4" fmla="*/ 2551068 w 3229200"/>
              <a:gd name="connsiteY4" fmla="*/ 0 h 720000"/>
              <a:gd name="connsiteX5" fmla="*/ 3229200 w 3229200"/>
              <a:gd name="connsiteY5" fmla="*/ 0 h 720000"/>
              <a:gd name="connsiteX6" fmla="*/ 3229200 w 3229200"/>
              <a:gd name="connsiteY6" fmla="*/ 367200 h 720000"/>
              <a:gd name="connsiteX7" fmla="*/ 3229200 w 3229200"/>
              <a:gd name="connsiteY7" fmla="*/ 720000 h 720000"/>
              <a:gd name="connsiteX8" fmla="*/ 2518776 w 3229200"/>
              <a:gd name="connsiteY8" fmla="*/ 720000 h 720000"/>
              <a:gd name="connsiteX9" fmla="*/ 1872936 w 3229200"/>
              <a:gd name="connsiteY9" fmla="*/ 720000 h 720000"/>
              <a:gd name="connsiteX10" fmla="*/ 1194804 w 3229200"/>
              <a:gd name="connsiteY10" fmla="*/ 720000 h 720000"/>
              <a:gd name="connsiteX11" fmla="*/ 0 w 3229200"/>
              <a:gd name="connsiteY11" fmla="*/ 720000 h 720000"/>
              <a:gd name="connsiteX12" fmla="*/ 0 w 3229200"/>
              <a:gd name="connsiteY12" fmla="*/ 360000 h 720000"/>
              <a:gd name="connsiteX13" fmla="*/ 0 w 3229200"/>
              <a:gd name="connsiteY13"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29200" h="720000" fill="none" extrusionOk="0">
                <a:moveTo>
                  <a:pt x="0" y="0"/>
                </a:moveTo>
                <a:cubicBezTo>
                  <a:pt x="283267" y="14568"/>
                  <a:pt x="479947" y="-21133"/>
                  <a:pt x="613548" y="0"/>
                </a:cubicBezTo>
                <a:cubicBezTo>
                  <a:pt x="747149" y="21133"/>
                  <a:pt x="1061087" y="22822"/>
                  <a:pt x="1259388" y="0"/>
                </a:cubicBezTo>
                <a:cubicBezTo>
                  <a:pt x="1457689" y="-22822"/>
                  <a:pt x="1738293" y="-11188"/>
                  <a:pt x="1937520" y="0"/>
                </a:cubicBezTo>
                <a:cubicBezTo>
                  <a:pt x="2136747" y="11188"/>
                  <a:pt x="2308740" y="-11236"/>
                  <a:pt x="2551068" y="0"/>
                </a:cubicBezTo>
                <a:cubicBezTo>
                  <a:pt x="2793396" y="11236"/>
                  <a:pt x="2968821" y="14608"/>
                  <a:pt x="3229200" y="0"/>
                </a:cubicBezTo>
                <a:cubicBezTo>
                  <a:pt x="3221374" y="182179"/>
                  <a:pt x="3238830" y="187926"/>
                  <a:pt x="3229200" y="367200"/>
                </a:cubicBezTo>
                <a:cubicBezTo>
                  <a:pt x="3219570" y="546474"/>
                  <a:pt x="3217727" y="601336"/>
                  <a:pt x="3229200" y="720000"/>
                </a:cubicBezTo>
                <a:cubicBezTo>
                  <a:pt x="2970383" y="700541"/>
                  <a:pt x="2720527" y="693484"/>
                  <a:pt x="2518776" y="720000"/>
                </a:cubicBezTo>
                <a:cubicBezTo>
                  <a:pt x="2317025" y="746516"/>
                  <a:pt x="2050496" y="696575"/>
                  <a:pt x="1872936" y="720000"/>
                </a:cubicBezTo>
                <a:cubicBezTo>
                  <a:pt x="1695376" y="743425"/>
                  <a:pt x="1525273" y="743320"/>
                  <a:pt x="1194804" y="720000"/>
                </a:cubicBezTo>
                <a:cubicBezTo>
                  <a:pt x="864335" y="696680"/>
                  <a:pt x="274648" y="718721"/>
                  <a:pt x="0" y="720000"/>
                </a:cubicBezTo>
                <a:cubicBezTo>
                  <a:pt x="5368" y="599238"/>
                  <a:pt x="9592" y="454867"/>
                  <a:pt x="0" y="360000"/>
                </a:cubicBezTo>
                <a:cubicBezTo>
                  <a:pt x="-9592" y="265133"/>
                  <a:pt x="6777" y="124772"/>
                  <a:pt x="0" y="0"/>
                </a:cubicBezTo>
                <a:close/>
              </a:path>
              <a:path w="3229200" h="720000" stroke="0" extrusionOk="0">
                <a:moveTo>
                  <a:pt x="0" y="0"/>
                </a:moveTo>
                <a:cubicBezTo>
                  <a:pt x="215142" y="-23969"/>
                  <a:pt x="395676" y="-9088"/>
                  <a:pt x="548964" y="0"/>
                </a:cubicBezTo>
                <a:cubicBezTo>
                  <a:pt x="702252" y="9088"/>
                  <a:pt x="878058" y="-1685"/>
                  <a:pt x="1130220" y="0"/>
                </a:cubicBezTo>
                <a:cubicBezTo>
                  <a:pt x="1382382" y="1685"/>
                  <a:pt x="1489649" y="30716"/>
                  <a:pt x="1840644" y="0"/>
                </a:cubicBezTo>
                <a:cubicBezTo>
                  <a:pt x="2191639" y="-30716"/>
                  <a:pt x="2303507" y="-5923"/>
                  <a:pt x="2518776" y="0"/>
                </a:cubicBezTo>
                <a:cubicBezTo>
                  <a:pt x="2734045" y="5923"/>
                  <a:pt x="3081339" y="8583"/>
                  <a:pt x="3229200" y="0"/>
                </a:cubicBezTo>
                <a:cubicBezTo>
                  <a:pt x="3243663" y="80732"/>
                  <a:pt x="3241607" y="264769"/>
                  <a:pt x="3229200" y="367200"/>
                </a:cubicBezTo>
                <a:cubicBezTo>
                  <a:pt x="3216793" y="469631"/>
                  <a:pt x="3230466" y="582279"/>
                  <a:pt x="3229200" y="720000"/>
                </a:cubicBezTo>
                <a:cubicBezTo>
                  <a:pt x="3104692" y="735380"/>
                  <a:pt x="2888288" y="716134"/>
                  <a:pt x="2680236" y="720000"/>
                </a:cubicBezTo>
                <a:cubicBezTo>
                  <a:pt x="2472184" y="723866"/>
                  <a:pt x="2234862" y="702402"/>
                  <a:pt x="2066688" y="720000"/>
                </a:cubicBezTo>
                <a:cubicBezTo>
                  <a:pt x="1898514" y="737598"/>
                  <a:pt x="1709390" y="731524"/>
                  <a:pt x="1420848" y="720000"/>
                </a:cubicBezTo>
                <a:cubicBezTo>
                  <a:pt x="1132306" y="708476"/>
                  <a:pt x="896482" y="689871"/>
                  <a:pt x="742716" y="720000"/>
                </a:cubicBezTo>
                <a:cubicBezTo>
                  <a:pt x="588950" y="750129"/>
                  <a:pt x="244974" y="713826"/>
                  <a:pt x="0" y="720000"/>
                </a:cubicBezTo>
                <a:cubicBezTo>
                  <a:pt x="-4341" y="635338"/>
                  <a:pt x="-4534" y="537918"/>
                  <a:pt x="0" y="367200"/>
                </a:cubicBezTo>
                <a:cubicBezTo>
                  <a:pt x="4534" y="196482"/>
                  <a:pt x="3757" y="151372"/>
                  <a:pt x="0" y="0"/>
                </a:cubicBezTo>
                <a:close/>
              </a:path>
            </a:pathLst>
          </a:custGeom>
          <a:solidFill>
            <a:schemeClr val="accent6">
              <a:lumMod val="75000"/>
            </a:schemeClr>
          </a:solidFill>
          <a:ln>
            <a:extLst>
              <a:ext uri="{C807C97D-BFC1-408E-A445-0C87EB9F89A2}">
                <ask:lineSketchStyleProps xmlns:ask="http://schemas.microsoft.com/office/drawing/2018/sketchyshapes" sd="167172130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Girokonto</a:t>
            </a:r>
          </a:p>
        </p:txBody>
      </p:sp>
      <p:sp>
        <p:nvSpPr>
          <p:cNvPr id="14" name="Rechteck 13">
            <a:extLst>
              <a:ext uri="{FF2B5EF4-FFF2-40B4-BE49-F238E27FC236}">
                <a16:creationId xmlns:a16="http://schemas.microsoft.com/office/drawing/2014/main" id="{3C4B0B8B-4E16-FE40-20CA-CAD9DF637580}"/>
              </a:ext>
            </a:extLst>
          </p:cNvPr>
          <p:cNvSpPr/>
          <p:nvPr/>
        </p:nvSpPr>
        <p:spPr>
          <a:xfrm>
            <a:off x="4592520" y="1731764"/>
            <a:ext cx="6676200" cy="720000"/>
          </a:xfrm>
          <a:custGeom>
            <a:avLst/>
            <a:gdLst>
              <a:gd name="connsiteX0" fmla="*/ 0 w 6676200"/>
              <a:gd name="connsiteY0" fmla="*/ 0 h 720000"/>
              <a:gd name="connsiteX1" fmla="*/ 734382 w 6676200"/>
              <a:gd name="connsiteY1" fmla="*/ 0 h 720000"/>
              <a:gd name="connsiteX2" fmla="*/ 1535526 w 6676200"/>
              <a:gd name="connsiteY2" fmla="*/ 0 h 720000"/>
              <a:gd name="connsiteX3" fmla="*/ 2203146 w 6676200"/>
              <a:gd name="connsiteY3" fmla="*/ 0 h 720000"/>
              <a:gd name="connsiteX4" fmla="*/ 2737242 w 6676200"/>
              <a:gd name="connsiteY4" fmla="*/ 0 h 720000"/>
              <a:gd name="connsiteX5" fmla="*/ 3204576 w 6676200"/>
              <a:gd name="connsiteY5" fmla="*/ 0 h 720000"/>
              <a:gd name="connsiteX6" fmla="*/ 3738672 w 6676200"/>
              <a:gd name="connsiteY6" fmla="*/ 0 h 720000"/>
              <a:gd name="connsiteX7" fmla="*/ 4539816 w 6676200"/>
              <a:gd name="connsiteY7" fmla="*/ 0 h 720000"/>
              <a:gd name="connsiteX8" fmla="*/ 5274198 w 6676200"/>
              <a:gd name="connsiteY8" fmla="*/ 0 h 720000"/>
              <a:gd name="connsiteX9" fmla="*/ 5875056 w 6676200"/>
              <a:gd name="connsiteY9" fmla="*/ 0 h 720000"/>
              <a:gd name="connsiteX10" fmla="*/ 6676200 w 6676200"/>
              <a:gd name="connsiteY10" fmla="*/ 0 h 720000"/>
              <a:gd name="connsiteX11" fmla="*/ 6676200 w 6676200"/>
              <a:gd name="connsiteY11" fmla="*/ 352800 h 720000"/>
              <a:gd name="connsiteX12" fmla="*/ 6676200 w 6676200"/>
              <a:gd name="connsiteY12" fmla="*/ 720000 h 720000"/>
              <a:gd name="connsiteX13" fmla="*/ 6008580 w 6676200"/>
              <a:gd name="connsiteY13" fmla="*/ 720000 h 720000"/>
              <a:gd name="connsiteX14" fmla="*/ 5474484 w 6676200"/>
              <a:gd name="connsiteY14" fmla="*/ 720000 h 720000"/>
              <a:gd name="connsiteX15" fmla="*/ 5007150 w 6676200"/>
              <a:gd name="connsiteY15" fmla="*/ 720000 h 720000"/>
              <a:gd name="connsiteX16" fmla="*/ 4339530 w 6676200"/>
              <a:gd name="connsiteY16" fmla="*/ 720000 h 720000"/>
              <a:gd name="connsiteX17" fmla="*/ 3805434 w 6676200"/>
              <a:gd name="connsiteY17" fmla="*/ 720000 h 720000"/>
              <a:gd name="connsiteX18" fmla="*/ 3204576 w 6676200"/>
              <a:gd name="connsiteY18" fmla="*/ 720000 h 720000"/>
              <a:gd name="connsiteX19" fmla="*/ 2403432 w 6676200"/>
              <a:gd name="connsiteY19" fmla="*/ 720000 h 720000"/>
              <a:gd name="connsiteX20" fmla="*/ 1602288 w 6676200"/>
              <a:gd name="connsiteY20" fmla="*/ 720000 h 720000"/>
              <a:gd name="connsiteX21" fmla="*/ 1068192 w 6676200"/>
              <a:gd name="connsiteY21" fmla="*/ 720000 h 720000"/>
              <a:gd name="connsiteX22" fmla="*/ 600858 w 6676200"/>
              <a:gd name="connsiteY22" fmla="*/ 720000 h 720000"/>
              <a:gd name="connsiteX23" fmla="*/ 0 w 6676200"/>
              <a:gd name="connsiteY23" fmla="*/ 720000 h 720000"/>
              <a:gd name="connsiteX24" fmla="*/ 0 w 6676200"/>
              <a:gd name="connsiteY24" fmla="*/ 345600 h 720000"/>
              <a:gd name="connsiteX25" fmla="*/ 0 w 6676200"/>
              <a:gd name="connsiteY25"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676200" h="720000" fill="none" extrusionOk="0">
                <a:moveTo>
                  <a:pt x="0" y="0"/>
                </a:moveTo>
                <a:cubicBezTo>
                  <a:pt x="183090" y="33708"/>
                  <a:pt x="583130" y="20399"/>
                  <a:pt x="734382" y="0"/>
                </a:cubicBezTo>
                <a:cubicBezTo>
                  <a:pt x="885634" y="-20399"/>
                  <a:pt x="1349485" y="30625"/>
                  <a:pt x="1535526" y="0"/>
                </a:cubicBezTo>
                <a:cubicBezTo>
                  <a:pt x="1721567" y="-30625"/>
                  <a:pt x="2037648" y="-3929"/>
                  <a:pt x="2203146" y="0"/>
                </a:cubicBezTo>
                <a:cubicBezTo>
                  <a:pt x="2368644" y="3929"/>
                  <a:pt x="2560765" y="24413"/>
                  <a:pt x="2737242" y="0"/>
                </a:cubicBezTo>
                <a:cubicBezTo>
                  <a:pt x="2913719" y="-24413"/>
                  <a:pt x="2981303" y="11679"/>
                  <a:pt x="3204576" y="0"/>
                </a:cubicBezTo>
                <a:cubicBezTo>
                  <a:pt x="3427849" y="-11679"/>
                  <a:pt x="3507818" y="1305"/>
                  <a:pt x="3738672" y="0"/>
                </a:cubicBezTo>
                <a:cubicBezTo>
                  <a:pt x="3969526" y="-1305"/>
                  <a:pt x="4223502" y="25904"/>
                  <a:pt x="4539816" y="0"/>
                </a:cubicBezTo>
                <a:cubicBezTo>
                  <a:pt x="4856130" y="-25904"/>
                  <a:pt x="4996856" y="33491"/>
                  <a:pt x="5274198" y="0"/>
                </a:cubicBezTo>
                <a:cubicBezTo>
                  <a:pt x="5551540" y="-33491"/>
                  <a:pt x="5699103" y="-7709"/>
                  <a:pt x="5875056" y="0"/>
                </a:cubicBezTo>
                <a:cubicBezTo>
                  <a:pt x="6051009" y="7709"/>
                  <a:pt x="6341193" y="38292"/>
                  <a:pt x="6676200" y="0"/>
                </a:cubicBezTo>
                <a:cubicBezTo>
                  <a:pt x="6675679" y="128082"/>
                  <a:pt x="6664033" y="178182"/>
                  <a:pt x="6676200" y="352800"/>
                </a:cubicBezTo>
                <a:cubicBezTo>
                  <a:pt x="6688367" y="527418"/>
                  <a:pt x="6666842" y="546548"/>
                  <a:pt x="6676200" y="720000"/>
                </a:cubicBezTo>
                <a:cubicBezTo>
                  <a:pt x="6416694" y="733974"/>
                  <a:pt x="6144402" y="704973"/>
                  <a:pt x="6008580" y="720000"/>
                </a:cubicBezTo>
                <a:cubicBezTo>
                  <a:pt x="5872758" y="735027"/>
                  <a:pt x="5610656" y="736033"/>
                  <a:pt x="5474484" y="720000"/>
                </a:cubicBezTo>
                <a:cubicBezTo>
                  <a:pt x="5338312" y="703967"/>
                  <a:pt x="5193637" y="739817"/>
                  <a:pt x="5007150" y="720000"/>
                </a:cubicBezTo>
                <a:cubicBezTo>
                  <a:pt x="4820663" y="700183"/>
                  <a:pt x="4532631" y="745454"/>
                  <a:pt x="4339530" y="720000"/>
                </a:cubicBezTo>
                <a:cubicBezTo>
                  <a:pt x="4146429" y="694546"/>
                  <a:pt x="3983365" y="700676"/>
                  <a:pt x="3805434" y="720000"/>
                </a:cubicBezTo>
                <a:cubicBezTo>
                  <a:pt x="3627503" y="739324"/>
                  <a:pt x="3402862" y="741515"/>
                  <a:pt x="3204576" y="720000"/>
                </a:cubicBezTo>
                <a:cubicBezTo>
                  <a:pt x="3006290" y="698485"/>
                  <a:pt x="2602826" y="688861"/>
                  <a:pt x="2403432" y="720000"/>
                </a:cubicBezTo>
                <a:cubicBezTo>
                  <a:pt x="2204038" y="751139"/>
                  <a:pt x="1849444" y="682914"/>
                  <a:pt x="1602288" y="720000"/>
                </a:cubicBezTo>
                <a:cubicBezTo>
                  <a:pt x="1355132" y="757086"/>
                  <a:pt x="1257944" y="733455"/>
                  <a:pt x="1068192" y="720000"/>
                </a:cubicBezTo>
                <a:cubicBezTo>
                  <a:pt x="878440" y="706545"/>
                  <a:pt x="779934" y="734229"/>
                  <a:pt x="600858" y="720000"/>
                </a:cubicBezTo>
                <a:cubicBezTo>
                  <a:pt x="421782" y="705771"/>
                  <a:pt x="186416" y="734087"/>
                  <a:pt x="0" y="720000"/>
                </a:cubicBezTo>
                <a:cubicBezTo>
                  <a:pt x="-11402" y="535667"/>
                  <a:pt x="-7441" y="455037"/>
                  <a:pt x="0" y="345600"/>
                </a:cubicBezTo>
                <a:cubicBezTo>
                  <a:pt x="7441" y="236163"/>
                  <a:pt x="-8057" y="168162"/>
                  <a:pt x="0" y="0"/>
                </a:cubicBezTo>
                <a:close/>
              </a:path>
              <a:path w="6676200" h="720000" stroke="0" extrusionOk="0">
                <a:moveTo>
                  <a:pt x="0" y="0"/>
                </a:moveTo>
                <a:cubicBezTo>
                  <a:pt x="256598" y="2503"/>
                  <a:pt x="527525" y="-16897"/>
                  <a:pt x="667620" y="0"/>
                </a:cubicBezTo>
                <a:cubicBezTo>
                  <a:pt x="807715" y="16897"/>
                  <a:pt x="1232531" y="-22194"/>
                  <a:pt x="1402002" y="0"/>
                </a:cubicBezTo>
                <a:cubicBezTo>
                  <a:pt x="1571473" y="22194"/>
                  <a:pt x="1763287" y="-5645"/>
                  <a:pt x="1869336" y="0"/>
                </a:cubicBezTo>
                <a:cubicBezTo>
                  <a:pt x="1975385" y="5645"/>
                  <a:pt x="2277022" y="-24051"/>
                  <a:pt x="2403432" y="0"/>
                </a:cubicBezTo>
                <a:cubicBezTo>
                  <a:pt x="2529842" y="24051"/>
                  <a:pt x="2881763" y="35836"/>
                  <a:pt x="3204576" y="0"/>
                </a:cubicBezTo>
                <a:cubicBezTo>
                  <a:pt x="3527389" y="-35836"/>
                  <a:pt x="3480462" y="18399"/>
                  <a:pt x="3671910" y="0"/>
                </a:cubicBezTo>
                <a:cubicBezTo>
                  <a:pt x="3863358" y="-18399"/>
                  <a:pt x="4173604" y="-26875"/>
                  <a:pt x="4473054" y="0"/>
                </a:cubicBezTo>
                <a:cubicBezTo>
                  <a:pt x="4772504" y="26875"/>
                  <a:pt x="4868667" y="-17541"/>
                  <a:pt x="5007150" y="0"/>
                </a:cubicBezTo>
                <a:cubicBezTo>
                  <a:pt x="5145633" y="17541"/>
                  <a:pt x="5450326" y="11679"/>
                  <a:pt x="5808294" y="0"/>
                </a:cubicBezTo>
                <a:cubicBezTo>
                  <a:pt x="6166262" y="-11679"/>
                  <a:pt x="6386901" y="5977"/>
                  <a:pt x="6676200" y="0"/>
                </a:cubicBezTo>
                <a:cubicBezTo>
                  <a:pt x="6693168" y="127586"/>
                  <a:pt x="6659249" y="215795"/>
                  <a:pt x="6676200" y="360000"/>
                </a:cubicBezTo>
                <a:cubicBezTo>
                  <a:pt x="6693151" y="504205"/>
                  <a:pt x="6663194" y="601679"/>
                  <a:pt x="6676200" y="720000"/>
                </a:cubicBezTo>
                <a:cubicBezTo>
                  <a:pt x="6413655" y="710203"/>
                  <a:pt x="6239804" y="698101"/>
                  <a:pt x="5941818" y="720000"/>
                </a:cubicBezTo>
                <a:cubicBezTo>
                  <a:pt x="5643832" y="741899"/>
                  <a:pt x="5657082" y="727815"/>
                  <a:pt x="5474484" y="720000"/>
                </a:cubicBezTo>
                <a:cubicBezTo>
                  <a:pt x="5291886" y="712185"/>
                  <a:pt x="5124879" y="728068"/>
                  <a:pt x="5007150" y="720000"/>
                </a:cubicBezTo>
                <a:cubicBezTo>
                  <a:pt x="4889421" y="711932"/>
                  <a:pt x="4475693" y="744271"/>
                  <a:pt x="4339530" y="720000"/>
                </a:cubicBezTo>
                <a:cubicBezTo>
                  <a:pt x="4203367" y="695729"/>
                  <a:pt x="3860409" y="733817"/>
                  <a:pt x="3738672" y="720000"/>
                </a:cubicBezTo>
                <a:cubicBezTo>
                  <a:pt x="3616935" y="706183"/>
                  <a:pt x="3180079" y="738623"/>
                  <a:pt x="2937528" y="720000"/>
                </a:cubicBezTo>
                <a:cubicBezTo>
                  <a:pt x="2694977" y="701377"/>
                  <a:pt x="2654534" y="730521"/>
                  <a:pt x="2470194" y="720000"/>
                </a:cubicBezTo>
                <a:cubicBezTo>
                  <a:pt x="2285854" y="709479"/>
                  <a:pt x="1999347" y="696090"/>
                  <a:pt x="1802574" y="720000"/>
                </a:cubicBezTo>
                <a:cubicBezTo>
                  <a:pt x="1605801" y="743910"/>
                  <a:pt x="1288113" y="692744"/>
                  <a:pt x="1001430" y="720000"/>
                </a:cubicBezTo>
                <a:cubicBezTo>
                  <a:pt x="714747" y="747256"/>
                  <a:pt x="257332" y="750000"/>
                  <a:pt x="0" y="720000"/>
                </a:cubicBezTo>
                <a:cubicBezTo>
                  <a:pt x="-315" y="581473"/>
                  <a:pt x="-8917" y="471449"/>
                  <a:pt x="0" y="352800"/>
                </a:cubicBezTo>
                <a:cubicBezTo>
                  <a:pt x="8917" y="234151"/>
                  <a:pt x="6906" y="70899"/>
                  <a:pt x="0" y="0"/>
                </a:cubicBezTo>
                <a:close/>
              </a:path>
            </a:pathLst>
          </a:custGeom>
          <a:solidFill>
            <a:srgbClr val="FFB93B"/>
          </a:solidFill>
          <a:ln>
            <a:extLst>
              <a:ext uri="{C807C97D-BFC1-408E-A445-0C87EB9F89A2}">
                <ask:lineSketchStyleProps xmlns:ask="http://schemas.microsoft.com/office/drawing/2018/sketchyshapes" sd="3919312965">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Sparkonto</a:t>
            </a:r>
          </a:p>
        </p:txBody>
      </p:sp>
      <p:grpSp>
        <p:nvGrpSpPr>
          <p:cNvPr id="7" name="Gruppieren 6">
            <a:extLst>
              <a:ext uri="{FF2B5EF4-FFF2-40B4-BE49-F238E27FC236}">
                <a16:creationId xmlns:a16="http://schemas.microsoft.com/office/drawing/2014/main" id="{20C7B992-BF2B-1FA8-4DAD-8EE64D78566F}"/>
              </a:ext>
            </a:extLst>
          </p:cNvPr>
          <p:cNvGrpSpPr/>
          <p:nvPr/>
        </p:nvGrpSpPr>
        <p:grpSpPr>
          <a:xfrm>
            <a:off x="10575720" y="1380482"/>
            <a:ext cx="900000" cy="900000"/>
            <a:chOff x="5556000" y="919707"/>
            <a:chExt cx="1080000" cy="1080000"/>
          </a:xfrm>
        </p:grpSpPr>
        <p:sp>
          <p:nvSpPr>
            <p:cNvPr id="8" name="Ellipse 7">
              <a:extLst>
                <a:ext uri="{FF2B5EF4-FFF2-40B4-BE49-F238E27FC236}">
                  <a16:creationId xmlns:a16="http://schemas.microsoft.com/office/drawing/2014/main" id="{5ACBF071-AAC6-F891-7914-3A9C6F819E26}"/>
                </a:ext>
              </a:extLst>
            </p:cNvPr>
            <p:cNvSpPr/>
            <p:nvPr/>
          </p:nvSpPr>
          <p:spPr>
            <a:xfrm>
              <a:off x="5556000" y="919707"/>
              <a:ext cx="1080000" cy="1080000"/>
            </a:xfrm>
            <a:prstGeom prst="ellipse">
              <a:avLst/>
            </a:prstGeom>
            <a:solidFill>
              <a:srgbClr val="FFE9C1">
                <a:alpha val="80000"/>
              </a:srgbClr>
            </a:solidFill>
            <a:ln>
              <a:solidFill>
                <a:srgbClr val="B474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Bankscheck Silhouette">
              <a:extLst>
                <a:ext uri="{FF2B5EF4-FFF2-40B4-BE49-F238E27FC236}">
                  <a16:creationId xmlns:a16="http://schemas.microsoft.com/office/drawing/2014/main" id="{17D75E86-A4AC-DA68-92C2-C3571523BF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46000" y="1009707"/>
              <a:ext cx="900000" cy="900000"/>
            </a:xfrm>
            <a:prstGeom prst="rect">
              <a:avLst/>
            </a:prstGeom>
          </p:spPr>
        </p:pic>
      </p:grpSp>
      <p:grpSp>
        <p:nvGrpSpPr>
          <p:cNvPr id="22" name="Gruppieren 21">
            <a:extLst>
              <a:ext uri="{FF2B5EF4-FFF2-40B4-BE49-F238E27FC236}">
                <a16:creationId xmlns:a16="http://schemas.microsoft.com/office/drawing/2014/main" id="{0E874338-B9AF-6E73-247C-C4A250765278}"/>
              </a:ext>
            </a:extLst>
          </p:cNvPr>
          <p:cNvGrpSpPr/>
          <p:nvPr/>
        </p:nvGrpSpPr>
        <p:grpSpPr>
          <a:xfrm>
            <a:off x="615972" y="1485454"/>
            <a:ext cx="900000" cy="900000"/>
            <a:chOff x="5556000" y="919707"/>
            <a:chExt cx="1080000" cy="1080000"/>
          </a:xfrm>
        </p:grpSpPr>
        <p:sp>
          <p:nvSpPr>
            <p:cNvPr id="21" name="Ellipse 20">
              <a:extLst>
                <a:ext uri="{FF2B5EF4-FFF2-40B4-BE49-F238E27FC236}">
                  <a16:creationId xmlns:a16="http://schemas.microsoft.com/office/drawing/2014/main" id="{60B15317-9136-5E91-C6B9-B3681F979D7C}"/>
                </a:ext>
              </a:extLst>
            </p:cNvPr>
            <p:cNvSpPr/>
            <p:nvPr/>
          </p:nvSpPr>
          <p:spPr>
            <a:xfrm>
              <a:off x="5556000" y="919707"/>
              <a:ext cx="1080000" cy="1080000"/>
            </a:xfrm>
            <a:prstGeom prst="ellipse">
              <a:avLst/>
            </a:prstGeom>
            <a:solidFill>
              <a:schemeClr val="accent6">
                <a:lumMod val="20000"/>
                <a:lumOff val="80000"/>
                <a:alpha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9717891A-28EE-1F96-7BB1-21D9156751A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646000" y="968559"/>
              <a:ext cx="900000" cy="900000"/>
            </a:xfrm>
            <a:prstGeom prst="rect">
              <a:avLst/>
            </a:prstGeom>
          </p:spPr>
        </p:pic>
      </p:grpSp>
    </p:spTree>
    <p:extLst>
      <p:ext uri="{BB962C8B-B14F-4D97-AF65-F5344CB8AC3E}">
        <p14:creationId xmlns:p14="http://schemas.microsoft.com/office/powerpoint/2010/main" val="375993524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animBg="1"/>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CE39E-51BE-CD53-F71A-C9A72C1CC73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1C5E50-EEAA-7E3E-BB78-F27CF6B114CC}"/>
              </a:ext>
            </a:extLst>
          </p:cNvPr>
          <p:cNvSpPr>
            <a:spLocks noGrp="1"/>
          </p:cNvSpPr>
          <p:nvPr>
            <p:ph type="title"/>
          </p:nvPr>
        </p:nvSpPr>
        <p:spPr/>
        <p:txBody>
          <a:bodyPr/>
          <a:lstStyle/>
          <a:p>
            <a:pPr algn="r"/>
            <a:r>
              <a:rPr lang="de-DE" dirty="0"/>
              <a:t>Spartreppe</a:t>
            </a:r>
          </a:p>
        </p:txBody>
      </p:sp>
      <p:sp>
        <p:nvSpPr>
          <p:cNvPr id="4" name="Foliennummernplatzhalter 3">
            <a:extLst>
              <a:ext uri="{FF2B5EF4-FFF2-40B4-BE49-F238E27FC236}">
                <a16:creationId xmlns:a16="http://schemas.microsoft.com/office/drawing/2014/main" id="{C71A9238-0EC4-E4D5-C278-D69390459157}"/>
              </a:ext>
            </a:extLst>
          </p:cNvPr>
          <p:cNvSpPr>
            <a:spLocks noGrp="1"/>
          </p:cNvSpPr>
          <p:nvPr>
            <p:ph type="sldNum" sz="quarter" idx="12"/>
          </p:nvPr>
        </p:nvSpPr>
        <p:spPr/>
        <p:txBody>
          <a:bodyPr/>
          <a:lstStyle/>
          <a:p>
            <a:fld id="{4C23FFEC-42AF-4C5F-8FEB-D69D9B6A7C04}" type="slidenum">
              <a:rPr lang="de-AT" smtClean="0"/>
              <a:t>14</a:t>
            </a:fld>
            <a:endParaRPr lang="de-AT"/>
          </a:p>
        </p:txBody>
      </p:sp>
      <p:sp>
        <p:nvSpPr>
          <p:cNvPr id="9" name="Rechteck 8">
            <a:extLst>
              <a:ext uri="{FF2B5EF4-FFF2-40B4-BE49-F238E27FC236}">
                <a16:creationId xmlns:a16="http://schemas.microsoft.com/office/drawing/2014/main" id="{090E8573-DCA1-B3D4-6D68-C2ADBE38AF4C}"/>
              </a:ext>
            </a:extLst>
          </p:cNvPr>
          <p:cNvSpPr/>
          <p:nvPr/>
        </p:nvSpPr>
        <p:spPr>
          <a:xfrm>
            <a:off x="494411" y="4927694"/>
            <a:ext cx="3636000" cy="900000"/>
          </a:xfrm>
          <a:custGeom>
            <a:avLst/>
            <a:gdLst>
              <a:gd name="connsiteX0" fmla="*/ 0 w 3636000"/>
              <a:gd name="connsiteY0" fmla="*/ 0 h 900000"/>
              <a:gd name="connsiteX1" fmla="*/ 533280 w 3636000"/>
              <a:gd name="connsiteY1" fmla="*/ 0 h 900000"/>
              <a:gd name="connsiteX2" fmla="*/ 1102920 w 3636000"/>
              <a:gd name="connsiteY2" fmla="*/ 0 h 900000"/>
              <a:gd name="connsiteX3" fmla="*/ 1781640 w 3636000"/>
              <a:gd name="connsiteY3" fmla="*/ 0 h 900000"/>
              <a:gd name="connsiteX4" fmla="*/ 2424000 w 3636000"/>
              <a:gd name="connsiteY4" fmla="*/ 0 h 900000"/>
              <a:gd name="connsiteX5" fmla="*/ 2993640 w 3636000"/>
              <a:gd name="connsiteY5" fmla="*/ 0 h 900000"/>
              <a:gd name="connsiteX6" fmla="*/ 3636000 w 3636000"/>
              <a:gd name="connsiteY6" fmla="*/ 0 h 900000"/>
              <a:gd name="connsiteX7" fmla="*/ 3636000 w 3636000"/>
              <a:gd name="connsiteY7" fmla="*/ 423000 h 900000"/>
              <a:gd name="connsiteX8" fmla="*/ 3636000 w 3636000"/>
              <a:gd name="connsiteY8" fmla="*/ 900000 h 900000"/>
              <a:gd name="connsiteX9" fmla="*/ 2993640 w 3636000"/>
              <a:gd name="connsiteY9" fmla="*/ 900000 h 900000"/>
              <a:gd name="connsiteX10" fmla="*/ 2387640 w 3636000"/>
              <a:gd name="connsiteY10" fmla="*/ 900000 h 900000"/>
              <a:gd name="connsiteX11" fmla="*/ 1745280 w 3636000"/>
              <a:gd name="connsiteY11" fmla="*/ 900000 h 900000"/>
              <a:gd name="connsiteX12" fmla="*/ 1248360 w 3636000"/>
              <a:gd name="connsiteY12" fmla="*/ 900000 h 900000"/>
              <a:gd name="connsiteX13" fmla="*/ 569640 w 3636000"/>
              <a:gd name="connsiteY13" fmla="*/ 900000 h 900000"/>
              <a:gd name="connsiteX14" fmla="*/ 0 w 3636000"/>
              <a:gd name="connsiteY14" fmla="*/ 900000 h 900000"/>
              <a:gd name="connsiteX15" fmla="*/ 0 w 3636000"/>
              <a:gd name="connsiteY15" fmla="*/ 432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170294" y="14848"/>
                  <a:pt x="298985" y="21273"/>
                  <a:pt x="533280" y="0"/>
                </a:cubicBezTo>
                <a:cubicBezTo>
                  <a:pt x="767575" y="-21273"/>
                  <a:pt x="851452" y="14957"/>
                  <a:pt x="1102920" y="0"/>
                </a:cubicBezTo>
                <a:cubicBezTo>
                  <a:pt x="1354388" y="-14957"/>
                  <a:pt x="1509015" y="31152"/>
                  <a:pt x="1781640" y="0"/>
                </a:cubicBezTo>
                <a:cubicBezTo>
                  <a:pt x="2054265" y="-31152"/>
                  <a:pt x="2190566" y="-13492"/>
                  <a:pt x="2424000" y="0"/>
                </a:cubicBezTo>
                <a:cubicBezTo>
                  <a:pt x="2657434" y="13492"/>
                  <a:pt x="2800824" y="-9656"/>
                  <a:pt x="2993640" y="0"/>
                </a:cubicBezTo>
                <a:cubicBezTo>
                  <a:pt x="3186456" y="9656"/>
                  <a:pt x="3490737" y="-8395"/>
                  <a:pt x="3636000" y="0"/>
                </a:cubicBezTo>
                <a:cubicBezTo>
                  <a:pt x="3646646" y="190071"/>
                  <a:pt x="3634005" y="227868"/>
                  <a:pt x="3636000" y="423000"/>
                </a:cubicBezTo>
                <a:cubicBezTo>
                  <a:pt x="3637995" y="618132"/>
                  <a:pt x="3621938" y="739130"/>
                  <a:pt x="3636000" y="900000"/>
                </a:cubicBezTo>
                <a:cubicBezTo>
                  <a:pt x="3492250" y="894151"/>
                  <a:pt x="3269971" y="887830"/>
                  <a:pt x="2993640" y="900000"/>
                </a:cubicBezTo>
                <a:cubicBezTo>
                  <a:pt x="2717309" y="912170"/>
                  <a:pt x="2644488" y="903332"/>
                  <a:pt x="2387640" y="900000"/>
                </a:cubicBezTo>
                <a:cubicBezTo>
                  <a:pt x="2130792" y="896668"/>
                  <a:pt x="1936706" y="874417"/>
                  <a:pt x="1745280" y="900000"/>
                </a:cubicBezTo>
                <a:cubicBezTo>
                  <a:pt x="1553854" y="925583"/>
                  <a:pt x="1364205" y="875700"/>
                  <a:pt x="1248360" y="900000"/>
                </a:cubicBezTo>
                <a:cubicBezTo>
                  <a:pt x="1132515" y="924300"/>
                  <a:pt x="857047" y="884828"/>
                  <a:pt x="569640" y="900000"/>
                </a:cubicBezTo>
                <a:cubicBezTo>
                  <a:pt x="282233" y="915172"/>
                  <a:pt x="274726" y="890173"/>
                  <a:pt x="0" y="900000"/>
                </a:cubicBezTo>
                <a:cubicBezTo>
                  <a:pt x="-9246" y="751663"/>
                  <a:pt x="-6206" y="555580"/>
                  <a:pt x="0" y="432000"/>
                </a:cubicBezTo>
                <a:cubicBezTo>
                  <a:pt x="6206" y="308420"/>
                  <a:pt x="-21249" y="109448"/>
                  <a:pt x="0" y="0"/>
                </a:cubicBezTo>
                <a:close/>
              </a:path>
              <a:path w="3636000" h="900000" stroke="0" extrusionOk="0">
                <a:moveTo>
                  <a:pt x="0" y="0"/>
                </a:moveTo>
                <a:cubicBezTo>
                  <a:pt x="196415" y="2676"/>
                  <a:pt x="395347" y="5411"/>
                  <a:pt x="496920" y="0"/>
                </a:cubicBezTo>
                <a:cubicBezTo>
                  <a:pt x="598493" y="-5411"/>
                  <a:pt x="853372" y="-10614"/>
                  <a:pt x="1030200" y="0"/>
                </a:cubicBezTo>
                <a:cubicBezTo>
                  <a:pt x="1207028" y="10614"/>
                  <a:pt x="1374227" y="-31541"/>
                  <a:pt x="1708920" y="0"/>
                </a:cubicBezTo>
                <a:cubicBezTo>
                  <a:pt x="2043613" y="31541"/>
                  <a:pt x="2052123" y="9075"/>
                  <a:pt x="2351280" y="0"/>
                </a:cubicBezTo>
                <a:cubicBezTo>
                  <a:pt x="2650437" y="-9075"/>
                  <a:pt x="2708286" y="-26482"/>
                  <a:pt x="2957280" y="0"/>
                </a:cubicBezTo>
                <a:cubicBezTo>
                  <a:pt x="3206274" y="26482"/>
                  <a:pt x="3434937" y="23241"/>
                  <a:pt x="3636000" y="0"/>
                </a:cubicBezTo>
                <a:cubicBezTo>
                  <a:pt x="3645761" y="201642"/>
                  <a:pt x="3635286" y="268574"/>
                  <a:pt x="3636000" y="450000"/>
                </a:cubicBezTo>
                <a:cubicBezTo>
                  <a:pt x="3636714" y="631426"/>
                  <a:pt x="3633882" y="792240"/>
                  <a:pt x="3636000" y="900000"/>
                </a:cubicBezTo>
                <a:cubicBezTo>
                  <a:pt x="3392074" y="876472"/>
                  <a:pt x="3288483" y="883291"/>
                  <a:pt x="3102720" y="900000"/>
                </a:cubicBezTo>
                <a:cubicBezTo>
                  <a:pt x="2916957" y="916709"/>
                  <a:pt x="2726248" y="927820"/>
                  <a:pt x="2496720" y="900000"/>
                </a:cubicBezTo>
                <a:cubicBezTo>
                  <a:pt x="2267192" y="872180"/>
                  <a:pt x="2122117" y="900616"/>
                  <a:pt x="1854360" y="900000"/>
                </a:cubicBezTo>
                <a:cubicBezTo>
                  <a:pt x="1586603" y="899384"/>
                  <a:pt x="1416745" y="906040"/>
                  <a:pt x="1212000" y="900000"/>
                </a:cubicBezTo>
                <a:cubicBezTo>
                  <a:pt x="1007255" y="893960"/>
                  <a:pt x="825065" y="898899"/>
                  <a:pt x="642360" y="900000"/>
                </a:cubicBezTo>
                <a:cubicBezTo>
                  <a:pt x="459655" y="901101"/>
                  <a:pt x="131060" y="915650"/>
                  <a:pt x="0" y="900000"/>
                </a:cubicBezTo>
                <a:cubicBezTo>
                  <a:pt x="830" y="748101"/>
                  <a:pt x="-12520" y="583489"/>
                  <a:pt x="0" y="450000"/>
                </a:cubicBezTo>
                <a:cubicBezTo>
                  <a:pt x="12520" y="316511"/>
                  <a:pt x="9693" y="108961"/>
                  <a:pt x="0" y="0"/>
                </a:cubicBezTo>
                <a:close/>
              </a:path>
            </a:pathLst>
          </a:custGeom>
          <a:solidFill>
            <a:schemeClr val="accent6">
              <a:lumMod val="75000"/>
            </a:schemeClr>
          </a:solidFill>
          <a:ln>
            <a:extLst>
              <a:ext uri="{C807C97D-BFC1-408E-A445-0C87EB9F89A2}">
                <ask:lineSketchStyleProps xmlns:ask="http://schemas.microsoft.com/office/drawing/2018/sketchyshapes" sd="167172130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01</a:t>
            </a:r>
          </a:p>
          <a:p>
            <a:pPr algn="ctr"/>
            <a:endParaRPr lang="de-AT" sz="1000" dirty="0"/>
          </a:p>
          <a:p>
            <a:pPr algn="ctr"/>
            <a:r>
              <a:rPr lang="de-AT" sz="2200" dirty="0"/>
              <a:t>Dein täglicher Begleiter...</a:t>
            </a:r>
          </a:p>
        </p:txBody>
      </p:sp>
      <p:sp>
        <p:nvSpPr>
          <p:cNvPr id="10" name="Rechteck 9">
            <a:extLst>
              <a:ext uri="{FF2B5EF4-FFF2-40B4-BE49-F238E27FC236}">
                <a16:creationId xmlns:a16="http://schemas.microsoft.com/office/drawing/2014/main" id="{DE977069-0F0C-F4F6-F785-BE3E2F53F91C}"/>
              </a:ext>
            </a:extLst>
          </p:cNvPr>
          <p:cNvSpPr/>
          <p:nvPr/>
        </p:nvSpPr>
        <p:spPr>
          <a:xfrm>
            <a:off x="4218432" y="4927694"/>
            <a:ext cx="5976000" cy="900000"/>
          </a:xfrm>
          <a:custGeom>
            <a:avLst/>
            <a:gdLst>
              <a:gd name="connsiteX0" fmla="*/ 0 w 5976000"/>
              <a:gd name="connsiteY0" fmla="*/ 0 h 900000"/>
              <a:gd name="connsiteX1" fmla="*/ 723760 w 5976000"/>
              <a:gd name="connsiteY1" fmla="*/ 0 h 900000"/>
              <a:gd name="connsiteX2" fmla="*/ 1447520 w 5976000"/>
              <a:gd name="connsiteY2" fmla="*/ 0 h 900000"/>
              <a:gd name="connsiteX3" fmla="*/ 2111520 w 5976000"/>
              <a:gd name="connsiteY3" fmla="*/ 0 h 900000"/>
              <a:gd name="connsiteX4" fmla="*/ 2775520 w 5976000"/>
              <a:gd name="connsiteY4" fmla="*/ 0 h 900000"/>
              <a:gd name="connsiteX5" fmla="*/ 3379760 w 5976000"/>
              <a:gd name="connsiteY5" fmla="*/ 0 h 900000"/>
              <a:gd name="connsiteX6" fmla="*/ 3924240 w 5976000"/>
              <a:gd name="connsiteY6" fmla="*/ 0 h 900000"/>
              <a:gd name="connsiteX7" fmla="*/ 4707760 w 5976000"/>
              <a:gd name="connsiteY7" fmla="*/ 0 h 900000"/>
              <a:gd name="connsiteX8" fmla="*/ 5192480 w 5976000"/>
              <a:gd name="connsiteY8" fmla="*/ 0 h 900000"/>
              <a:gd name="connsiteX9" fmla="*/ 5976000 w 5976000"/>
              <a:gd name="connsiteY9" fmla="*/ 0 h 900000"/>
              <a:gd name="connsiteX10" fmla="*/ 5976000 w 5976000"/>
              <a:gd name="connsiteY10" fmla="*/ 423000 h 900000"/>
              <a:gd name="connsiteX11" fmla="*/ 5976000 w 5976000"/>
              <a:gd name="connsiteY11" fmla="*/ 900000 h 900000"/>
              <a:gd name="connsiteX12" fmla="*/ 5192480 w 5976000"/>
              <a:gd name="connsiteY12" fmla="*/ 900000 h 900000"/>
              <a:gd name="connsiteX13" fmla="*/ 4528480 w 5976000"/>
              <a:gd name="connsiteY13" fmla="*/ 900000 h 900000"/>
              <a:gd name="connsiteX14" fmla="*/ 3924240 w 5976000"/>
              <a:gd name="connsiteY14" fmla="*/ 900000 h 900000"/>
              <a:gd name="connsiteX15" fmla="*/ 3140720 w 5976000"/>
              <a:gd name="connsiteY15" fmla="*/ 900000 h 900000"/>
              <a:gd name="connsiteX16" fmla="*/ 2656000 w 5976000"/>
              <a:gd name="connsiteY16" fmla="*/ 900000 h 900000"/>
              <a:gd name="connsiteX17" fmla="*/ 1992000 w 5976000"/>
              <a:gd name="connsiteY17" fmla="*/ 900000 h 900000"/>
              <a:gd name="connsiteX18" fmla="*/ 1268240 w 5976000"/>
              <a:gd name="connsiteY18" fmla="*/ 900000 h 900000"/>
              <a:gd name="connsiteX19" fmla="*/ 723760 w 5976000"/>
              <a:gd name="connsiteY19" fmla="*/ 900000 h 900000"/>
              <a:gd name="connsiteX20" fmla="*/ 0 w 5976000"/>
              <a:gd name="connsiteY20" fmla="*/ 900000 h 900000"/>
              <a:gd name="connsiteX21" fmla="*/ 0 w 5976000"/>
              <a:gd name="connsiteY21" fmla="*/ 468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272184" y="4829"/>
                  <a:pt x="454724" y="2468"/>
                  <a:pt x="723760" y="0"/>
                </a:cubicBezTo>
                <a:cubicBezTo>
                  <a:pt x="992796" y="-2468"/>
                  <a:pt x="1209875" y="12088"/>
                  <a:pt x="1447520" y="0"/>
                </a:cubicBezTo>
                <a:cubicBezTo>
                  <a:pt x="1685165" y="-12088"/>
                  <a:pt x="1936183" y="9973"/>
                  <a:pt x="2111520" y="0"/>
                </a:cubicBezTo>
                <a:cubicBezTo>
                  <a:pt x="2286857" y="-9973"/>
                  <a:pt x="2605124" y="-3660"/>
                  <a:pt x="2775520" y="0"/>
                </a:cubicBezTo>
                <a:cubicBezTo>
                  <a:pt x="2945916" y="3660"/>
                  <a:pt x="3118714" y="19867"/>
                  <a:pt x="3379760" y="0"/>
                </a:cubicBezTo>
                <a:cubicBezTo>
                  <a:pt x="3640806" y="-19867"/>
                  <a:pt x="3669504" y="1682"/>
                  <a:pt x="3924240" y="0"/>
                </a:cubicBezTo>
                <a:cubicBezTo>
                  <a:pt x="4178976" y="-1682"/>
                  <a:pt x="4404757" y="11843"/>
                  <a:pt x="4707760" y="0"/>
                </a:cubicBezTo>
                <a:cubicBezTo>
                  <a:pt x="5010763" y="-11843"/>
                  <a:pt x="4986809" y="2294"/>
                  <a:pt x="5192480" y="0"/>
                </a:cubicBezTo>
                <a:cubicBezTo>
                  <a:pt x="5398151" y="-2294"/>
                  <a:pt x="5694607" y="-38219"/>
                  <a:pt x="5976000" y="0"/>
                </a:cubicBezTo>
                <a:cubicBezTo>
                  <a:pt x="5984752" y="108024"/>
                  <a:pt x="5990219" y="232275"/>
                  <a:pt x="5976000" y="423000"/>
                </a:cubicBezTo>
                <a:cubicBezTo>
                  <a:pt x="5961781" y="613725"/>
                  <a:pt x="5996401" y="755127"/>
                  <a:pt x="5976000" y="900000"/>
                </a:cubicBezTo>
                <a:cubicBezTo>
                  <a:pt x="5730886" y="939007"/>
                  <a:pt x="5517252" y="918262"/>
                  <a:pt x="5192480" y="900000"/>
                </a:cubicBezTo>
                <a:cubicBezTo>
                  <a:pt x="4867708" y="881738"/>
                  <a:pt x="4784895" y="877872"/>
                  <a:pt x="4528480" y="900000"/>
                </a:cubicBezTo>
                <a:cubicBezTo>
                  <a:pt x="4272065" y="922128"/>
                  <a:pt x="4081462" y="870344"/>
                  <a:pt x="3924240" y="900000"/>
                </a:cubicBezTo>
                <a:cubicBezTo>
                  <a:pt x="3767018" y="929656"/>
                  <a:pt x="3353554" y="930828"/>
                  <a:pt x="3140720" y="900000"/>
                </a:cubicBezTo>
                <a:cubicBezTo>
                  <a:pt x="2927886" y="869172"/>
                  <a:pt x="2756575" y="886084"/>
                  <a:pt x="2656000" y="900000"/>
                </a:cubicBezTo>
                <a:cubicBezTo>
                  <a:pt x="2555425" y="913916"/>
                  <a:pt x="2229233" y="924733"/>
                  <a:pt x="1992000" y="900000"/>
                </a:cubicBezTo>
                <a:cubicBezTo>
                  <a:pt x="1754767" y="875267"/>
                  <a:pt x="1617695" y="874132"/>
                  <a:pt x="1268240" y="900000"/>
                </a:cubicBezTo>
                <a:cubicBezTo>
                  <a:pt x="918785" y="925868"/>
                  <a:pt x="871931" y="897986"/>
                  <a:pt x="723760" y="900000"/>
                </a:cubicBezTo>
                <a:cubicBezTo>
                  <a:pt x="575589" y="902014"/>
                  <a:pt x="316842" y="867622"/>
                  <a:pt x="0" y="900000"/>
                </a:cubicBezTo>
                <a:cubicBezTo>
                  <a:pt x="-10206" y="695193"/>
                  <a:pt x="15301" y="635822"/>
                  <a:pt x="0" y="468000"/>
                </a:cubicBezTo>
                <a:cubicBezTo>
                  <a:pt x="-15301" y="300178"/>
                  <a:pt x="2254" y="175249"/>
                  <a:pt x="0" y="0"/>
                </a:cubicBezTo>
                <a:close/>
              </a:path>
              <a:path w="5976000" h="900000" stroke="0" extrusionOk="0">
                <a:moveTo>
                  <a:pt x="0" y="0"/>
                </a:moveTo>
                <a:cubicBezTo>
                  <a:pt x="238358" y="19303"/>
                  <a:pt x="540430" y="-18220"/>
                  <a:pt x="723760" y="0"/>
                </a:cubicBezTo>
                <a:cubicBezTo>
                  <a:pt x="907090" y="18220"/>
                  <a:pt x="1272568" y="28280"/>
                  <a:pt x="1447520" y="0"/>
                </a:cubicBezTo>
                <a:cubicBezTo>
                  <a:pt x="1622472" y="-28280"/>
                  <a:pt x="1840588" y="4705"/>
                  <a:pt x="1992000" y="0"/>
                </a:cubicBezTo>
                <a:cubicBezTo>
                  <a:pt x="2143412" y="-4705"/>
                  <a:pt x="2305683" y="-16276"/>
                  <a:pt x="2476720" y="0"/>
                </a:cubicBezTo>
                <a:cubicBezTo>
                  <a:pt x="2647757" y="16276"/>
                  <a:pt x="2998081" y="6605"/>
                  <a:pt x="3200480" y="0"/>
                </a:cubicBezTo>
                <a:cubicBezTo>
                  <a:pt x="3402879" y="-6605"/>
                  <a:pt x="3692076" y="-20271"/>
                  <a:pt x="3984000" y="0"/>
                </a:cubicBezTo>
                <a:cubicBezTo>
                  <a:pt x="4275924" y="20271"/>
                  <a:pt x="4432952" y="23777"/>
                  <a:pt x="4767520" y="0"/>
                </a:cubicBezTo>
                <a:cubicBezTo>
                  <a:pt x="5102088" y="-23777"/>
                  <a:pt x="5698855" y="6866"/>
                  <a:pt x="5976000" y="0"/>
                </a:cubicBezTo>
                <a:cubicBezTo>
                  <a:pt x="5965788" y="154781"/>
                  <a:pt x="5971963" y="259374"/>
                  <a:pt x="5976000" y="441000"/>
                </a:cubicBezTo>
                <a:cubicBezTo>
                  <a:pt x="5980037" y="622626"/>
                  <a:pt x="5989332" y="715959"/>
                  <a:pt x="5976000" y="900000"/>
                </a:cubicBezTo>
                <a:cubicBezTo>
                  <a:pt x="5623670" y="933707"/>
                  <a:pt x="5430916" y="891321"/>
                  <a:pt x="5192480" y="900000"/>
                </a:cubicBezTo>
                <a:cubicBezTo>
                  <a:pt x="4954044" y="908679"/>
                  <a:pt x="4862038" y="883554"/>
                  <a:pt x="4648000" y="900000"/>
                </a:cubicBezTo>
                <a:cubicBezTo>
                  <a:pt x="4433962" y="916446"/>
                  <a:pt x="4021622" y="918885"/>
                  <a:pt x="3864480" y="900000"/>
                </a:cubicBezTo>
                <a:cubicBezTo>
                  <a:pt x="3707338" y="881115"/>
                  <a:pt x="3568271" y="902786"/>
                  <a:pt x="3379760" y="900000"/>
                </a:cubicBezTo>
                <a:cubicBezTo>
                  <a:pt x="3191249" y="897214"/>
                  <a:pt x="3043984" y="888506"/>
                  <a:pt x="2775520" y="900000"/>
                </a:cubicBezTo>
                <a:cubicBezTo>
                  <a:pt x="2507056" y="911494"/>
                  <a:pt x="2204734" y="935430"/>
                  <a:pt x="2051760" y="900000"/>
                </a:cubicBezTo>
                <a:cubicBezTo>
                  <a:pt x="1898786" y="864570"/>
                  <a:pt x="1521635" y="903862"/>
                  <a:pt x="1328000" y="900000"/>
                </a:cubicBezTo>
                <a:cubicBezTo>
                  <a:pt x="1134365" y="896138"/>
                  <a:pt x="499910" y="916460"/>
                  <a:pt x="0" y="900000"/>
                </a:cubicBezTo>
                <a:cubicBezTo>
                  <a:pt x="-2078" y="714568"/>
                  <a:pt x="17004" y="653330"/>
                  <a:pt x="0" y="450000"/>
                </a:cubicBezTo>
                <a:cubicBezTo>
                  <a:pt x="-17004" y="246670"/>
                  <a:pt x="21189" y="16131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die laufenden Ausgaben zu decken.</a:t>
            </a:r>
          </a:p>
          <a:p>
            <a:pPr algn="ctr"/>
            <a:endParaRPr lang="de-AT" sz="1100" dirty="0">
              <a:solidFill>
                <a:schemeClr val="tx1"/>
              </a:solidFill>
            </a:endParaRPr>
          </a:p>
          <a:p>
            <a:pPr algn="ctr"/>
            <a:r>
              <a:rPr lang="de-AT" dirty="0">
                <a:solidFill>
                  <a:schemeClr val="tx1"/>
                </a:solidFill>
                <a:sym typeface="Wingdings" panose="05000000000000000000" pitchFamily="2" charset="2"/>
              </a:rPr>
              <a:t> Aufbewahrung auf einem </a:t>
            </a:r>
            <a:r>
              <a:rPr lang="de-AT" b="1" dirty="0">
                <a:solidFill>
                  <a:schemeClr val="tx1"/>
                </a:solidFill>
                <a:sym typeface="Wingdings" panose="05000000000000000000" pitchFamily="2" charset="2"/>
              </a:rPr>
              <a:t>Girokonto</a:t>
            </a:r>
            <a:endParaRPr lang="de-AT" b="1" dirty="0">
              <a:solidFill>
                <a:schemeClr val="tx1"/>
              </a:solidFill>
            </a:endParaRPr>
          </a:p>
        </p:txBody>
      </p:sp>
      <p:sp>
        <p:nvSpPr>
          <p:cNvPr id="11" name="Rechteck 10">
            <a:extLst>
              <a:ext uri="{FF2B5EF4-FFF2-40B4-BE49-F238E27FC236}">
                <a16:creationId xmlns:a16="http://schemas.microsoft.com/office/drawing/2014/main" id="{FD211147-0A59-70E7-0D3F-0B84D4EA6952}"/>
              </a:ext>
            </a:extLst>
          </p:cNvPr>
          <p:cNvSpPr/>
          <p:nvPr/>
        </p:nvSpPr>
        <p:spPr>
          <a:xfrm>
            <a:off x="1116203" y="3926362"/>
            <a:ext cx="3636000" cy="900000"/>
          </a:xfrm>
          <a:custGeom>
            <a:avLst/>
            <a:gdLst>
              <a:gd name="connsiteX0" fmla="*/ 0 w 3636000"/>
              <a:gd name="connsiteY0" fmla="*/ 0 h 900000"/>
              <a:gd name="connsiteX1" fmla="*/ 606000 w 3636000"/>
              <a:gd name="connsiteY1" fmla="*/ 0 h 900000"/>
              <a:gd name="connsiteX2" fmla="*/ 1284720 w 3636000"/>
              <a:gd name="connsiteY2" fmla="*/ 0 h 900000"/>
              <a:gd name="connsiteX3" fmla="*/ 1854360 w 3636000"/>
              <a:gd name="connsiteY3" fmla="*/ 0 h 900000"/>
              <a:gd name="connsiteX4" fmla="*/ 2460360 w 3636000"/>
              <a:gd name="connsiteY4" fmla="*/ 0 h 900000"/>
              <a:gd name="connsiteX5" fmla="*/ 3066360 w 3636000"/>
              <a:gd name="connsiteY5" fmla="*/ 0 h 900000"/>
              <a:gd name="connsiteX6" fmla="*/ 3636000 w 3636000"/>
              <a:gd name="connsiteY6" fmla="*/ 0 h 900000"/>
              <a:gd name="connsiteX7" fmla="*/ 3636000 w 3636000"/>
              <a:gd name="connsiteY7" fmla="*/ 432000 h 900000"/>
              <a:gd name="connsiteX8" fmla="*/ 3636000 w 3636000"/>
              <a:gd name="connsiteY8" fmla="*/ 900000 h 900000"/>
              <a:gd name="connsiteX9" fmla="*/ 3139080 w 3636000"/>
              <a:gd name="connsiteY9" fmla="*/ 900000 h 900000"/>
              <a:gd name="connsiteX10" fmla="*/ 2533080 w 3636000"/>
              <a:gd name="connsiteY10" fmla="*/ 900000 h 900000"/>
              <a:gd name="connsiteX11" fmla="*/ 2036160 w 3636000"/>
              <a:gd name="connsiteY11" fmla="*/ 900000 h 900000"/>
              <a:gd name="connsiteX12" fmla="*/ 1357440 w 3636000"/>
              <a:gd name="connsiteY12" fmla="*/ 900000 h 900000"/>
              <a:gd name="connsiteX13" fmla="*/ 715080 w 3636000"/>
              <a:gd name="connsiteY13" fmla="*/ 900000 h 900000"/>
              <a:gd name="connsiteX14" fmla="*/ 0 w 3636000"/>
              <a:gd name="connsiteY14" fmla="*/ 900000 h 900000"/>
              <a:gd name="connsiteX15" fmla="*/ 0 w 3636000"/>
              <a:gd name="connsiteY15" fmla="*/ 432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211830" y="16655"/>
                  <a:pt x="434517" y="-18359"/>
                  <a:pt x="606000" y="0"/>
                </a:cubicBezTo>
                <a:cubicBezTo>
                  <a:pt x="777483" y="18359"/>
                  <a:pt x="1048667" y="15005"/>
                  <a:pt x="1284720" y="0"/>
                </a:cubicBezTo>
                <a:cubicBezTo>
                  <a:pt x="1520773" y="-15005"/>
                  <a:pt x="1677333" y="-23117"/>
                  <a:pt x="1854360" y="0"/>
                </a:cubicBezTo>
                <a:cubicBezTo>
                  <a:pt x="2031387" y="23117"/>
                  <a:pt x="2164219" y="-15202"/>
                  <a:pt x="2460360" y="0"/>
                </a:cubicBezTo>
                <a:cubicBezTo>
                  <a:pt x="2756501" y="15202"/>
                  <a:pt x="2780290" y="17428"/>
                  <a:pt x="3066360" y="0"/>
                </a:cubicBezTo>
                <a:cubicBezTo>
                  <a:pt x="3352430" y="-17428"/>
                  <a:pt x="3516687" y="-998"/>
                  <a:pt x="3636000" y="0"/>
                </a:cubicBezTo>
                <a:cubicBezTo>
                  <a:pt x="3618560" y="195745"/>
                  <a:pt x="3642532" y="303788"/>
                  <a:pt x="3636000" y="432000"/>
                </a:cubicBezTo>
                <a:cubicBezTo>
                  <a:pt x="3629468" y="560212"/>
                  <a:pt x="3640796" y="686150"/>
                  <a:pt x="3636000" y="900000"/>
                </a:cubicBezTo>
                <a:cubicBezTo>
                  <a:pt x="3429607" y="910813"/>
                  <a:pt x="3369467" y="897016"/>
                  <a:pt x="3139080" y="900000"/>
                </a:cubicBezTo>
                <a:cubicBezTo>
                  <a:pt x="2908693" y="902984"/>
                  <a:pt x="2828418" y="917770"/>
                  <a:pt x="2533080" y="900000"/>
                </a:cubicBezTo>
                <a:cubicBezTo>
                  <a:pt x="2237742" y="882230"/>
                  <a:pt x="2138900" y="913515"/>
                  <a:pt x="2036160" y="900000"/>
                </a:cubicBezTo>
                <a:cubicBezTo>
                  <a:pt x="1933420" y="886485"/>
                  <a:pt x="1688469" y="870690"/>
                  <a:pt x="1357440" y="900000"/>
                </a:cubicBezTo>
                <a:cubicBezTo>
                  <a:pt x="1026411" y="929310"/>
                  <a:pt x="943171" y="897150"/>
                  <a:pt x="715080" y="900000"/>
                </a:cubicBezTo>
                <a:cubicBezTo>
                  <a:pt x="486989" y="902850"/>
                  <a:pt x="357337" y="910851"/>
                  <a:pt x="0" y="900000"/>
                </a:cubicBezTo>
                <a:cubicBezTo>
                  <a:pt x="-15240" y="786738"/>
                  <a:pt x="18349" y="585624"/>
                  <a:pt x="0" y="432000"/>
                </a:cubicBezTo>
                <a:cubicBezTo>
                  <a:pt x="-18349" y="278376"/>
                  <a:pt x="18332" y="152188"/>
                  <a:pt x="0" y="0"/>
                </a:cubicBezTo>
                <a:close/>
              </a:path>
              <a:path w="3636000" h="900000" stroke="0" extrusionOk="0">
                <a:moveTo>
                  <a:pt x="0" y="0"/>
                </a:moveTo>
                <a:cubicBezTo>
                  <a:pt x="174693" y="5946"/>
                  <a:pt x="487594" y="28489"/>
                  <a:pt x="642360" y="0"/>
                </a:cubicBezTo>
                <a:cubicBezTo>
                  <a:pt x="797126" y="-28489"/>
                  <a:pt x="1042530" y="3772"/>
                  <a:pt x="1284720" y="0"/>
                </a:cubicBezTo>
                <a:cubicBezTo>
                  <a:pt x="1526910" y="-3772"/>
                  <a:pt x="1691191" y="-1656"/>
                  <a:pt x="1854360" y="0"/>
                </a:cubicBezTo>
                <a:cubicBezTo>
                  <a:pt x="2017529" y="1656"/>
                  <a:pt x="2306473" y="21222"/>
                  <a:pt x="2460360" y="0"/>
                </a:cubicBezTo>
                <a:cubicBezTo>
                  <a:pt x="2614247" y="-21222"/>
                  <a:pt x="2812412" y="9388"/>
                  <a:pt x="2957280" y="0"/>
                </a:cubicBezTo>
                <a:cubicBezTo>
                  <a:pt x="3102148" y="-9388"/>
                  <a:pt x="3484331" y="7070"/>
                  <a:pt x="3636000" y="0"/>
                </a:cubicBezTo>
                <a:cubicBezTo>
                  <a:pt x="3655743" y="159241"/>
                  <a:pt x="3625430" y="332581"/>
                  <a:pt x="3636000" y="459000"/>
                </a:cubicBezTo>
                <a:cubicBezTo>
                  <a:pt x="3646570" y="585419"/>
                  <a:pt x="3620889" y="799580"/>
                  <a:pt x="3636000" y="900000"/>
                </a:cubicBezTo>
                <a:cubicBezTo>
                  <a:pt x="3381692" y="922030"/>
                  <a:pt x="3184789" y="929328"/>
                  <a:pt x="2993640" y="900000"/>
                </a:cubicBezTo>
                <a:cubicBezTo>
                  <a:pt x="2802491" y="870672"/>
                  <a:pt x="2631693" y="867484"/>
                  <a:pt x="2314920" y="900000"/>
                </a:cubicBezTo>
                <a:cubicBezTo>
                  <a:pt x="1998147" y="932516"/>
                  <a:pt x="1861085" y="924170"/>
                  <a:pt x="1636200" y="900000"/>
                </a:cubicBezTo>
                <a:cubicBezTo>
                  <a:pt x="1411315" y="875830"/>
                  <a:pt x="1282542" y="917005"/>
                  <a:pt x="1030200" y="900000"/>
                </a:cubicBezTo>
                <a:cubicBezTo>
                  <a:pt x="777858" y="882995"/>
                  <a:pt x="295487" y="868521"/>
                  <a:pt x="0" y="900000"/>
                </a:cubicBezTo>
                <a:cubicBezTo>
                  <a:pt x="4455" y="690978"/>
                  <a:pt x="18283" y="543472"/>
                  <a:pt x="0" y="441000"/>
                </a:cubicBezTo>
                <a:cubicBezTo>
                  <a:pt x="-18283" y="338528"/>
                  <a:pt x="8814" y="98930"/>
                  <a:pt x="0" y="0"/>
                </a:cubicBezTo>
                <a:close/>
              </a:path>
            </a:pathLst>
          </a:custGeom>
          <a:solidFill>
            <a:srgbClr val="003CB4"/>
          </a:solidFill>
          <a:ln>
            <a:extLst>
              <a:ext uri="{C807C97D-BFC1-408E-A445-0C87EB9F89A2}">
                <ask:lineSketchStyleProps xmlns:ask="http://schemas.microsoft.com/office/drawing/2018/sketchyshapes" sd="236891443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02</a:t>
            </a:r>
          </a:p>
          <a:p>
            <a:pPr algn="ctr"/>
            <a:endParaRPr lang="de-AT" sz="1000" dirty="0"/>
          </a:p>
          <a:p>
            <a:pPr algn="ctr"/>
            <a:r>
              <a:rPr lang="de-AT" sz="2200" dirty="0"/>
              <a:t>Dein Sicherheitsnetz...</a:t>
            </a:r>
          </a:p>
        </p:txBody>
      </p:sp>
      <p:sp>
        <p:nvSpPr>
          <p:cNvPr id="12" name="Rechteck 11">
            <a:extLst>
              <a:ext uri="{FF2B5EF4-FFF2-40B4-BE49-F238E27FC236}">
                <a16:creationId xmlns:a16="http://schemas.microsoft.com/office/drawing/2014/main" id="{B60EBF30-0267-ACBB-A862-CF2667443A6E}"/>
              </a:ext>
            </a:extLst>
          </p:cNvPr>
          <p:cNvSpPr/>
          <p:nvPr/>
        </p:nvSpPr>
        <p:spPr>
          <a:xfrm>
            <a:off x="4840224" y="3926362"/>
            <a:ext cx="5976000" cy="900000"/>
          </a:xfrm>
          <a:custGeom>
            <a:avLst/>
            <a:gdLst>
              <a:gd name="connsiteX0" fmla="*/ 0 w 5976000"/>
              <a:gd name="connsiteY0" fmla="*/ 0 h 900000"/>
              <a:gd name="connsiteX1" fmla="*/ 723760 w 5976000"/>
              <a:gd name="connsiteY1" fmla="*/ 0 h 900000"/>
              <a:gd name="connsiteX2" fmla="*/ 1387760 w 5976000"/>
              <a:gd name="connsiteY2" fmla="*/ 0 h 900000"/>
              <a:gd name="connsiteX3" fmla="*/ 2111520 w 5976000"/>
              <a:gd name="connsiteY3" fmla="*/ 0 h 900000"/>
              <a:gd name="connsiteX4" fmla="*/ 2596240 w 5976000"/>
              <a:gd name="connsiteY4" fmla="*/ 0 h 900000"/>
              <a:gd name="connsiteX5" fmla="*/ 3260240 w 5976000"/>
              <a:gd name="connsiteY5" fmla="*/ 0 h 900000"/>
              <a:gd name="connsiteX6" fmla="*/ 3744960 w 5976000"/>
              <a:gd name="connsiteY6" fmla="*/ 0 h 900000"/>
              <a:gd name="connsiteX7" fmla="*/ 4349200 w 5976000"/>
              <a:gd name="connsiteY7" fmla="*/ 0 h 900000"/>
              <a:gd name="connsiteX8" fmla="*/ 4833920 w 5976000"/>
              <a:gd name="connsiteY8" fmla="*/ 0 h 900000"/>
              <a:gd name="connsiteX9" fmla="*/ 5976000 w 5976000"/>
              <a:gd name="connsiteY9" fmla="*/ 0 h 900000"/>
              <a:gd name="connsiteX10" fmla="*/ 5976000 w 5976000"/>
              <a:gd name="connsiteY10" fmla="*/ 423000 h 900000"/>
              <a:gd name="connsiteX11" fmla="*/ 5976000 w 5976000"/>
              <a:gd name="connsiteY11" fmla="*/ 900000 h 900000"/>
              <a:gd name="connsiteX12" fmla="*/ 5491280 w 5976000"/>
              <a:gd name="connsiteY12" fmla="*/ 900000 h 900000"/>
              <a:gd name="connsiteX13" fmla="*/ 4887040 w 5976000"/>
              <a:gd name="connsiteY13" fmla="*/ 900000 h 900000"/>
              <a:gd name="connsiteX14" fmla="*/ 4163280 w 5976000"/>
              <a:gd name="connsiteY14" fmla="*/ 900000 h 900000"/>
              <a:gd name="connsiteX15" fmla="*/ 3618800 w 5976000"/>
              <a:gd name="connsiteY15" fmla="*/ 900000 h 900000"/>
              <a:gd name="connsiteX16" fmla="*/ 2895040 w 5976000"/>
              <a:gd name="connsiteY16" fmla="*/ 900000 h 900000"/>
              <a:gd name="connsiteX17" fmla="*/ 2410320 w 5976000"/>
              <a:gd name="connsiteY17" fmla="*/ 900000 h 900000"/>
              <a:gd name="connsiteX18" fmla="*/ 1865840 w 5976000"/>
              <a:gd name="connsiteY18" fmla="*/ 900000 h 900000"/>
              <a:gd name="connsiteX19" fmla="*/ 1201840 w 5976000"/>
              <a:gd name="connsiteY19" fmla="*/ 900000 h 900000"/>
              <a:gd name="connsiteX20" fmla="*/ 717120 w 5976000"/>
              <a:gd name="connsiteY20" fmla="*/ 900000 h 900000"/>
              <a:gd name="connsiteX21" fmla="*/ 0 w 5976000"/>
              <a:gd name="connsiteY21" fmla="*/ 900000 h 900000"/>
              <a:gd name="connsiteX22" fmla="*/ 0 w 5976000"/>
              <a:gd name="connsiteY22" fmla="*/ 441000 h 900000"/>
              <a:gd name="connsiteX23" fmla="*/ 0 w 5976000"/>
              <a:gd name="connsiteY23"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76000" h="900000" fill="none" extrusionOk="0">
                <a:moveTo>
                  <a:pt x="0" y="0"/>
                </a:moveTo>
                <a:cubicBezTo>
                  <a:pt x="255483" y="-23408"/>
                  <a:pt x="514745" y="-32144"/>
                  <a:pt x="723760" y="0"/>
                </a:cubicBezTo>
                <a:cubicBezTo>
                  <a:pt x="932775" y="32144"/>
                  <a:pt x="1137167" y="16914"/>
                  <a:pt x="1387760" y="0"/>
                </a:cubicBezTo>
                <a:cubicBezTo>
                  <a:pt x="1638353" y="-16914"/>
                  <a:pt x="1917499" y="25609"/>
                  <a:pt x="2111520" y="0"/>
                </a:cubicBezTo>
                <a:cubicBezTo>
                  <a:pt x="2305541" y="-25609"/>
                  <a:pt x="2421408" y="23287"/>
                  <a:pt x="2596240" y="0"/>
                </a:cubicBezTo>
                <a:cubicBezTo>
                  <a:pt x="2771072" y="-23287"/>
                  <a:pt x="3121377" y="20952"/>
                  <a:pt x="3260240" y="0"/>
                </a:cubicBezTo>
                <a:cubicBezTo>
                  <a:pt x="3399103" y="-20952"/>
                  <a:pt x="3610336" y="-7096"/>
                  <a:pt x="3744960" y="0"/>
                </a:cubicBezTo>
                <a:cubicBezTo>
                  <a:pt x="3879584" y="7096"/>
                  <a:pt x="4135289" y="-6615"/>
                  <a:pt x="4349200" y="0"/>
                </a:cubicBezTo>
                <a:cubicBezTo>
                  <a:pt x="4563111" y="6615"/>
                  <a:pt x="4641946" y="-14034"/>
                  <a:pt x="4833920" y="0"/>
                </a:cubicBezTo>
                <a:cubicBezTo>
                  <a:pt x="5025894" y="14034"/>
                  <a:pt x="5614529" y="-15860"/>
                  <a:pt x="5976000" y="0"/>
                </a:cubicBezTo>
                <a:cubicBezTo>
                  <a:pt x="5976529" y="84642"/>
                  <a:pt x="5986637" y="236339"/>
                  <a:pt x="5976000" y="423000"/>
                </a:cubicBezTo>
                <a:cubicBezTo>
                  <a:pt x="5965363" y="609661"/>
                  <a:pt x="5985992" y="704158"/>
                  <a:pt x="5976000" y="900000"/>
                </a:cubicBezTo>
                <a:cubicBezTo>
                  <a:pt x="5734278" y="921131"/>
                  <a:pt x="5676510" y="913960"/>
                  <a:pt x="5491280" y="900000"/>
                </a:cubicBezTo>
                <a:cubicBezTo>
                  <a:pt x="5306050" y="886040"/>
                  <a:pt x="5142798" y="874018"/>
                  <a:pt x="4887040" y="900000"/>
                </a:cubicBezTo>
                <a:cubicBezTo>
                  <a:pt x="4631282" y="925982"/>
                  <a:pt x="4492218" y="931341"/>
                  <a:pt x="4163280" y="900000"/>
                </a:cubicBezTo>
                <a:cubicBezTo>
                  <a:pt x="3834342" y="868659"/>
                  <a:pt x="3776690" y="876764"/>
                  <a:pt x="3618800" y="900000"/>
                </a:cubicBezTo>
                <a:cubicBezTo>
                  <a:pt x="3460910" y="923236"/>
                  <a:pt x="3055205" y="916323"/>
                  <a:pt x="2895040" y="900000"/>
                </a:cubicBezTo>
                <a:cubicBezTo>
                  <a:pt x="2734875" y="883677"/>
                  <a:pt x="2531944" y="909915"/>
                  <a:pt x="2410320" y="900000"/>
                </a:cubicBezTo>
                <a:cubicBezTo>
                  <a:pt x="2288696" y="890085"/>
                  <a:pt x="2029086" y="908496"/>
                  <a:pt x="1865840" y="900000"/>
                </a:cubicBezTo>
                <a:cubicBezTo>
                  <a:pt x="1702594" y="891504"/>
                  <a:pt x="1454227" y="885118"/>
                  <a:pt x="1201840" y="900000"/>
                </a:cubicBezTo>
                <a:cubicBezTo>
                  <a:pt x="949453" y="914882"/>
                  <a:pt x="930093" y="887450"/>
                  <a:pt x="717120" y="900000"/>
                </a:cubicBezTo>
                <a:cubicBezTo>
                  <a:pt x="504147" y="912550"/>
                  <a:pt x="226176" y="868840"/>
                  <a:pt x="0" y="900000"/>
                </a:cubicBezTo>
                <a:cubicBezTo>
                  <a:pt x="11561" y="802939"/>
                  <a:pt x="7349" y="663003"/>
                  <a:pt x="0" y="441000"/>
                </a:cubicBezTo>
                <a:cubicBezTo>
                  <a:pt x="-7349" y="218997"/>
                  <a:pt x="-21150" y="129404"/>
                  <a:pt x="0" y="0"/>
                </a:cubicBezTo>
                <a:close/>
              </a:path>
              <a:path w="5976000" h="900000" stroke="0" extrusionOk="0">
                <a:moveTo>
                  <a:pt x="0" y="0"/>
                </a:moveTo>
                <a:cubicBezTo>
                  <a:pt x="261728" y="1125"/>
                  <a:pt x="332819" y="-2128"/>
                  <a:pt x="604240" y="0"/>
                </a:cubicBezTo>
                <a:cubicBezTo>
                  <a:pt x="875661" y="2128"/>
                  <a:pt x="906529" y="-6976"/>
                  <a:pt x="1148720" y="0"/>
                </a:cubicBezTo>
                <a:cubicBezTo>
                  <a:pt x="1390911" y="6976"/>
                  <a:pt x="1620669" y="-4954"/>
                  <a:pt x="1932240" y="0"/>
                </a:cubicBezTo>
                <a:cubicBezTo>
                  <a:pt x="2243811" y="4954"/>
                  <a:pt x="2341789" y="13769"/>
                  <a:pt x="2536480" y="0"/>
                </a:cubicBezTo>
                <a:cubicBezTo>
                  <a:pt x="2731171" y="-13769"/>
                  <a:pt x="3000033" y="-28418"/>
                  <a:pt x="3140720" y="0"/>
                </a:cubicBezTo>
                <a:cubicBezTo>
                  <a:pt x="3281407" y="28418"/>
                  <a:pt x="3665026" y="31785"/>
                  <a:pt x="3804720" y="0"/>
                </a:cubicBezTo>
                <a:cubicBezTo>
                  <a:pt x="3944414" y="-31785"/>
                  <a:pt x="4052260" y="-7372"/>
                  <a:pt x="4289440" y="0"/>
                </a:cubicBezTo>
                <a:cubicBezTo>
                  <a:pt x="4526620" y="7372"/>
                  <a:pt x="4727203" y="-9410"/>
                  <a:pt x="5013200" y="0"/>
                </a:cubicBezTo>
                <a:cubicBezTo>
                  <a:pt x="5299197" y="9410"/>
                  <a:pt x="5783269" y="-18210"/>
                  <a:pt x="5976000" y="0"/>
                </a:cubicBezTo>
                <a:cubicBezTo>
                  <a:pt x="5968927" y="223062"/>
                  <a:pt x="5986402" y="338361"/>
                  <a:pt x="5976000" y="450000"/>
                </a:cubicBezTo>
                <a:cubicBezTo>
                  <a:pt x="5965598" y="561639"/>
                  <a:pt x="5997147" y="789487"/>
                  <a:pt x="5976000" y="900000"/>
                </a:cubicBezTo>
                <a:cubicBezTo>
                  <a:pt x="5785986" y="872163"/>
                  <a:pt x="5493372" y="911767"/>
                  <a:pt x="5252240" y="900000"/>
                </a:cubicBezTo>
                <a:cubicBezTo>
                  <a:pt x="5011108" y="888233"/>
                  <a:pt x="4790763" y="884863"/>
                  <a:pt x="4468720" y="900000"/>
                </a:cubicBezTo>
                <a:cubicBezTo>
                  <a:pt x="4146677" y="915137"/>
                  <a:pt x="4182526" y="888206"/>
                  <a:pt x="3984000" y="900000"/>
                </a:cubicBezTo>
                <a:cubicBezTo>
                  <a:pt x="3785474" y="911794"/>
                  <a:pt x="3364190" y="911498"/>
                  <a:pt x="3200480" y="900000"/>
                </a:cubicBezTo>
                <a:cubicBezTo>
                  <a:pt x="3036770" y="888502"/>
                  <a:pt x="2929511" y="922272"/>
                  <a:pt x="2715760" y="900000"/>
                </a:cubicBezTo>
                <a:cubicBezTo>
                  <a:pt x="2502009" y="877728"/>
                  <a:pt x="2324963" y="921817"/>
                  <a:pt x="2111520" y="900000"/>
                </a:cubicBezTo>
                <a:cubicBezTo>
                  <a:pt x="1898077" y="878183"/>
                  <a:pt x="1588710" y="892563"/>
                  <a:pt x="1328000" y="900000"/>
                </a:cubicBezTo>
                <a:cubicBezTo>
                  <a:pt x="1067290" y="907437"/>
                  <a:pt x="931666" y="917879"/>
                  <a:pt x="723760" y="900000"/>
                </a:cubicBezTo>
                <a:cubicBezTo>
                  <a:pt x="515854" y="882121"/>
                  <a:pt x="257005" y="916169"/>
                  <a:pt x="0" y="900000"/>
                </a:cubicBezTo>
                <a:cubicBezTo>
                  <a:pt x="4281" y="751436"/>
                  <a:pt x="20835" y="619719"/>
                  <a:pt x="0" y="432000"/>
                </a:cubicBezTo>
                <a:cubicBezTo>
                  <a:pt x="-20835" y="244281"/>
                  <a:pt x="-13107" y="137502"/>
                  <a:pt x="0" y="0"/>
                </a:cubicBezTo>
                <a:close/>
              </a:path>
            </a:pathLst>
          </a:custGeom>
          <a:solidFill>
            <a:srgbClr val="C5D8FF"/>
          </a:solidFill>
          <a:ln>
            <a:extLst>
              <a:ext uri="{C807C97D-BFC1-408E-A445-0C87EB9F89A2}">
                <ask:lineSketchStyleProps xmlns:ask="http://schemas.microsoft.com/office/drawing/2018/sketchyshapes" sd="171870794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für unerwartete Ausgaben finanziell gewappnet zu sein.</a:t>
            </a:r>
          </a:p>
          <a:p>
            <a:pPr algn="ctr"/>
            <a:endParaRPr lang="de-AT" sz="1100" dirty="0">
              <a:solidFill>
                <a:schemeClr val="tx1"/>
              </a:solidFill>
            </a:endParaRPr>
          </a:p>
          <a:p>
            <a:pPr algn="ctr"/>
            <a:r>
              <a:rPr lang="de-AT" dirty="0">
                <a:solidFill>
                  <a:schemeClr val="tx1"/>
                </a:solidFill>
                <a:sym typeface="Wingdings" panose="05000000000000000000" pitchFamily="2" charset="2"/>
              </a:rPr>
              <a:t> Aufbewahrung auf einem </a:t>
            </a:r>
            <a:r>
              <a:rPr lang="de-AT" b="1" dirty="0">
                <a:solidFill>
                  <a:schemeClr val="tx1"/>
                </a:solidFill>
                <a:sym typeface="Wingdings" panose="05000000000000000000" pitchFamily="2" charset="2"/>
              </a:rPr>
              <a:t>Sparkonto</a:t>
            </a:r>
            <a:endParaRPr lang="de-AT" b="1" dirty="0">
              <a:solidFill>
                <a:schemeClr val="tx1"/>
              </a:solidFill>
            </a:endParaRPr>
          </a:p>
        </p:txBody>
      </p:sp>
      <p:sp>
        <p:nvSpPr>
          <p:cNvPr id="13" name="Rechteck 12">
            <a:extLst>
              <a:ext uri="{FF2B5EF4-FFF2-40B4-BE49-F238E27FC236}">
                <a16:creationId xmlns:a16="http://schemas.microsoft.com/office/drawing/2014/main" id="{5191ED4E-116F-D7DF-AC2C-297598915460}"/>
              </a:ext>
            </a:extLst>
          </p:cNvPr>
          <p:cNvSpPr/>
          <p:nvPr/>
        </p:nvSpPr>
        <p:spPr>
          <a:xfrm>
            <a:off x="2335403" y="1956738"/>
            <a:ext cx="3636000" cy="900000"/>
          </a:xfrm>
          <a:custGeom>
            <a:avLst/>
            <a:gdLst>
              <a:gd name="connsiteX0" fmla="*/ 0 w 3636000"/>
              <a:gd name="connsiteY0" fmla="*/ 0 h 900000"/>
              <a:gd name="connsiteX1" fmla="*/ 533280 w 3636000"/>
              <a:gd name="connsiteY1" fmla="*/ 0 h 900000"/>
              <a:gd name="connsiteX2" fmla="*/ 1175640 w 3636000"/>
              <a:gd name="connsiteY2" fmla="*/ 0 h 900000"/>
              <a:gd name="connsiteX3" fmla="*/ 1708920 w 3636000"/>
              <a:gd name="connsiteY3" fmla="*/ 0 h 900000"/>
              <a:gd name="connsiteX4" fmla="*/ 2351280 w 3636000"/>
              <a:gd name="connsiteY4" fmla="*/ 0 h 900000"/>
              <a:gd name="connsiteX5" fmla="*/ 2920920 w 3636000"/>
              <a:gd name="connsiteY5" fmla="*/ 0 h 900000"/>
              <a:gd name="connsiteX6" fmla="*/ 3636000 w 3636000"/>
              <a:gd name="connsiteY6" fmla="*/ 0 h 900000"/>
              <a:gd name="connsiteX7" fmla="*/ 3636000 w 3636000"/>
              <a:gd name="connsiteY7" fmla="*/ 459000 h 900000"/>
              <a:gd name="connsiteX8" fmla="*/ 3636000 w 3636000"/>
              <a:gd name="connsiteY8" fmla="*/ 900000 h 900000"/>
              <a:gd name="connsiteX9" fmla="*/ 3139080 w 3636000"/>
              <a:gd name="connsiteY9" fmla="*/ 900000 h 900000"/>
              <a:gd name="connsiteX10" fmla="*/ 2460360 w 3636000"/>
              <a:gd name="connsiteY10" fmla="*/ 900000 h 900000"/>
              <a:gd name="connsiteX11" fmla="*/ 1854360 w 3636000"/>
              <a:gd name="connsiteY11" fmla="*/ 900000 h 900000"/>
              <a:gd name="connsiteX12" fmla="*/ 1284720 w 3636000"/>
              <a:gd name="connsiteY12" fmla="*/ 900000 h 900000"/>
              <a:gd name="connsiteX13" fmla="*/ 642360 w 3636000"/>
              <a:gd name="connsiteY13" fmla="*/ 900000 h 900000"/>
              <a:gd name="connsiteX14" fmla="*/ 0 w 3636000"/>
              <a:gd name="connsiteY14" fmla="*/ 900000 h 900000"/>
              <a:gd name="connsiteX15" fmla="*/ 0 w 3636000"/>
              <a:gd name="connsiteY15" fmla="*/ 459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253816" y="9377"/>
                  <a:pt x="359858" y="15993"/>
                  <a:pt x="533280" y="0"/>
                </a:cubicBezTo>
                <a:cubicBezTo>
                  <a:pt x="706702" y="-15993"/>
                  <a:pt x="913818" y="6815"/>
                  <a:pt x="1175640" y="0"/>
                </a:cubicBezTo>
                <a:cubicBezTo>
                  <a:pt x="1437462" y="-6815"/>
                  <a:pt x="1553826" y="11166"/>
                  <a:pt x="1708920" y="0"/>
                </a:cubicBezTo>
                <a:cubicBezTo>
                  <a:pt x="1864014" y="-11166"/>
                  <a:pt x="2083312" y="-20258"/>
                  <a:pt x="2351280" y="0"/>
                </a:cubicBezTo>
                <a:cubicBezTo>
                  <a:pt x="2619248" y="20258"/>
                  <a:pt x="2661207" y="8228"/>
                  <a:pt x="2920920" y="0"/>
                </a:cubicBezTo>
                <a:cubicBezTo>
                  <a:pt x="3180633" y="-8228"/>
                  <a:pt x="3342351" y="-11079"/>
                  <a:pt x="3636000" y="0"/>
                </a:cubicBezTo>
                <a:cubicBezTo>
                  <a:pt x="3657715" y="121742"/>
                  <a:pt x="3652557" y="242893"/>
                  <a:pt x="3636000" y="459000"/>
                </a:cubicBezTo>
                <a:cubicBezTo>
                  <a:pt x="3619443" y="675107"/>
                  <a:pt x="3640900" y="792801"/>
                  <a:pt x="3636000" y="900000"/>
                </a:cubicBezTo>
                <a:cubicBezTo>
                  <a:pt x="3427249" y="879739"/>
                  <a:pt x="3381862" y="906256"/>
                  <a:pt x="3139080" y="900000"/>
                </a:cubicBezTo>
                <a:cubicBezTo>
                  <a:pt x="2896298" y="893744"/>
                  <a:pt x="2758337" y="907182"/>
                  <a:pt x="2460360" y="900000"/>
                </a:cubicBezTo>
                <a:cubicBezTo>
                  <a:pt x="2162383" y="892818"/>
                  <a:pt x="2038663" y="910687"/>
                  <a:pt x="1854360" y="900000"/>
                </a:cubicBezTo>
                <a:cubicBezTo>
                  <a:pt x="1670057" y="889313"/>
                  <a:pt x="1473291" y="899957"/>
                  <a:pt x="1284720" y="900000"/>
                </a:cubicBezTo>
                <a:cubicBezTo>
                  <a:pt x="1096149" y="900043"/>
                  <a:pt x="776882" y="903962"/>
                  <a:pt x="642360" y="900000"/>
                </a:cubicBezTo>
                <a:cubicBezTo>
                  <a:pt x="507838" y="896038"/>
                  <a:pt x="315092" y="896165"/>
                  <a:pt x="0" y="900000"/>
                </a:cubicBezTo>
                <a:cubicBezTo>
                  <a:pt x="7406" y="758719"/>
                  <a:pt x="-11130" y="634265"/>
                  <a:pt x="0" y="459000"/>
                </a:cubicBezTo>
                <a:cubicBezTo>
                  <a:pt x="11130" y="283735"/>
                  <a:pt x="11917" y="127064"/>
                  <a:pt x="0" y="0"/>
                </a:cubicBezTo>
                <a:close/>
              </a:path>
              <a:path w="3636000" h="900000" stroke="0" extrusionOk="0">
                <a:moveTo>
                  <a:pt x="0" y="0"/>
                </a:moveTo>
                <a:cubicBezTo>
                  <a:pt x="151730" y="19984"/>
                  <a:pt x="296472" y="-13650"/>
                  <a:pt x="569640" y="0"/>
                </a:cubicBezTo>
                <a:cubicBezTo>
                  <a:pt x="842808" y="13650"/>
                  <a:pt x="905886" y="10057"/>
                  <a:pt x="1066560" y="0"/>
                </a:cubicBezTo>
                <a:cubicBezTo>
                  <a:pt x="1227234" y="-10057"/>
                  <a:pt x="1398008" y="7789"/>
                  <a:pt x="1563480" y="0"/>
                </a:cubicBezTo>
                <a:cubicBezTo>
                  <a:pt x="1728952" y="-7789"/>
                  <a:pt x="1996418" y="28154"/>
                  <a:pt x="2169480" y="0"/>
                </a:cubicBezTo>
                <a:cubicBezTo>
                  <a:pt x="2342542" y="-28154"/>
                  <a:pt x="2539460" y="8508"/>
                  <a:pt x="2775480" y="0"/>
                </a:cubicBezTo>
                <a:cubicBezTo>
                  <a:pt x="3011500" y="-8508"/>
                  <a:pt x="3214666" y="34695"/>
                  <a:pt x="3636000" y="0"/>
                </a:cubicBezTo>
                <a:cubicBezTo>
                  <a:pt x="3623312" y="172551"/>
                  <a:pt x="3636674" y="334698"/>
                  <a:pt x="3636000" y="450000"/>
                </a:cubicBezTo>
                <a:cubicBezTo>
                  <a:pt x="3635326" y="565302"/>
                  <a:pt x="3638025" y="720725"/>
                  <a:pt x="3636000" y="900000"/>
                </a:cubicBezTo>
                <a:cubicBezTo>
                  <a:pt x="3480195" y="874745"/>
                  <a:pt x="3258441" y="907763"/>
                  <a:pt x="3102720" y="900000"/>
                </a:cubicBezTo>
                <a:cubicBezTo>
                  <a:pt x="2946999" y="892237"/>
                  <a:pt x="2794376" y="921438"/>
                  <a:pt x="2533080" y="900000"/>
                </a:cubicBezTo>
                <a:cubicBezTo>
                  <a:pt x="2271784" y="878562"/>
                  <a:pt x="2230471" y="875695"/>
                  <a:pt x="1963440" y="900000"/>
                </a:cubicBezTo>
                <a:cubicBezTo>
                  <a:pt x="1696409" y="924305"/>
                  <a:pt x="1554381" y="910232"/>
                  <a:pt x="1430160" y="900000"/>
                </a:cubicBezTo>
                <a:cubicBezTo>
                  <a:pt x="1305939" y="889768"/>
                  <a:pt x="949403" y="912015"/>
                  <a:pt x="787800" y="900000"/>
                </a:cubicBezTo>
                <a:cubicBezTo>
                  <a:pt x="626197" y="887985"/>
                  <a:pt x="362937" y="914411"/>
                  <a:pt x="0" y="900000"/>
                </a:cubicBezTo>
                <a:cubicBezTo>
                  <a:pt x="-17110" y="755302"/>
                  <a:pt x="8244" y="660909"/>
                  <a:pt x="0" y="468000"/>
                </a:cubicBezTo>
                <a:cubicBezTo>
                  <a:pt x="-8244" y="275091"/>
                  <a:pt x="11196" y="229812"/>
                  <a:pt x="0" y="0"/>
                </a:cubicBezTo>
                <a:close/>
              </a:path>
            </a:pathLst>
          </a:custGeom>
          <a:solidFill>
            <a:srgbClr val="F177C3"/>
          </a:solidFill>
          <a:ln>
            <a:extLst>
              <a:ext uri="{C807C97D-BFC1-408E-A445-0C87EB9F89A2}">
                <ask:lineSketchStyleProps xmlns:ask="http://schemas.microsoft.com/office/drawing/2018/sketchyshapes" sd="201005387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04</a:t>
            </a:r>
          </a:p>
          <a:p>
            <a:pPr algn="ctr"/>
            <a:endParaRPr lang="de-AT" sz="1000" dirty="0"/>
          </a:p>
          <a:p>
            <a:pPr algn="ctr"/>
            <a:r>
              <a:rPr lang="de-AT" sz="2200" dirty="0"/>
              <a:t>Deine langfristige Vision...</a:t>
            </a:r>
          </a:p>
        </p:txBody>
      </p:sp>
      <p:sp>
        <p:nvSpPr>
          <p:cNvPr id="14" name="Rechteck 13">
            <a:extLst>
              <a:ext uri="{FF2B5EF4-FFF2-40B4-BE49-F238E27FC236}">
                <a16:creationId xmlns:a16="http://schemas.microsoft.com/office/drawing/2014/main" id="{A3482B05-C09D-BEF5-26C0-8934635DE6AE}"/>
              </a:ext>
            </a:extLst>
          </p:cNvPr>
          <p:cNvSpPr/>
          <p:nvPr/>
        </p:nvSpPr>
        <p:spPr>
          <a:xfrm>
            <a:off x="6059424" y="1956738"/>
            <a:ext cx="5976000" cy="900000"/>
          </a:xfrm>
          <a:custGeom>
            <a:avLst/>
            <a:gdLst>
              <a:gd name="connsiteX0" fmla="*/ 0 w 5976000"/>
              <a:gd name="connsiteY0" fmla="*/ 0 h 900000"/>
              <a:gd name="connsiteX1" fmla="*/ 723760 w 5976000"/>
              <a:gd name="connsiteY1" fmla="*/ 0 h 900000"/>
              <a:gd name="connsiteX2" fmla="*/ 1268240 w 5976000"/>
              <a:gd name="connsiteY2" fmla="*/ 0 h 900000"/>
              <a:gd name="connsiteX3" fmla="*/ 1812720 w 5976000"/>
              <a:gd name="connsiteY3" fmla="*/ 0 h 900000"/>
              <a:gd name="connsiteX4" fmla="*/ 2596240 w 5976000"/>
              <a:gd name="connsiteY4" fmla="*/ 0 h 900000"/>
              <a:gd name="connsiteX5" fmla="*/ 3379760 w 5976000"/>
              <a:gd name="connsiteY5" fmla="*/ 0 h 900000"/>
              <a:gd name="connsiteX6" fmla="*/ 4043760 w 5976000"/>
              <a:gd name="connsiteY6" fmla="*/ 0 h 900000"/>
              <a:gd name="connsiteX7" fmla="*/ 4827280 w 5976000"/>
              <a:gd name="connsiteY7" fmla="*/ 0 h 900000"/>
              <a:gd name="connsiteX8" fmla="*/ 5371760 w 5976000"/>
              <a:gd name="connsiteY8" fmla="*/ 0 h 900000"/>
              <a:gd name="connsiteX9" fmla="*/ 5976000 w 5976000"/>
              <a:gd name="connsiteY9" fmla="*/ 0 h 900000"/>
              <a:gd name="connsiteX10" fmla="*/ 5976000 w 5976000"/>
              <a:gd name="connsiteY10" fmla="*/ 432000 h 900000"/>
              <a:gd name="connsiteX11" fmla="*/ 5976000 w 5976000"/>
              <a:gd name="connsiteY11" fmla="*/ 900000 h 900000"/>
              <a:gd name="connsiteX12" fmla="*/ 5252240 w 5976000"/>
              <a:gd name="connsiteY12" fmla="*/ 900000 h 900000"/>
              <a:gd name="connsiteX13" fmla="*/ 4767520 w 5976000"/>
              <a:gd name="connsiteY13" fmla="*/ 900000 h 900000"/>
              <a:gd name="connsiteX14" fmla="*/ 3984000 w 5976000"/>
              <a:gd name="connsiteY14" fmla="*/ 900000 h 900000"/>
              <a:gd name="connsiteX15" fmla="*/ 3439520 w 5976000"/>
              <a:gd name="connsiteY15" fmla="*/ 900000 h 900000"/>
              <a:gd name="connsiteX16" fmla="*/ 2775520 w 5976000"/>
              <a:gd name="connsiteY16" fmla="*/ 900000 h 900000"/>
              <a:gd name="connsiteX17" fmla="*/ 1992000 w 5976000"/>
              <a:gd name="connsiteY17" fmla="*/ 900000 h 900000"/>
              <a:gd name="connsiteX18" fmla="*/ 1387760 w 5976000"/>
              <a:gd name="connsiteY18" fmla="*/ 900000 h 900000"/>
              <a:gd name="connsiteX19" fmla="*/ 723760 w 5976000"/>
              <a:gd name="connsiteY19" fmla="*/ 900000 h 900000"/>
              <a:gd name="connsiteX20" fmla="*/ 0 w 5976000"/>
              <a:gd name="connsiteY20" fmla="*/ 900000 h 900000"/>
              <a:gd name="connsiteX21" fmla="*/ 0 w 5976000"/>
              <a:gd name="connsiteY21" fmla="*/ 468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264285" y="-35753"/>
                  <a:pt x="407345" y="3043"/>
                  <a:pt x="723760" y="0"/>
                </a:cubicBezTo>
                <a:cubicBezTo>
                  <a:pt x="1040175" y="-3043"/>
                  <a:pt x="1125974" y="18805"/>
                  <a:pt x="1268240" y="0"/>
                </a:cubicBezTo>
                <a:cubicBezTo>
                  <a:pt x="1410506" y="-18805"/>
                  <a:pt x="1569511" y="21132"/>
                  <a:pt x="1812720" y="0"/>
                </a:cubicBezTo>
                <a:cubicBezTo>
                  <a:pt x="2055929" y="-21132"/>
                  <a:pt x="2308754" y="1736"/>
                  <a:pt x="2596240" y="0"/>
                </a:cubicBezTo>
                <a:cubicBezTo>
                  <a:pt x="2883726" y="-1736"/>
                  <a:pt x="3110880" y="15501"/>
                  <a:pt x="3379760" y="0"/>
                </a:cubicBezTo>
                <a:cubicBezTo>
                  <a:pt x="3648640" y="-15501"/>
                  <a:pt x="3867858" y="-1147"/>
                  <a:pt x="4043760" y="0"/>
                </a:cubicBezTo>
                <a:cubicBezTo>
                  <a:pt x="4219662" y="1147"/>
                  <a:pt x="4585471" y="17092"/>
                  <a:pt x="4827280" y="0"/>
                </a:cubicBezTo>
                <a:cubicBezTo>
                  <a:pt x="5069089" y="-17092"/>
                  <a:pt x="5109678" y="-3582"/>
                  <a:pt x="5371760" y="0"/>
                </a:cubicBezTo>
                <a:cubicBezTo>
                  <a:pt x="5633842" y="3582"/>
                  <a:pt x="5736211" y="-18518"/>
                  <a:pt x="5976000" y="0"/>
                </a:cubicBezTo>
                <a:cubicBezTo>
                  <a:pt x="5961063" y="156782"/>
                  <a:pt x="5982535" y="283941"/>
                  <a:pt x="5976000" y="432000"/>
                </a:cubicBezTo>
                <a:cubicBezTo>
                  <a:pt x="5969465" y="580059"/>
                  <a:pt x="5959462" y="693440"/>
                  <a:pt x="5976000" y="900000"/>
                </a:cubicBezTo>
                <a:cubicBezTo>
                  <a:pt x="5623162" y="903972"/>
                  <a:pt x="5468571" y="902444"/>
                  <a:pt x="5252240" y="900000"/>
                </a:cubicBezTo>
                <a:cubicBezTo>
                  <a:pt x="5035909" y="897556"/>
                  <a:pt x="4864981" y="915686"/>
                  <a:pt x="4767520" y="900000"/>
                </a:cubicBezTo>
                <a:cubicBezTo>
                  <a:pt x="4670059" y="884314"/>
                  <a:pt x="4260513" y="872757"/>
                  <a:pt x="3984000" y="900000"/>
                </a:cubicBezTo>
                <a:cubicBezTo>
                  <a:pt x="3707487" y="927243"/>
                  <a:pt x="3647659" y="898314"/>
                  <a:pt x="3439520" y="900000"/>
                </a:cubicBezTo>
                <a:cubicBezTo>
                  <a:pt x="3231381" y="901686"/>
                  <a:pt x="2995817" y="881485"/>
                  <a:pt x="2775520" y="900000"/>
                </a:cubicBezTo>
                <a:cubicBezTo>
                  <a:pt x="2555223" y="918515"/>
                  <a:pt x="2275620" y="901007"/>
                  <a:pt x="1992000" y="900000"/>
                </a:cubicBezTo>
                <a:cubicBezTo>
                  <a:pt x="1708380" y="898993"/>
                  <a:pt x="1657872" y="925714"/>
                  <a:pt x="1387760" y="900000"/>
                </a:cubicBezTo>
                <a:cubicBezTo>
                  <a:pt x="1117648" y="874286"/>
                  <a:pt x="953183" y="898909"/>
                  <a:pt x="723760" y="900000"/>
                </a:cubicBezTo>
                <a:cubicBezTo>
                  <a:pt x="494337" y="901091"/>
                  <a:pt x="335101" y="935833"/>
                  <a:pt x="0" y="900000"/>
                </a:cubicBezTo>
                <a:cubicBezTo>
                  <a:pt x="-6554" y="753125"/>
                  <a:pt x="-10999" y="671874"/>
                  <a:pt x="0" y="468000"/>
                </a:cubicBezTo>
                <a:cubicBezTo>
                  <a:pt x="10999" y="264126"/>
                  <a:pt x="-12648" y="209046"/>
                  <a:pt x="0" y="0"/>
                </a:cubicBezTo>
                <a:close/>
              </a:path>
              <a:path w="5976000" h="900000" stroke="0" extrusionOk="0">
                <a:moveTo>
                  <a:pt x="0" y="0"/>
                </a:moveTo>
                <a:cubicBezTo>
                  <a:pt x="287205" y="20517"/>
                  <a:pt x="477842" y="20338"/>
                  <a:pt x="604240" y="0"/>
                </a:cubicBezTo>
                <a:cubicBezTo>
                  <a:pt x="730638" y="-20338"/>
                  <a:pt x="903286" y="9518"/>
                  <a:pt x="1148720" y="0"/>
                </a:cubicBezTo>
                <a:cubicBezTo>
                  <a:pt x="1394154" y="-9518"/>
                  <a:pt x="1619393" y="-23601"/>
                  <a:pt x="1812720" y="0"/>
                </a:cubicBezTo>
                <a:cubicBezTo>
                  <a:pt x="2006047" y="23601"/>
                  <a:pt x="2328269" y="31546"/>
                  <a:pt x="2536480" y="0"/>
                </a:cubicBezTo>
                <a:cubicBezTo>
                  <a:pt x="2744691" y="-31546"/>
                  <a:pt x="2921101" y="1068"/>
                  <a:pt x="3080960" y="0"/>
                </a:cubicBezTo>
                <a:cubicBezTo>
                  <a:pt x="3240819" y="-1068"/>
                  <a:pt x="3649653" y="1376"/>
                  <a:pt x="3864480" y="0"/>
                </a:cubicBezTo>
                <a:cubicBezTo>
                  <a:pt x="4079307" y="-1376"/>
                  <a:pt x="4197520" y="9658"/>
                  <a:pt x="4468720" y="0"/>
                </a:cubicBezTo>
                <a:cubicBezTo>
                  <a:pt x="4739920" y="-9658"/>
                  <a:pt x="4899091" y="-29721"/>
                  <a:pt x="5192480" y="0"/>
                </a:cubicBezTo>
                <a:cubicBezTo>
                  <a:pt x="5485869" y="29721"/>
                  <a:pt x="5708403" y="31877"/>
                  <a:pt x="5976000" y="0"/>
                </a:cubicBezTo>
                <a:cubicBezTo>
                  <a:pt x="5974590" y="172450"/>
                  <a:pt x="5964382" y="356132"/>
                  <a:pt x="5976000" y="450000"/>
                </a:cubicBezTo>
                <a:cubicBezTo>
                  <a:pt x="5987618" y="543868"/>
                  <a:pt x="5971451" y="691580"/>
                  <a:pt x="5976000" y="900000"/>
                </a:cubicBezTo>
                <a:cubicBezTo>
                  <a:pt x="5775893" y="879524"/>
                  <a:pt x="5727533" y="900643"/>
                  <a:pt x="5491280" y="900000"/>
                </a:cubicBezTo>
                <a:cubicBezTo>
                  <a:pt x="5255027" y="899357"/>
                  <a:pt x="5130937" y="867405"/>
                  <a:pt x="4827280" y="900000"/>
                </a:cubicBezTo>
                <a:cubicBezTo>
                  <a:pt x="4523623" y="932595"/>
                  <a:pt x="4370931" y="870980"/>
                  <a:pt x="4163280" y="900000"/>
                </a:cubicBezTo>
                <a:cubicBezTo>
                  <a:pt x="3955629" y="929020"/>
                  <a:pt x="3641170" y="883633"/>
                  <a:pt x="3439520" y="900000"/>
                </a:cubicBezTo>
                <a:cubicBezTo>
                  <a:pt x="3237870" y="916367"/>
                  <a:pt x="3037207" y="905760"/>
                  <a:pt x="2715760" y="900000"/>
                </a:cubicBezTo>
                <a:cubicBezTo>
                  <a:pt x="2394313" y="894240"/>
                  <a:pt x="2162786" y="879281"/>
                  <a:pt x="1992000" y="900000"/>
                </a:cubicBezTo>
                <a:cubicBezTo>
                  <a:pt x="1821214" y="920719"/>
                  <a:pt x="1587369" y="898152"/>
                  <a:pt x="1447520" y="900000"/>
                </a:cubicBezTo>
                <a:cubicBezTo>
                  <a:pt x="1307671" y="901848"/>
                  <a:pt x="1057960" y="899691"/>
                  <a:pt x="903040" y="900000"/>
                </a:cubicBezTo>
                <a:cubicBezTo>
                  <a:pt x="748120" y="900309"/>
                  <a:pt x="413500" y="929401"/>
                  <a:pt x="0" y="900000"/>
                </a:cubicBezTo>
                <a:cubicBezTo>
                  <a:pt x="-19006" y="706661"/>
                  <a:pt x="626" y="594147"/>
                  <a:pt x="0" y="441000"/>
                </a:cubicBezTo>
                <a:cubicBezTo>
                  <a:pt x="-626" y="287853"/>
                  <a:pt x="-18140" y="212622"/>
                  <a:pt x="0" y="0"/>
                </a:cubicBezTo>
                <a:close/>
              </a:path>
            </a:pathLst>
          </a:custGeom>
          <a:solidFill>
            <a:srgbClr val="FBD5ED"/>
          </a:solidFill>
          <a:ln>
            <a:extLst>
              <a:ext uri="{C807C97D-BFC1-408E-A445-0C87EB9F89A2}">
                <ask:lineSketchStyleProps xmlns:ask="http://schemas.microsoft.com/office/drawing/2018/sketchyshapes" sd="93592912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für die Zukunft finanziell abgesichert zu sein.</a:t>
            </a:r>
          </a:p>
          <a:p>
            <a:pPr algn="ctr"/>
            <a:endParaRPr lang="de-AT" sz="1100" dirty="0">
              <a:solidFill>
                <a:schemeClr val="tx1"/>
              </a:solidFill>
            </a:endParaRPr>
          </a:p>
          <a:p>
            <a:pPr algn="ctr"/>
            <a:r>
              <a:rPr lang="de-AT" dirty="0">
                <a:solidFill>
                  <a:schemeClr val="tx1"/>
                </a:solidFill>
                <a:sym typeface="Wingdings" panose="05000000000000000000" pitchFamily="2" charset="2"/>
              </a:rPr>
              <a:t> Mithilfe von </a:t>
            </a:r>
            <a:r>
              <a:rPr lang="de-AT" b="1" dirty="0">
                <a:solidFill>
                  <a:schemeClr val="tx1"/>
                </a:solidFill>
                <a:sym typeface="Wingdings" panose="05000000000000000000" pitchFamily="2" charset="2"/>
              </a:rPr>
              <a:t>profitablen Anlagen</a:t>
            </a:r>
            <a:endParaRPr lang="de-AT" dirty="0">
              <a:solidFill>
                <a:schemeClr val="tx1"/>
              </a:solidFill>
            </a:endParaRPr>
          </a:p>
        </p:txBody>
      </p:sp>
      <p:sp>
        <p:nvSpPr>
          <p:cNvPr id="15" name="Rechteck 14">
            <a:extLst>
              <a:ext uri="{FF2B5EF4-FFF2-40B4-BE49-F238E27FC236}">
                <a16:creationId xmlns:a16="http://schemas.microsoft.com/office/drawing/2014/main" id="{913336F1-6EBC-9F26-64AF-E4FE405C5294}"/>
              </a:ext>
            </a:extLst>
          </p:cNvPr>
          <p:cNvSpPr/>
          <p:nvPr/>
        </p:nvSpPr>
        <p:spPr>
          <a:xfrm>
            <a:off x="1677035" y="2945878"/>
            <a:ext cx="3636000" cy="900000"/>
          </a:xfrm>
          <a:custGeom>
            <a:avLst/>
            <a:gdLst>
              <a:gd name="connsiteX0" fmla="*/ 0 w 3636000"/>
              <a:gd name="connsiteY0" fmla="*/ 0 h 900000"/>
              <a:gd name="connsiteX1" fmla="*/ 569640 w 3636000"/>
              <a:gd name="connsiteY1" fmla="*/ 0 h 900000"/>
              <a:gd name="connsiteX2" fmla="*/ 1175640 w 3636000"/>
              <a:gd name="connsiteY2" fmla="*/ 0 h 900000"/>
              <a:gd name="connsiteX3" fmla="*/ 1708920 w 3636000"/>
              <a:gd name="connsiteY3" fmla="*/ 0 h 900000"/>
              <a:gd name="connsiteX4" fmla="*/ 2387640 w 3636000"/>
              <a:gd name="connsiteY4" fmla="*/ 0 h 900000"/>
              <a:gd name="connsiteX5" fmla="*/ 2884560 w 3636000"/>
              <a:gd name="connsiteY5" fmla="*/ 0 h 900000"/>
              <a:gd name="connsiteX6" fmla="*/ 3636000 w 3636000"/>
              <a:gd name="connsiteY6" fmla="*/ 0 h 900000"/>
              <a:gd name="connsiteX7" fmla="*/ 3636000 w 3636000"/>
              <a:gd name="connsiteY7" fmla="*/ 468000 h 900000"/>
              <a:gd name="connsiteX8" fmla="*/ 3636000 w 3636000"/>
              <a:gd name="connsiteY8" fmla="*/ 900000 h 900000"/>
              <a:gd name="connsiteX9" fmla="*/ 3066360 w 3636000"/>
              <a:gd name="connsiteY9" fmla="*/ 900000 h 900000"/>
              <a:gd name="connsiteX10" fmla="*/ 2387640 w 3636000"/>
              <a:gd name="connsiteY10" fmla="*/ 900000 h 900000"/>
              <a:gd name="connsiteX11" fmla="*/ 1708920 w 3636000"/>
              <a:gd name="connsiteY11" fmla="*/ 900000 h 900000"/>
              <a:gd name="connsiteX12" fmla="*/ 1175640 w 3636000"/>
              <a:gd name="connsiteY12" fmla="*/ 900000 h 900000"/>
              <a:gd name="connsiteX13" fmla="*/ 569640 w 3636000"/>
              <a:gd name="connsiteY13" fmla="*/ 900000 h 900000"/>
              <a:gd name="connsiteX14" fmla="*/ 0 w 3636000"/>
              <a:gd name="connsiteY14" fmla="*/ 900000 h 900000"/>
              <a:gd name="connsiteX15" fmla="*/ 0 w 3636000"/>
              <a:gd name="connsiteY15" fmla="*/ 468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149317" y="14163"/>
                  <a:pt x="318411" y="-13453"/>
                  <a:pt x="569640" y="0"/>
                </a:cubicBezTo>
                <a:cubicBezTo>
                  <a:pt x="820869" y="13453"/>
                  <a:pt x="877029" y="-18414"/>
                  <a:pt x="1175640" y="0"/>
                </a:cubicBezTo>
                <a:cubicBezTo>
                  <a:pt x="1474251" y="18414"/>
                  <a:pt x="1531107" y="-1611"/>
                  <a:pt x="1708920" y="0"/>
                </a:cubicBezTo>
                <a:cubicBezTo>
                  <a:pt x="1886733" y="1611"/>
                  <a:pt x="2094976" y="15539"/>
                  <a:pt x="2387640" y="0"/>
                </a:cubicBezTo>
                <a:cubicBezTo>
                  <a:pt x="2680304" y="-15539"/>
                  <a:pt x="2738790" y="17345"/>
                  <a:pt x="2884560" y="0"/>
                </a:cubicBezTo>
                <a:cubicBezTo>
                  <a:pt x="3030330" y="-17345"/>
                  <a:pt x="3321335" y="-27008"/>
                  <a:pt x="3636000" y="0"/>
                </a:cubicBezTo>
                <a:cubicBezTo>
                  <a:pt x="3639098" y="154622"/>
                  <a:pt x="3625281" y="241803"/>
                  <a:pt x="3636000" y="468000"/>
                </a:cubicBezTo>
                <a:cubicBezTo>
                  <a:pt x="3646719" y="694197"/>
                  <a:pt x="3629594" y="735463"/>
                  <a:pt x="3636000" y="900000"/>
                </a:cubicBezTo>
                <a:cubicBezTo>
                  <a:pt x="3392009" y="891228"/>
                  <a:pt x="3286549" y="897817"/>
                  <a:pt x="3066360" y="900000"/>
                </a:cubicBezTo>
                <a:cubicBezTo>
                  <a:pt x="2846171" y="902183"/>
                  <a:pt x="2549623" y="868881"/>
                  <a:pt x="2387640" y="900000"/>
                </a:cubicBezTo>
                <a:cubicBezTo>
                  <a:pt x="2225657" y="931119"/>
                  <a:pt x="2023469" y="896375"/>
                  <a:pt x="1708920" y="900000"/>
                </a:cubicBezTo>
                <a:cubicBezTo>
                  <a:pt x="1394371" y="903625"/>
                  <a:pt x="1314261" y="892896"/>
                  <a:pt x="1175640" y="900000"/>
                </a:cubicBezTo>
                <a:cubicBezTo>
                  <a:pt x="1037019" y="907104"/>
                  <a:pt x="796751" y="925775"/>
                  <a:pt x="569640" y="900000"/>
                </a:cubicBezTo>
                <a:cubicBezTo>
                  <a:pt x="342529" y="874225"/>
                  <a:pt x="177561" y="899683"/>
                  <a:pt x="0" y="900000"/>
                </a:cubicBezTo>
                <a:cubicBezTo>
                  <a:pt x="7756" y="802137"/>
                  <a:pt x="-15004" y="667390"/>
                  <a:pt x="0" y="468000"/>
                </a:cubicBezTo>
                <a:cubicBezTo>
                  <a:pt x="15004" y="268610"/>
                  <a:pt x="-21356" y="232166"/>
                  <a:pt x="0" y="0"/>
                </a:cubicBezTo>
                <a:close/>
              </a:path>
              <a:path w="3636000" h="900000" stroke="0" extrusionOk="0">
                <a:moveTo>
                  <a:pt x="0" y="0"/>
                </a:moveTo>
                <a:cubicBezTo>
                  <a:pt x="259139" y="3994"/>
                  <a:pt x="414857" y="13160"/>
                  <a:pt x="606000" y="0"/>
                </a:cubicBezTo>
                <a:cubicBezTo>
                  <a:pt x="797143" y="-13160"/>
                  <a:pt x="1057969" y="28467"/>
                  <a:pt x="1248360" y="0"/>
                </a:cubicBezTo>
                <a:cubicBezTo>
                  <a:pt x="1438751" y="-28467"/>
                  <a:pt x="1633777" y="-5871"/>
                  <a:pt x="1745280" y="0"/>
                </a:cubicBezTo>
                <a:cubicBezTo>
                  <a:pt x="1856783" y="5871"/>
                  <a:pt x="2102210" y="12724"/>
                  <a:pt x="2278560" y="0"/>
                </a:cubicBezTo>
                <a:cubicBezTo>
                  <a:pt x="2454910" y="-12724"/>
                  <a:pt x="2736184" y="-33715"/>
                  <a:pt x="2957280" y="0"/>
                </a:cubicBezTo>
                <a:cubicBezTo>
                  <a:pt x="3178376" y="33715"/>
                  <a:pt x="3428501" y="17166"/>
                  <a:pt x="3636000" y="0"/>
                </a:cubicBezTo>
                <a:cubicBezTo>
                  <a:pt x="3623999" y="96552"/>
                  <a:pt x="3616247" y="357597"/>
                  <a:pt x="3636000" y="468000"/>
                </a:cubicBezTo>
                <a:cubicBezTo>
                  <a:pt x="3655753" y="578403"/>
                  <a:pt x="3651502" y="708357"/>
                  <a:pt x="3636000" y="900000"/>
                </a:cubicBezTo>
                <a:cubicBezTo>
                  <a:pt x="3468668" y="889863"/>
                  <a:pt x="3142629" y="927165"/>
                  <a:pt x="2957280" y="900000"/>
                </a:cubicBezTo>
                <a:cubicBezTo>
                  <a:pt x="2771931" y="872835"/>
                  <a:pt x="2482288" y="888027"/>
                  <a:pt x="2314920" y="900000"/>
                </a:cubicBezTo>
                <a:cubicBezTo>
                  <a:pt x="2147552" y="911973"/>
                  <a:pt x="2010729" y="874957"/>
                  <a:pt x="1781640" y="900000"/>
                </a:cubicBezTo>
                <a:cubicBezTo>
                  <a:pt x="1552551" y="925043"/>
                  <a:pt x="1283567" y="925592"/>
                  <a:pt x="1139280" y="900000"/>
                </a:cubicBezTo>
                <a:cubicBezTo>
                  <a:pt x="994993" y="874408"/>
                  <a:pt x="430452" y="918224"/>
                  <a:pt x="0" y="900000"/>
                </a:cubicBezTo>
                <a:cubicBezTo>
                  <a:pt x="17031" y="783383"/>
                  <a:pt x="-16674" y="619260"/>
                  <a:pt x="0" y="477000"/>
                </a:cubicBezTo>
                <a:cubicBezTo>
                  <a:pt x="16674" y="334740"/>
                  <a:pt x="3773" y="142355"/>
                  <a:pt x="0" y="0"/>
                </a:cubicBezTo>
                <a:close/>
              </a:path>
            </a:pathLst>
          </a:custGeom>
          <a:solidFill>
            <a:srgbClr val="FFB93B"/>
          </a:solidFill>
          <a:ln>
            <a:extLst>
              <a:ext uri="{C807C97D-BFC1-408E-A445-0C87EB9F89A2}">
                <ask:lineSketchStyleProps xmlns:ask="http://schemas.microsoft.com/office/drawing/2018/sketchyshapes" sd="3919312965">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03</a:t>
            </a:r>
          </a:p>
          <a:p>
            <a:pPr algn="ctr"/>
            <a:endParaRPr lang="de-AT" sz="1000" dirty="0"/>
          </a:p>
          <a:p>
            <a:pPr algn="ctr"/>
            <a:r>
              <a:rPr lang="de-AT" sz="2200" dirty="0"/>
              <a:t>Deine mittelfristigen Träume...</a:t>
            </a:r>
          </a:p>
        </p:txBody>
      </p:sp>
      <p:sp>
        <p:nvSpPr>
          <p:cNvPr id="16" name="Rechteck 15">
            <a:extLst>
              <a:ext uri="{FF2B5EF4-FFF2-40B4-BE49-F238E27FC236}">
                <a16:creationId xmlns:a16="http://schemas.microsoft.com/office/drawing/2014/main" id="{3C9C738B-EAB9-3D15-8B9C-9804058D5965}"/>
              </a:ext>
            </a:extLst>
          </p:cNvPr>
          <p:cNvSpPr/>
          <p:nvPr/>
        </p:nvSpPr>
        <p:spPr>
          <a:xfrm>
            <a:off x="5401056" y="2945878"/>
            <a:ext cx="5976000" cy="900000"/>
          </a:xfrm>
          <a:custGeom>
            <a:avLst/>
            <a:gdLst>
              <a:gd name="connsiteX0" fmla="*/ 0 w 5976000"/>
              <a:gd name="connsiteY0" fmla="*/ 0 h 900000"/>
              <a:gd name="connsiteX1" fmla="*/ 664000 w 5976000"/>
              <a:gd name="connsiteY1" fmla="*/ 0 h 900000"/>
              <a:gd name="connsiteX2" fmla="*/ 1208480 w 5976000"/>
              <a:gd name="connsiteY2" fmla="*/ 0 h 900000"/>
              <a:gd name="connsiteX3" fmla="*/ 1932240 w 5976000"/>
              <a:gd name="connsiteY3" fmla="*/ 0 h 900000"/>
              <a:gd name="connsiteX4" fmla="*/ 2476720 w 5976000"/>
              <a:gd name="connsiteY4" fmla="*/ 0 h 900000"/>
              <a:gd name="connsiteX5" fmla="*/ 2961440 w 5976000"/>
              <a:gd name="connsiteY5" fmla="*/ 0 h 900000"/>
              <a:gd name="connsiteX6" fmla="*/ 3744960 w 5976000"/>
              <a:gd name="connsiteY6" fmla="*/ 0 h 900000"/>
              <a:gd name="connsiteX7" fmla="*/ 4408960 w 5976000"/>
              <a:gd name="connsiteY7" fmla="*/ 0 h 900000"/>
              <a:gd name="connsiteX8" fmla="*/ 5013200 w 5976000"/>
              <a:gd name="connsiteY8" fmla="*/ 0 h 900000"/>
              <a:gd name="connsiteX9" fmla="*/ 5976000 w 5976000"/>
              <a:gd name="connsiteY9" fmla="*/ 0 h 900000"/>
              <a:gd name="connsiteX10" fmla="*/ 5976000 w 5976000"/>
              <a:gd name="connsiteY10" fmla="*/ 441000 h 900000"/>
              <a:gd name="connsiteX11" fmla="*/ 5976000 w 5976000"/>
              <a:gd name="connsiteY11" fmla="*/ 900000 h 900000"/>
              <a:gd name="connsiteX12" fmla="*/ 5491280 w 5976000"/>
              <a:gd name="connsiteY12" fmla="*/ 900000 h 900000"/>
              <a:gd name="connsiteX13" fmla="*/ 4767520 w 5976000"/>
              <a:gd name="connsiteY13" fmla="*/ 900000 h 900000"/>
              <a:gd name="connsiteX14" fmla="*/ 4163280 w 5976000"/>
              <a:gd name="connsiteY14" fmla="*/ 900000 h 900000"/>
              <a:gd name="connsiteX15" fmla="*/ 3499280 w 5976000"/>
              <a:gd name="connsiteY15" fmla="*/ 900000 h 900000"/>
              <a:gd name="connsiteX16" fmla="*/ 2835280 w 5976000"/>
              <a:gd name="connsiteY16" fmla="*/ 900000 h 900000"/>
              <a:gd name="connsiteX17" fmla="*/ 2231040 w 5976000"/>
              <a:gd name="connsiteY17" fmla="*/ 900000 h 900000"/>
              <a:gd name="connsiteX18" fmla="*/ 1507280 w 5976000"/>
              <a:gd name="connsiteY18" fmla="*/ 900000 h 900000"/>
              <a:gd name="connsiteX19" fmla="*/ 1022560 w 5976000"/>
              <a:gd name="connsiteY19" fmla="*/ 900000 h 900000"/>
              <a:gd name="connsiteX20" fmla="*/ 0 w 5976000"/>
              <a:gd name="connsiteY20" fmla="*/ 900000 h 900000"/>
              <a:gd name="connsiteX21" fmla="*/ 0 w 5976000"/>
              <a:gd name="connsiteY21" fmla="*/ 441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194724" y="-26582"/>
                  <a:pt x="450446" y="-14625"/>
                  <a:pt x="664000" y="0"/>
                </a:cubicBezTo>
                <a:cubicBezTo>
                  <a:pt x="877554" y="14625"/>
                  <a:pt x="977538" y="23178"/>
                  <a:pt x="1208480" y="0"/>
                </a:cubicBezTo>
                <a:cubicBezTo>
                  <a:pt x="1439422" y="-23178"/>
                  <a:pt x="1680782" y="-22248"/>
                  <a:pt x="1932240" y="0"/>
                </a:cubicBezTo>
                <a:cubicBezTo>
                  <a:pt x="2183698" y="22248"/>
                  <a:pt x="2253077" y="-9334"/>
                  <a:pt x="2476720" y="0"/>
                </a:cubicBezTo>
                <a:cubicBezTo>
                  <a:pt x="2700363" y="9334"/>
                  <a:pt x="2730734" y="19343"/>
                  <a:pt x="2961440" y="0"/>
                </a:cubicBezTo>
                <a:cubicBezTo>
                  <a:pt x="3192146" y="-19343"/>
                  <a:pt x="3371042" y="-21201"/>
                  <a:pt x="3744960" y="0"/>
                </a:cubicBezTo>
                <a:cubicBezTo>
                  <a:pt x="4118878" y="21201"/>
                  <a:pt x="4147190" y="-10701"/>
                  <a:pt x="4408960" y="0"/>
                </a:cubicBezTo>
                <a:cubicBezTo>
                  <a:pt x="4670730" y="10701"/>
                  <a:pt x="4755549" y="-16910"/>
                  <a:pt x="5013200" y="0"/>
                </a:cubicBezTo>
                <a:cubicBezTo>
                  <a:pt x="5270851" y="16910"/>
                  <a:pt x="5654644" y="12573"/>
                  <a:pt x="5976000" y="0"/>
                </a:cubicBezTo>
                <a:cubicBezTo>
                  <a:pt x="5961450" y="89939"/>
                  <a:pt x="5985692" y="337472"/>
                  <a:pt x="5976000" y="441000"/>
                </a:cubicBezTo>
                <a:cubicBezTo>
                  <a:pt x="5966308" y="544528"/>
                  <a:pt x="5966923" y="725895"/>
                  <a:pt x="5976000" y="900000"/>
                </a:cubicBezTo>
                <a:cubicBezTo>
                  <a:pt x="5802426" y="911083"/>
                  <a:pt x="5652968" y="922029"/>
                  <a:pt x="5491280" y="900000"/>
                </a:cubicBezTo>
                <a:cubicBezTo>
                  <a:pt x="5329592" y="877971"/>
                  <a:pt x="5079857" y="864778"/>
                  <a:pt x="4767520" y="900000"/>
                </a:cubicBezTo>
                <a:cubicBezTo>
                  <a:pt x="4455183" y="935222"/>
                  <a:pt x="4298686" y="874591"/>
                  <a:pt x="4163280" y="900000"/>
                </a:cubicBezTo>
                <a:cubicBezTo>
                  <a:pt x="4027874" y="925409"/>
                  <a:pt x="3710767" y="928544"/>
                  <a:pt x="3499280" y="900000"/>
                </a:cubicBezTo>
                <a:cubicBezTo>
                  <a:pt x="3287793" y="871456"/>
                  <a:pt x="3158514" y="868982"/>
                  <a:pt x="2835280" y="900000"/>
                </a:cubicBezTo>
                <a:cubicBezTo>
                  <a:pt x="2512046" y="931018"/>
                  <a:pt x="2365818" y="912012"/>
                  <a:pt x="2231040" y="900000"/>
                </a:cubicBezTo>
                <a:cubicBezTo>
                  <a:pt x="2096262" y="887988"/>
                  <a:pt x="1826378" y="897788"/>
                  <a:pt x="1507280" y="900000"/>
                </a:cubicBezTo>
                <a:cubicBezTo>
                  <a:pt x="1188182" y="902212"/>
                  <a:pt x="1186243" y="884791"/>
                  <a:pt x="1022560" y="900000"/>
                </a:cubicBezTo>
                <a:cubicBezTo>
                  <a:pt x="858877" y="915209"/>
                  <a:pt x="235765" y="927644"/>
                  <a:pt x="0" y="900000"/>
                </a:cubicBezTo>
                <a:cubicBezTo>
                  <a:pt x="-10409" y="700951"/>
                  <a:pt x="-18790" y="597135"/>
                  <a:pt x="0" y="441000"/>
                </a:cubicBezTo>
                <a:cubicBezTo>
                  <a:pt x="18790" y="284865"/>
                  <a:pt x="12405" y="203346"/>
                  <a:pt x="0" y="0"/>
                </a:cubicBezTo>
                <a:close/>
              </a:path>
              <a:path w="5976000" h="900000" stroke="0" extrusionOk="0">
                <a:moveTo>
                  <a:pt x="0" y="0"/>
                </a:moveTo>
                <a:cubicBezTo>
                  <a:pt x="255125" y="-27793"/>
                  <a:pt x="342455" y="12466"/>
                  <a:pt x="604240" y="0"/>
                </a:cubicBezTo>
                <a:cubicBezTo>
                  <a:pt x="866025" y="-12466"/>
                  <a:pt x="1077969" y="-4956"/>
                  <a:pt x="1268240" y="0"/>
                </a:cubicBezTo>
                <a:cubicBezTo>
                  <a:pt x="1458511" y="4956"/>
                  <a:pt x="1759098" y="7292"/>
                  <a:pt x="1932240" y="0"/>
                </a:cubicBezTo>
                <a:cubicBezTo>
                  <a:pt x="2105382" y="-7292"/>
                  <a:pt x="2451698" y="-37834"/>
                  <a:pt x="2715760" y="0"/>
                </a:cubicBezTo>
                <a:cubicBezTo>
                  <a:pt x="2979822" y="37834"/>
                  <a:pt x="3110549" y="12108"/>
                  <a:pt x="3260240" y="0"/>
                </a:cubicBezTo>
                <a:cubicBezTo>
                  <a:pt x="3409931" y="-12108"/>
                  <a:pt x="3525740" y="-6735"/>
                  <a:pt x="3744960" y="0"/>
                </a:cubicBezTo>
                <a:cubicBezTo>
                  <a:pt x="3964180" y="6735"/>
                  <a:pt x="4182839" y="30852"/>
                  <a:pt x="4468720" y="0"/>
                </a:cubicBezTo>
                <a:cubicBezTo>
                  <a:pt x="4754601" y="-30852"/>
                  <a:pt x="4846382" y="3984"/>
                  <a:pt x="5132720" y="0"/>
                </a:cubicBezTo>
                <a:cubicBezTo>
                  <a:pt x="5419058" y="-3984"/>
                  <a:pt x="5713158" y="-16207"/>
                  <a:pt x="5976000" y="0"/>
                </a:cubicBezTo>
                <a:cubicBezTo>
                  <a:pt x="5974692" y="177196"/>
                  <a:pt x="5995371" y="288645"/>
                  <a:pt x="5976000" y="423000"/>
                </a:cubicBezTo>
                <a:cubicBezTo>
                  <a:pt x="5956629" y="557355"/>
                  <a:pt x="5963899" y="697113"/>
                  <a:pt x="5976000" y="900000"/>
                </a:cubicBezTo>
                <a:cubicBezTo>
                  <a:pt x="5680392" y="871788"/>
                  <a:pt x="5516576" y="915754"/>
                  <a:pt x="5371760" y="900000"/>
                </a:cubicBezTo>
                <a:cubicBezTo>
                  <a:pt x="5226944" y="884246"/>
                  <a:pt x="5051933" y="914250"/>
                  <a:pt x="4887040" y="900000"/>
                </a:cubicBezTo>
                <a:cubicBezTo>
                  <a:pt x="4722147" y="885750"/>
                  <a:pt x="4527534" y="894617"/>
                  <a:pt x="4342560" y="900000"/>
                </a:cubicBezTo>
                <a:cubicBezTo>
                  <a:pt x="4157586" y="905383"/>
                  <a:pt x="3980623" y="914064"/>
                  <a:pt x="3618800" y="900000"/>
                </a:cubicBezTo>
                <a:cubicBezTo>
                  <a:pt x="3256977" y="885936"/>
                  <a:pt x="3203697" y="882129"/>
                  <a:pt x="2954800" y="900000"/>
                </a:cubicBezTo>
                <a:cubicBezTo>
                  <a:pt x="2705903" y="917871"/>
                  <a:pt x="2645813" y="880042"/>
                  <a:pt x="2470080" y="900000"/>
                </a:cubicBezTo>
                <a:cubicBezTo>
                  <a:pt x="2294347" y="919958"/>
                  <a:pt x="1911289" y="928696"/>
                  <a:pt x="1746320" y="900000"/>
                </a:cubicBezTo>
                <a:cubicBezTo>
                  <a:pt x="1581351" y="871304"/>
                  <a:pt x="1209001" y="871290"/>
                  <a:pt x="1022560" y="900000"/>
                </a:cubicBezTo>
                <a:cubicBezTo>
                  <a:pt x="836119" y="928710"/>
                  <a:pt x="368143" y="926600"/>
                  <a:pt x="0" y="900000"/>
                </a:cubicBezTo>
                <a:cubicBezTo>
                  <a:pt x="-20155" y="726238"/>
                  <a:pt x="-20245" y="581068"/>
                  <a:pt x="0" y="468000"/>
                </a:cubicBezTo>
                <a:cubicBezTo>
                  <a:pt x="20245" y="354932"/>
                  <a:pt x="-1609" y="95747"/>
                  <a:pt x="0" y="0"/>
                </a:cubicBezTo>
                <a:close/>
              </a:path>
            </a:pathLst>
          </a:custGeom>
          <a:solidFill>
            <a:srgbClr val="FFE9C1"/>
          </a:solidFill>
          <a:ln>
            <a:extLst>
              <a:ext uri="{C807C97D-BFC1-408E-A445-0C87EB9F89A2}">
                <ask:lineSketchStyleProps xmlns:ask="http://schemas.microsoft.com/office/drawing/2018/sketchyshapes" sd="272964827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...die ein ausgiebiges finanzielles Polster benötigen.</a:t>
            </a:r>
          </a:p>
          <a:p>
            <a:pPr algn="ctr"/>
            <a:endParaRPr lang="de-AT" sz="1100" dirty="0">
              <a:solidFill>
                <a:schemeClr val="tx1"/>
              </a:solidFill>
            </a:endParaRPr>
          </a:p>
          <a:p>
            <a:pPr algn="ctr"/>
            <a:r>
              <a:rPr lang="de-AT" dirty="0">
                <a:solidFill>
                  <a:schemeClr val="tx1"/>
                </a:solidFill>
                <a:sym typeface="Wingdings" panose="05000000000000000000" pitchFamily="2" charset="2"/>
              </a:rPr>
              <a:t> Mithilfe von </a:t>
            </a:r>
            <a:r>
              <a:rPr lang="de-AT" b="1" dirty="0">
                <a:solidFill>
                  <a:schemeClr val="tx1"/>
                </a:solidFill>
                <a:sym typeface="Wingdings" panose="05000000000000000000" pitchFamily="2" charset="2"/>
              </a:rPr>
              <a:t>sicheren Anlagen </a:t>
            </a:r>
            <a:r>
              <a:rPr lang="de-AT" dirty="0">
                <a:solidFill>
                  <a:schemeClr val="tx1"/>
                </a:solidFill>
                <a:sym typeface="Wingdings" panose="05000000000000000000" pitchFamily="2" charset="2"/>
              </a:rPr>
              <a:t>(Festgeldkonto)</a:t>
            </a:r>
            <a:endParaRPr lang="de-AT" b="1" dirty="0">
              <a:solidFill>
                <a:schemeClr val="tx1"/>
              </a:solidFill>
            </a:endParaRPr>
          </a:p>
        </p:txBody>
      </p:sp>
      <p:sp>
        <p:nvSpPr>
          <p:cNvPr id="3" name="Rechteck 2">
            <a:extLst>
              <a:ext uri="{FF2B5EF4-FFF2-40B4-BE49-F238E27FC236}">
                <a16:creationId xmlns:a16="http://schemas.microsoft.com/office/drawing/2014/main" id="{A78B255C-B223-5DAA-9F48-5915912EC5D8}"/>
              </a:ext>
            </a:extLst>
          </p:cNvPr>
          <p:cNvSpPr/>
          <p:nvPr/>
        </p:nvSpPr>
        <p:spPr>
          <a:xfrm>
            <a:off x="6249360" y="2492664"/>
            <a:ext cx="5596128" cy="270380"/>
          </a:xfrm>
          <a:prstGeom prst="rect">
            <a:avLst/>
          </a:prstGeom>
          <a:solidFill>
            <a:srgbClr val="FBD5ED"/>
          </a:solidFill>
          <a:ln>
            <a:solidFill>
              <a:srgbClr val="FBD5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89B9A876-ECCA-8B94-0E2C-8300907630E3}"/>
              </a:ext>
            </a:extLst>
          </p:cNvPr>
          <p:cNvSpPr/>
          <p:nvPr/>
        </p:nvSpPr>
        <p:spPr>
          <a:xfrm>
            <a:off x="5590992" y="3490865"/>
            <a:ext cx="5596128" cy="270380"/>
          </a:xfrm>
          <a:prstGeom prst="rect">
            <a:avLst/>
          </a:prstGeom>
          <a:solidFill>
            <a:srgbClr val="FFE9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8CE225F2-B6E8-562C-DBAC-1E551DBE532A}"/>
              </a:ext>
            </a:extLst>
          </p:cNvPr>
          <p:cNvSpPr/>
          <p:nvPr/>
        </p:nvSpPr>
        <p:spPr>
          <a:xfrm>
            <a:off x="5030160" y="4471458"/>
            <a:ext cx="5596128" cy="270380"/>
          </a:xfrm>
          <a:prstGeom prst="rect">
            <a:avLst/>
          </a:prstGeom>
          <a:solidFill>
            <a:srgbClr val="C5D8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6FD0CFFD-59F7-968A-389A-21CD28C54DBF}"/>
              </a:ext>
            </a:extLst>
          </p:cNvPr>
          <p:cNvSpPr/>
          <p:nvPr/>
        </p:nvSpPr>
        <p:spPr>
          <a:xfrm>
            <a:off x="4484261" y="5504542"/>
            <a:ext cx="5596128" cy="27038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descr="Frau mit Band im Haar">
            <a:extLst>
              <a:ext uri="{FF2B5EF4-FFF2-40B4-BE49-F238E27FC236}">
                <a16:creationId xmlns:a16="http://schemas.microsoft.com/office/drawing/2014/main" id="{4CE94D51-8A44-579A-C003-E3AE40A6E2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240" y="1775688"/>
            <a:ext cx="1092518" cy="2067560"/>
          </a:xfrm>
          <a:prstGeom prst="rect">
            <a:avLst/>
          </a:prstGeom>
        </p:spPr>
      </p:pic>
    </p:spTree>
    <p:extLst>
      <p:ext uri="{BB962C8B-B14F-4D97-AF65-F5344CB8AC3E}">
        <p14:creationId xmlns:p14="http://schemas.microsoft.com/office/powerpoint/2010/main" val="11890554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3" grpId="0" animBg="1"/>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B42B3-F4E2-0390-891D-F54A014D1BFE}"/>
              </a:ext>
            </a:extLst>
          </p:cNvPr>
          <p:cNvSpPr>
            <a:spLocks noGrp="1"/>
          </p:cNvSpPr>
          <p:nvPr>
            <p:ph type="title"/>
          </p:nvPr>
        </p:nvSpPr>
        <p:spPr/>
        <p:txBody>
          <a:bodyPr/>
          <a:lstStyle/>
          <a:p>
            <a:r>
              <a:rPr lang="de-DE" dirty="0"/>
              <a:t>Das Terrassenmodell</a:t>
            </a:r>
          </a:p>
        </p:txBody>
      </p:sp>
      <p:sp>
        <p:nvSpPr>
          <p:cNvPr id="4" name="Foliennummernplatzhalter 3">
            <a:extLst>
              <a:ext uri="{FF2B5EF4-FFF2-40B4-BE49-F238E27FC236}">
                <a16:creationId xmlns:a16="http://schemas.microsoft.com/office/drawing/2014/main" id="{D2B6DAE1-090F-4A87-5B10-6D96CC3A9146}"/>
              </a:ext>
            </a:extLst>
          </p:cNvPr>
          <p:cNvSpPr>
            <a:spLocks noGrp="1"/>
          </p:cNvSpPr>
          <p:nvPr>
            <p:ph type="sldNum" sz="quarter" idx="12"/>
          </p:nvPr>
        </p:nvSpPr>
        <p:spPr/>
        <p:txBody>
          <a:bodyPr/>
          <a:lstStyle/>
          <a:p>
            <a:fld id="{4C23FFEC-42AF-4C5F-8FEB-D69D9B6A7C04}" type="slidenum">
              <a:rPr lang="de-AT" smtClean="0"/>
              <a:pPr/>
              <a:t>15</a:t>
            </a:fld>
            <a:endParaRPr lang="de-AT"/>
          </a:p>
        </p:txBody>
      </p:sp>
      <p:sp>
        <p:nvSpPr>
          <p:cNvPr id="5" name="Abgerundetes Rechteck 4">
            <a:extLst>
              <a:ext uri="{FF2B5EF4-FFF2-40B4-BE49-F238E27FC236}">
                <a16:creationId xmlns:a16="http://schemas.microsoft.com/office/drawing/2014/main" id="{6AAD7A80-1E0A-E1EB-A28E-0B3884BE0424}"/>
              </a:ext>
            </a:extLst>
          </p:cNvPr>
          <p:cNvSpPr/>
          <p:nvPr/>
        </p:nvSpPr>
        <p:spPr>
          <a:xfrm>
            <a:off x="1503680" y="3860800"/>
            <a:ext cx="2240280" cy="1981200"/>
          </a:xfrm>
          <a:prstGeom prst="roundRect">
            <a:avLst/>
          </a:prstGeom>
          <a:solidFill>
            <a:srgbClr val="E2F0D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6" name="Abgerundetes Rechteck 5">
            <a:extLst>
              <a:ext uri="{FF2B5EF4-FFF2-40B4-BE49-F238E27FC236}">
                <a16:creationId xmlns:a16="http://schemas.microsoft.com/office/drawing/2014/main" id="{3570810D-3085-107B-C32D-E2525615CEDC}"/>
              </a:ext>
            </a:extLst>
          </p:cNvPr>
          <p:cNvSpPr/>
          <p:nvPr/>
        </p:nvSpPr>
        <p:spPr>
          <a:xfrm>
            <a:off x="3743960" y="3266440"/>
            <a:ext cx="2240280" cy="2575560"/>
          </a:xfrm>
          <a:prstGeom prst="roundRect">
            <a:avLst/>
          </a:prstGeom>
          <a:solidFill>
            <a:srgbClr val="FFE9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tx1"/>
                </a:solidFill>
              </a:rPr>
              <a:t>Auf einem verzinsten </a:t>
            </a:r>
            <a:r>
              <a:rPr lang="de-DE" sz="1400" b="1" dirty="0">
                <a:solidFill>
                  <a:schemeClr val="tx1"/>
                </a:solidFill>
              </a:rPr>
              <a:t>Tagesgeld- bzw. Sparkonto </a:t>
            </a:r>
            <a:r>
              <a:rPr lang="de-DE" sz="1400" dirty="0">
                <a:solidFill>
                  <a:schemeClr val="tx1"/>
                </a:solidFill>
              </a:rPr>
              <a:t>sollen drei Netto-Monatsgehälter geparkt werden.</a:t>
            </a:r>
          </a:p>
          <a:p>
            <a:pPr algn="ctr"/>
            <a:br>
              <a:rPr lang="de-DE" sz="1400" dirty="0">
                <a:solidFill>
                  <a:schemeClr val="tx1"/>
                </a:solidFill>
              </a:rPr>
            </a:br>
            <a:r>
              <a:rPr lang="de-DE" sz="1400" dirty="0">
                <a:solidFill>
                  <a:schemeClr val="tx1"/>
                </a:solidFill>
              </a:rPr>
              <a:t>= Sicherheitsnetz</a:t>
            </a:r>
            <a:endParaRPr lang="de-DE" dirty="0">
              <a:solidFill>
                <a:schemeClr val="tx1"/>
              </a:solidFill>
            </a:endParaRPr>
          </a:p>
        </p:txBody>
      </p:sp>
      <p:sp>
        <p:nvSpPr>
          <p:cNvPr id="7" name="Abgerundetes Rechteck 6">
            <a:extLst>
              <a:ext uri="{FF2B5EF4-FFF2-40B4-BE49-F238E27FC236}">
                <a16:creationId xmlns:a16="http://schemas.microsoft.com/office/drawing/2014/main" id="{EB7076F4-4289-B935-CB45-56A1CFA9BBAF}"/>
              </a:ext>
            </a:extLst>
          </p:cNvPr>
          <p:cNvSpPr/>
          <p:nvPr/>
        </p:nvSpPr>
        <p:spPr>
          <a:xfrm>
            <a:off x="5984240" y="2687320"/>
            <a:ext cx="2240280" cy="3132614"/>
          </a:xfrm>
          <a:prstGeom prst="roundRect">
            <a:avLst/>
          </a:prstGeom>
          <a:solidFill>
            <a:srgbClr val="FFE9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8" name="Abgerundetes Rechteck 7">
            <a:extLst>
              <a:ext uri="{FF2B5EF4-FFF2-40B4-BE49-F238E27FC236}">
                <a16:creationId xmlns:a16="http://schemas.microsoft.com/office/drawing/2014/main" id="{EDC09576-B63F-C5E6-889B-D25722B154BB}"/>
              </a:ext>
            </a:extLst>
          </p:cNvPr>
          <p:cNvSpPr/>
          <p:nvPr/>
        </p:nvSpPr>
        <p:spPr>
          <a:xfrm>
            <a:off x="8224520" y="1955800"/>
            <a:ext cx="2240280" cy="3842068"/>
          </a:xfrm>
          <a:prstGeom prst="roundRect">
            <a:avLst/>
          </a:prstGeom>
          <a:solidFill>
            <a:srgbClr val="FBD5E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Frau mit Band im Haar">
            <a:extLst>
              <a:ext uri="{FF2B5EF4-FFF2-40B4-BE49-F238E27FC236}">
                <a16:creationId xmlns:a16="http://schemas.microsoft.com/office/drawing/2014/main" id="{69BB934A-402C-ED7A-59B4-E86666194D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96222" y="1793240"/>
            <a:ext cx="1092518" cy="2067560"/>
          </a:xfrm>
          <a:prstGeom prst="rect">
            <a:avLst/>
          </a:prstGeom>
        </p:spPr>
      </p:pic>
      <p:sp>
        <p:nvSpPr>
          <p:cNvPr id="11" name="Abgerundetes Rechteck 10">
            <a:extLst>
              <a:ext uri="{FF2B5EF4-FFF2-40B4-BE49-F238E27FC236}">
                <a16:creationId xmlns:a16="http://schemas.microsoft.com/office/drawing/2014/main" id="{5DFEF6DF-3F56-B92F-ADD1-AA6EDC321391}"/>
              </a:ext>
            </a:extLst>
          </p:cNvPr>
          <p:cNvSpPr/>
          <p:nvPr/>
        </p:nvSpPr>
        <p:spPr>
          <a:xfrm>
            <a:off x="1503680" y="3850277"/>
            <a:ext cx="2240280" cy="563086"/>
          </a:xfrm>
          <a:prstGeom prst="roundRect">
            <a:avLst/>
          </a:prstGeom>
          <a:solidFill>
            <a:srgbClr val="54823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Laufende Ausgaben</a:t>
            </a:r>
          </a:p>
        </p:txBody>
      </p:sp>
      <p:sp>
        <p:nvSpPr>
          <p:cNvPr id="12" name="Abgerundetes Rechteck 11">
            <a:extLst>
              <a:ext uri="{FF2B5EF4-FFF2-40B4-BE49-F238E27FC236}">
                <a16:creationId xmlns:a16="http://schemas.microsoft.com/office/drawing/2014/main" id="{9F37DB28-69ED-3644-FBA4-C389874390AF}"/>
              </a:ext>
            </a:extLst>
          </p:cNvPr>
          <p:cNvSpPr/>
          <p:nvPr/>
        </p:nvSpPr>
        <p:spPr>
          <a:xfrm>
            <a:off x="3743960" y="3211187"/>
            <a:ext cx="2240280" cy="563086"/>
          </a:xfrm>
          <a:prstGeom prst="roundRect">
            <a:avLst/>
          </a:prstGeom>
          <a:solidFill>
            <a:srgbClr val="FFB93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a:t>Notgroschen</a:t>
            </a:r>
          </a:p>
        </p:txBody>
      </p:sp>
      <p:sp>
        <p:nvSpPr>
          <p:cNvPr id="13" name="Abgerundetes Rechteck 12">
            <a:extLst>
              <a:ext uri="{FF2B5EF4-FFF2-40B4-BE49-F238E27FC236}">
                <a16:creationId xmlns:a16="http://schemas.microsoft.com/office/drawing/2014/main" id="{EFDE60BE-5824-0262-7476-E5133D4464B2}"/>
              </a:ext>
            </a:extLst>
          </p:cNvPr>
          <p:cNvSpPr/>
          <p:nvPr/>
        </p:nvSpPr>
        <p:spPr>
          <a:xfrm>
            <a:off x="5984240" y="2612073"/>
            <a:ext cx="2240280" cy="563086"/>
          </a:xfrm>
          <a:prstGeom prst="roundRect">
            <a:avLst/>
          </a:prstGeom>
          <a:solidFill>
            <a:srgbClr val="FFB93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a:t>Größere Anschaffungen</a:t>
            </a:r>
          </a:p>
        </p:txBody>
      </p:sp>
      <p:sp>
        <p:nvSpPr>
          <p:cNvPr id="14" name="Abgerundetes Rechteck 13">
            <a:extLst>
              <a:ext uri="{FF2B5EF4-FFF2-40B4-BE49-F238E27FC236}">
                <a16:creationId xmlns:a16="http://schemas.microsoft.com/office/drawing/2014/main" id="{9E025207-D72F-6EC4-7E21-3EE3FCD1492C}"/>
              </a:ext>
            </a:extLst>
          </p:cNvPr>
          <p:cNvSpPr/>
          <p:nvPr/>
        </p:nvSpPr>
        <p:spPr>
          <a:xfrm>
            <a:off x="8224520" y="1926273"/>
            <a:ext cx="2240280" cy="563086"/>
          </a:xfrm>
          <a:prstGeom prst="roundRect">
            <a:avLst/>
          </a:prstGeom>
          <a:solidFill>
            <a:srgbClr val="F177C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a:t>Vorsorgen und langfristige Anlage</a:t>
            </a:r>
          </a:p>
        </p:txBody>
      </p:sp>
      <p:sp>
        <p:nvSpPr>
          <p:cNvPr id="15" name="Textfeld 14">
            <a:extLst>
              <a:ext uri="{FF2B5EF4-FFF2-40B4-BE49-F238E27FC236}">
                <a16:creationId xmlns:a16="http://schemas.microsoft.com/office/drawing/2014/main" id="{65715A1F-B200-9E2F-87D6-1EAEC3E64D67}"/>
              </a:ext>
            </a:extLst>
          </p:cNvPr>
          <p:cNvSpPr txBox="1"/>
          <p:nvPr/>
        </p:nvSpPr>
        <p:spPr>
          <a:xfrm>
            <a:off x="171760" y="6098433"/>
            <a:ext cx="6407799" cy="276999"/>
          </a:xfrm>
          <a:prstGeom prst="rect">
            <a:avLst/>
          </a:prstGeom>
          <a:noFill/>
        </p:spPr>
        <p:txBody>
          <a:bodyPr wrap="square" rtlCol="0">
            <a:spAutoFit/>
          </a:bodyPr>
          <a:lstStyle/>
          <a:p>
            <a:r>
              <a:rPr lang="de-AT" sz="1200"/>
              <a:t>Quelle: Stiftung Warentest</a:t>
            </a:r>
          </a:p>
        </p:txBody>
      </p:sp>
      <p:sp>
        <p:nvSpPr>
          <p:cNvPr id="16" name="Textfeld 15">
            <a:extLst>
              <a:ext uri="{FF2B5EF4-FFF2-40B4-BE49-F238E27FC236}">
                <a16:creationId xmlns:a16="http://schemas.microsoft.com/office/drawing/2014/main" id="{391F4DE7-5A6B-5DDC-0DF3-A50A1CD3583E}"/>
              </a:ext>
            </a:extLst>
          </p:cNvPr>
          <p:cNvSpPr txBox="1"/>
          <p:nvPr/>
        </p:nvSpPr>
        <p:spPr>
          <a:xfrm>
            <a:off x="1666223" y="4413363"/>
            <a:ext cx="1932957" cy="1384995"/>
          </a:xfrm>
          <a:prstGeom prst="rect">
            <a:avLst/>
          </a:prstGeom>
          <a:noFill/>
        </p:spPr>
        <p:txBody>
          <a:bodyPr wrap="square" rtlCol="0">
            <a:spAutoFit/>
          </a:bodyPr>
          <a:lstStyle/>
          <a:p>
            <a:pPr algn="ctr"/>
            <a:r>
              <a:rPr lang="de-DE" sz="1400" dirty="0"/>
              <a:t>Auf dem </a:t>
            </a:r>
            <a:r>
              <a:rPr lang="de-DE" sz="1400" b="1" dirty="0"/>
              <a:t>Gehaltskonto</a:t>
            </a:r>
            <a:r>
              <a:rPr lang="de-DE" sz="1400" dirty="0"/>
              <a:t> sollte circa ein Netto-Monatsgehalt zur Verfügung stehen.</a:t>
            </a:r>
          </a:p>
          <a:p>
            <a:pPr algn="ctr"/>
            <a:endParaRPr lang="de-DE" sz="1400" dirty="0"/>
          </a:p>
          <a:p>
            <a:pPr algn="ctr"/>
            <a:r>
              <a:rPr lang="de-DE" sz="1400" dirty="0"/>
              <a:t>=täglicher Begleiter</a:t>
            </a:r>
          </a:p>
        </p:txBody>
      </p:sp>
      <p:sp>
        <p:nvSpPr>
          <p:cNvPr id="17" name="Textfeld 16">
            <a:extLst>
              <a:ext uri="{FF2B5EF4-FFF2-40B4-BE49-F238E27FC236}">
                <a16:creationId xmlns:a16="http://schemas.microsoft.com/office/drawing/2014/main" id="{9FC2C605-838A-0E73-F098-A2567575A7A7}"/>
              </a:ext>
            </a:extLst>
          </p:cNvPr>
          <p:cNvSpPr txBox="1"/>
          <p:nvPr/>
        </p:nvSpPr>
        <p:spPr>
          <a:xfrm>
            <a:off x="6129020" y="3495175"/>
            <a:ext cx="1932957" cy="1815882"/>
          </a:xfrm>
          <a:prstGeom prst="rect">
            <a:avLst/>
          </a:prstGeom>
          <a:noFill/>
        </p:spPr>
        <p:txBody>
          <a:bodyPr wrap="square" rtlCol="0">
            <a:spAutoFit/>
          </a:bodyPr>
          <a:lstStyle/>
          <a:p>
            <a:pPr algn="ctr"/>
            <a:r>
              <a:rPr lang="de-DE" sz="1400" dirty="0"/>
              <a:t>Für mittelfristige Sparziele, wie einen Autokauf, sollte Geld möglichst sicher und jederzeit verfügbar zur Seite gelegt werden.</a:t>
            </a:r>
            <a:br>
              <a:rPr lang="de-DE" sz="1400" dirty="0"/>
            </a:br>
            <a:br>
              <a:rPr lang="de-DE" sz="1400" dirty="0"/>
            </a:br>
            <a:r>
              <a:rPr lang="de-DE" sz="1400" dirty="0"/>
              <a:t>= risikoarme Anlagen</a:t>
            </a:r>
          </a:p>
        </p:txBody>
      </p:sp>
      <p:sp>
        <p:nvSpPr>
          <p:cNvPr id="18" name="Textfeld 17">
            <a:extLst>
              <a:ext uri="{FF2B5EF4-FFF2-40B4-BE49-F238E27FC236}">
                <a16:creationId xmlns:a16="http://schemas.microsoft.com/office/drawing/2014/main" id="{56273FE8-50CF-761D-70F6-8BABC7278D52}"/>
              </a:ext>
            </a:extLst>
          </p:cNvPr>
          <p:cNvSpPr txBox="1"/>
          <p:nvPr/>
        </p:nvSpPr>
        <p:spPr>
          <a:xfrm>
            <a:off x="8378181" y="2612073"/>
            <a:ext cx="1932957" cy="2246769"/>
          </a:xfrm>
          <a:prstGeom prst="rect">
            <a:avLst/>
          </a:prstGeom>
          <a:noFill/>
        </p:spPr>
        <p:txBody>
          <a:bodyPr wrap="square" rtlCol="0">
            <a:spAutoFit/>
          </a:bodyPr>
          <a:lstStyle/>
          <a:p>
            <a:pPr algn="ctr"/>
            <a:r>
              <a:rPr lang="de-DE" sz="1400" dirty="0"/>
              <a:t>Bleibt Geld nun nach dem Erklimmen der ersten drei Stufen noch übrig, so kann es zum langfristigen Vermögensaufbau genutzt werden.</a:t>
            </a:r>
            <a:br>
              <a:rPr lang="de-DE" sz="1400" dirty="0"/>
            </a:br>
            <a:br>
              <a:rPr lang="de-DE" sz="1400" dirty="0"/>
            </a:br>
            <a:r>
              <a:rPr lang="de-DE" sz="1400" dirty="0"/>
              <a:t>Passende Asset-</a:t>
            </a:r>
            <a:r>
              <a:rPr lang="de-DE" sz="1400" dirty="0" err="1"/>
              <a:t>Allocation</a:t>
            </a:r>
            <a:r>
              <a:rPr lang="de-DE" sz="1400" dirty="0"/>
              <a:t> wählen!</a:t>
            </a:r>
          </a:p>
        </p:txBody>
      </p:sp>
    </p:spTree>
    <p:extLst>
      <p:ext uri="{BB962C8B-B14F-4D97-AF65-F5344CB8AC3E}">
        <p14:creationId xmlns:p14="http://schemas.microsoft.com/office/powerpoint/2010/main" val="2632473280"/>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408B60-50DF-8D9E-86BC-9220540D5669}"/>
              </a:ext>
            </a:extLst>
          </p:cNvPr>
          <p:cNvSpPr>
            <a:spLocks noGrp="1"/>
          </p:cNvSpPr>
          <p:nvPr>
            <p:ph type="title"/>
          </p:nvPr>
        </p:nvSpPr>
        <p:spPr>
          <a:xfrm>
            <a:off x="838200" y="870838"/>
            <a:ext cx="10515600" cy="1009651"/>
          </a:xfrm>
        </p:spPr>
        <p:txBody>
          <a:bodyPr/>
          <a:lstStyle/>
          <a:p>
            <a:r>
              <a:rPr lang="de-DE" dirty="0"/>
              <a:t>Wie kann ich Sparprodukte vergleichen?</a:t>
            </a:r>
          </a:p>
        </p:txBody>
      </p:sp>
      <p:sp>
        <p:nvSpPr>
          <p:cNvPr id="4" name="Foliennummernplatzhalter 3">
            <a:extLst>
              <a:ext uri="{FF2B5EF4-FFF2-40B4-BE49-F238E27FC236}">
                <a16:creationId xmlns:a16="http://schemas.microsoft.com/office/drawing/2014/main" id="{DBF7C477-92DF-64E6-1C10-9839BADD8ED8}"/>
              </a:ext>
            </a:extLst>
          </p:cNvPr>
          <p:cNvSpPr>
            <a:spLocks noGrp="1"/>
          </p:cNvSpPr>
          <p:nvPr>
            <p:ph type="sldNum" sz="quarter" idx="12"/>
          </p:nvPr>
        </p:nvSpPr>
        <p:spPr/>
        <p:txBody>
          <a:bodyPr/>
          <a:lstStyle/>
          <a:p>
            <a:fld id="{4C23FFEC-42AF-4C5F-8FEB-D69D9B6A7C04}" type="slidenum">
              <a:rPr lang="de-AT" smtClean="0"/>
              <a:t>16</a:t>
            </a:fld>
            <a:endParaRPr lang="de-AT"/>
          </a:p>
        </p:txBody>
      </p:sp>
      <p:pic>
        <p:nvPicPr>
          <p:cNvPr id="1028" name="Picture 4">
            <a:hlinkClick r:id="rId3"/>
            <a:extLst>
              <a:ext uri="{FF2B5EF4-FFF2-40B4-BE49-F238E27FC236}">
                <a16:creationId xmlns:a16="http://schemas.microsoft.com/office/drawing/2014/main" id="{A4801B23-2CA4-A3A1-9F81-B48EB1881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9420" y="4272599"/>
            <a:ext cx="6330696" cy="853160"/>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6">
            <a:hlinkClick r:id="rId5"/>
            <a:extLst>
              <a:ext uri="{FF2B5EF4-FFF2-40B4-BE49-F238E27FC236}">
                <a16:creationId xmlns:a16="http://schemas.microsoft.com/office/drawing/2014/main" id="{D0EA38FA-37A3-87ED-4656-DFC058FF2ACF}"/>
              </a:ext>
            </a:extLst>
          </p:cNvPr>
          <p:cNvPicPr>
            <a:picLocks noChangeAspect="1"/>
          </p:cNvPicPr>
          <p:nvPr/>
        </p:nvPicPr>
        <p:blipFill>
          <a:blip r:embed="rId6"/>
          <a:stretch>
            <a:fillRect/>
          </a:stretch>
        </p:blipFill>
        <p:spPr>
          <a:xfrm>
            <a:off x="886968" y="1802067"/>
            <a:ext cx="4181856" cy="2090928"/>
          </a:xfrm>
          <a:prstGeom prst="rect">
            <a:avLst/>
          </a:prstGeom>
        </p:spPr>
      </p:pic>
      <p:pic>
        <p:nvPicPr>
          <p:cNvPr id="1030" name="Picture 6" descr="Girokonten im Test - Bankenrechner der Arbeiterkammern">
            <a:hlinkClick r:id="rId7"/>
            <a:extLst>
              <a:ext uri="{FF2B5EF4-FFF2-40B4-BE49-F238E27FC236}">
                <a16:creationId xmlns:a16="http://schemas.microsoft.com/office/drawing/2014/main" id="{C54700E2-FBDA-68FF-5446-63A2ADF95C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6693" y="2384831"/>
            <a:ext cx="5095875" cy="895350"/>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132B5611-142F-D345-6999-916945196EE0}"/>
              </a:ext>
            </a:extLst>
          </p:cNvPr>
          <p:cNvSpPr txBox="1"/>
          <p:nvPr/>
        </p:nvSpPr>
        <p:spPr>
          <a:xfrm>
            <a:off x="2008488" y="5808629"/>
            <a:ext cx="8498874" cy="400110"/>
          </a:xfrm>
          <a:prstGeom prst="rect">
            <a:avLst/>
          </a:prstGeom>
          <a:solidFill>
            <a:schemeClr val="accent6">
              <a:lumMod val="20000"/>
              <a:lumOff val="80000"/>
            </a:schemeClr>
          </a:solidFill>
        </p:spPr>
        <p:txBody>
          <a:bodyPr wrap="square" rtlCol="0">
            <a:spAutoFit/>
          </a:bodyPr>
          <a:lstStyle/>
          <a:p>
            <a:pPr algn="ctr"/>
            <a:r>
              <a:rPr lang="de-DE" sz="2000" dirty="0"/>
              <a:t>Welche Kriterien kann man für den Vergleich von Sparprodukten heranziehen?</a:t>
            </a:r>
          </a:p>
        </p:txBody>
      </p:sp>
      <p:pic>
        <p:nvPicPr>
          <p:cNvPr id="5" name="Grafik 4">
            <a:extLst>
              <a:ext uri="{FF2B5EF4-FFF2-40B4-BE49-F238E27FC236}">
                <a16:creationId xmlns:a16="http://schemas.microsoft.com/office/drawing/2014/main" id="{92858A45-9AAE-69ED-C3EC-D07C772F8440}"/>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131707" y="5524685"/>
            <a:ext cx="720000" cy="720000"/>
          </a:xfrm>
          <a:prstGeom prst="rect">
            <a:avLst/>
          </a:prstGeom>
        </p:spPr>
      </p:pic>
      <p:sp>
        <p:nvSpPr>
          <p:cNvPr id="6" name="Textfeld 5">
            <a:extLst>
              <a:ext uri="{FF2B5EF4-FFF2-40B4-BE49-F238E27FC236}">
                <a16:creationId xmlns:a16="http://schemas.microsoft.com/office/drawing/2014/main" id="{D97964F0-A73F-B609-8EBD-3EF22954D6F5}"/>
              </a:ext>
            </a:extLst>
          </p:cNvPr>
          <p:cNvSpPr txBox="1"/>
          <p:nvPr/>
        </p:nvSpPr>
        <p:spPr>
          <a:xfrm>
            <a:off x="1034507" y="5209317"/>
            <a:ext cx="1236492" cy="369332"/>
          </a:xfrm>
          <a:prstGeom prst="rect">
            <a:avLst/>
          </a:prstGeom>
          <a:noFill/>
        </p:spPr>
        <p:txBody>
          <a:bodyPr wrap="none" rtlCol="0">
            <a:spAutoFit/>
          </a:bodyPr>
          <a:lstStyle/>
          <a:p>
            <a:r>
              <a:rPr lang="de-DE" b="1" dirty="0"/>
              <a:t>ca. 10 Min.</a:t>
            </a:r>
          </a:p>
        </p:txBody>
      </p:sp>
    </p:spTree>
    <p:extLst>
      <p:ext uri="{BB962C8B-B14F-4D97-AF65-F5344CB8AC3E}">
        <p14:creationId xmlns:p14="http://schemas.microsoft.com/office/powerpoint/2010/main" val="40787505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2D942A-B15A-7A57-6390-87A94F6459CB}"/>
              </a:ext>
            </a:extLst>
          </p:cNvPr>
          <p:cNvSpPr>
            <a:spLocks noGrp="1"/>
          </p:cNvSpPr>
          <p:nvPr>
            <p:ph type="title"/>
          </p:nvPr>
        </p:nvSpPr>
        <p:spPr/>
        <p:txBody>
          <a:bodyPr>
            <a:normAutofit fontScale="90000"/>
          </a:bodyPr>
          <a:lstStyle/>
          <a:p>
            <a:r>
              <a:rPr lang="de-DE" dirty="0"/>
              <a:t>Welche Kriterien sind beim Vergleich zu beachten?</a:t>
            </a:r>
          </a:p>
        </p:txBody>
      </p:sp>
      <p:sp>
        <p:nvSpPr>
          <p:cNvPr id="4" name="Foliennummernplatzhalter 3">
            <a:extLst>
              <a:ext uri="{FF2B5EF4-FFF2-40B4-BE49-F238E27FC236}">
                <a16:creationId xmlns:a16="http://schemas.microsoft.com/office/drawing/2014/main" id="{3736100F-E4BB-6ADC-F790-C98D20C0342D}"/>
              </a:ext>
            </a:extLst>
          </p:cNvPr>
          <p:cNvSpPr>
            <a:spLocks noGrp="1"/>
          </p:cNvSpPr>
          <p:nvPr>
            <p:ph type="sldNum" sz="quarter" idx="12"/>
          </p:nvPr>
        </p:nvSpPr>
        <p:spPr/>
        <p:txBody>
          <a:bodyPr/>
          <a:lstStyle/>
          <a:p>
            <a:fld id="{4C23FFEC-42AF-4C5F-8FEB-D69D9B6A7C04}" type="slidenum">
              <a:rPr lang="de-AT" smtClean="0"/>
              <a:t>17</a:t>
            </a:fld>
            <a:endParaRPr lang="de-AT"/>
          </a:p>
        </p:txBody>
      </p:sp>
      <p:sp>
        <p:nvSpPr>
          <p:cNvPr id="5" name="Rechteck 4">
            <a:extLst>
              <a:ext uri="{FF2B5EF4-FFF2-40B4-BE49-F238E27FC236}">
                <a16:creationId xmlns:a16="http://schemas.microsoft.com/office/drawing/2014/main" id="{E3EE1B40-F70D-3C33-9582-D24790D4A0B4}"/>
              </a:ext>
            </a:extLst>
          </p:cNvPr>
          <p:cNvSpPr/>
          <p:nvPr/>
        </p:nvSpPr>
        <p:spPr>
          <a:xfrm>
            <a:off x="3931632" y="1826440"/>
            <a:ext cx="4320000" cy="1080000"/>
          </a:xfrm>
          <a:custGeom>
            <a:avLst/>
            <a:gdLst>
              <a:gd name="connsiteX0" fmla="*/ 0 w 4320000"/>
              <a:gd name="connsiteY0" fmla="*/ 0 h 1080000"/>
              <a:gd name="connsiteX1" fmla="*/ 703543 w 4320000"/>
              <a:gd name="connsiteY1" fmla="*/ 0 h 1080000"/>
              <a:gd name="connsiteX2" fmla="*/ 1277486 w 4320000"/>
              <a:gd name="connsiteY2" fmla="*/ 0 h 1080000"/>
              <a:gd name="connsiteX3" fmla="*/ 1981029 w 4320000"/>
              <a:gd name="connsiteY3" fmla="*/ 0 h 1080000"/>
              <a:gd name="connsiteX4" fmla="*/ 2511771 w 4320000"/>
              <a:gd name="connsiteY4" fmla="*/ 0 h 1080000"/>
              <a:gd name="connsiteX5" fmla="*/ 3215314 w 4320000"/>
              <a:gd name="connsiteY5" fmla="*/ 0 h 1080000"/>
              <a:gd name="connsiteX6" fmla="*/ 4320000 w 4320000"/>
              <a:gd name="connsiteY6" fmla="*/ 0 h 1080000"/>
              <a:gd name="connsiteX7" fmla="*/ 4320000 w 4320000"/>
              <a:gd name="connsiteY7" fmla="*/ 550800 h 1080000"/>
              <a:gd name="connsiteX8" fmla="*/ 4320000 w 4320000"/>
              <a:gd name="connsiteY8" fmla="*/ 1080000 h 1080000"/>
              <a:gd name="connsiteX9" fmla="*/ 3746057 w 4320000"/>
              <a:gd name="connsiteY9" fmla="*/ 1080000 h 1080000"/>
              <a:gd name="connsiteX10" fmla="*/ 3042514 w 4320000"/>
              <a:gd name="connsiteY10" fmla="*/ 1080000 h 1080000"/>
              <a:gd name="connsiteX11" fmla="*/ 2554971 w 4320000"/>
              <a:gd name="connsiteY11" fmla="*/ 1080000 h 1080000"/>
              <a:gd name="connsiteX12" fmla="*/ 1851429 w 4320000"/>
              <a:gd name="connsiteY12" fmla="*/ 1080000 h 1080000"/>
              <a:gd name="connsiteX13" fmla="*/ 1363886 w 4320000"/>
              <a:gd name="connsiteY13" fmla="*/ 1080000 h 1080000"/>
              <a:gd name="connsiteX14" fmla="*/ 876343 w 4320000"/>
              <a:gd name="connsiteY14" fmla="*/ 1080000 h 1080000"/>
              <a:gd name="connsiteX15" fmla="*/ 0 w 4320000"/>
              <a:gd name="connsiteY15" fmla="*/ 1080000 h 1080000"/>
              <a:gd name="connsiteX16" fmla="*/ 0 w 4320000"/>
              <a:gd name="connsiteY16" fmla="*/ 529200 h 1080000"/>
              <a:gd name="connsiteX17" fmla="*/ 0 w 4320000"/>
              <a:gd name="connsiteY17"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0000" h="1080000" fill="none" extrusionOk="0">
                <a:moveTo>
                  <a:pt x="0" y="0"/>
                </a:moveTo>
                <a:cubicBezTo>
                  <a:pt x="284655" y="4269"/>
                  <a:pt x="352164" y="-31214"/>
                  <a:pt x="703543" y="0"/>
                </a:cubicBezTo>
                <a:cubicBezTo>
                  <a:pt x="1054922" y="31214"/>
                  <a:pt x="1101554" y="-19894"/>
                  <a:pt x="1277486" y="0"/>
                </a:cubicBezTo>
                <a:cubicBezTo>
                  <a:pt x="1453418" y="19894"/>
                  <a:pt x="1790056" y="-5306"/>
                  <a:pt x="1981029" y="0"/>
                </a:cubicBezTo>
                <a:cubicBezTo>
                  <a:pt x="2172002" y="5306"/>
                  <a:pt x="2321783" y="-14341"/>
                  <a:pt x="2511771" y="0"/>
                </a:cubicBezTo>
                <a:cubicBezTo>
                  <a:pt x="2701759" y="14341"/>
                  <a:pt x="3063878" y="-4025"/>
                  <a:pt x="3215314" y="0"/>
                </a:cubicBezTo>
                <a:cubicBezTo>
                  <a:pt x="3366750" y="4025"/>
                  <a:pt x="3936556" y="-12361"/>
                  <a:pt x="4320000" y="0"/>
                </a:cubicBezTo>
                <a:cubicBezTo>
                  <a:pt x="4344809" y="262765"/>
                  <a:pt x="4297189" y="346911"/>
                  <a:pt x="4320000" y="550800"/>
                </a:cubicBezTo>
                <a:cubicBezTo>
                  <a:pt x="4342811" y="754689"/>
                  <a:pt x="4337751" y="898268"/>
                  <a:pt x="4320000" y="1080000"/>
                </a:cubicBezTo>
                <a:cubicBezTo>
                  <a:pt x="4098230" y="1098541"/>
                  <a:pt x="3989013" y="1086098"/>
                  <a:pt x="3746057" y="1080000"/>
                </a:cubicBezTo>
                <a:cubicBezTo>
                  <a:pt x="3503101" y="1073902"/>
                  <a:pt x="3300755" y="1103987"/>
                  <a:pt x="3042514" y="1080000"/>
                </a:cubicBezTo>
                <a:cubicBezTo>
                  <a:pt x="2784273" y="1056013"/>
                  <a:pt x="2665960" y="1094155"/>
                  <a:pt x="2554971" y="1080000"/>
                </a:cubicBezTo>
                <a:cubicBezTo>
                  <a:pt x="2443982" y="1065845"/>
                  <a:pt x="2182761" y="1053166"/>
                  <a:pt x="1851429" y="1080000"/>
                </a:cubicBezTo>
                <a:cubicBezTo>
                  <a:pt x="1520097" y="1106834"/>
                  <a:pt x="1534799" y="1102590"/>
                  <a:pt x="1363886" y="1080000"/>
                </a:cubicBezTo>
                <a:cubicBezTo>
                  <a:pt x="1192973" y="1057410"/>
                  <a:pt x="1071249" y="1063790"/>
                  <a:pt x="876343" y="1080000"/>
                </a:cubicBezTo>
                <a:cubicBezTo>
                  <a:pt x="681437" y="1096210"/>
                  <a:pt x="260914" y="1061662"/>
                  <a:pt x="0" y="1080000"/>
                </a:cubicBezTo>
                <a:cubicBezTo>
                  <a:pt x="8262" y="823161"/>
                  <a:pt x="19772" y="784054"/>
                  <a:pt x="0" y="529200"/>
                </a:cubicBezTo>
                <a:cubicBezTo>
                  <a:pt x="-19772" y="274346"/>
                  <a:pt x="-20545" y="238696"/>
                  <a:pt x="0" y="0"/>
                </a:cubicBezTo>
                <a:close/>
              </a:path>
              <a:path w="4320000" h="1080000" stroke="0" extrusionOk="0">
                <a:moveTo>
                  <a:pt x="0" y="0"/>
                </a:moveTo>
                <a:cubicBezTo>
                  <a:pt x="190620" y="2505"/>
                  <a:pt x="331452" y="-1350"/>
                  <a:pt x="487543" y="0"/>
                </a:cubicBezTo>
                <a:cubicBezTo>
                  <a:pt x="643634" y="1350"/>
                  <a:pt x="877473" y="-13952"/>
                  <a:pt x="1018286" y="0"/>
                </a:cubicBezTo>
                <a:cubicBezTo>
                  <a:pt x="1159099" y="13952"/>
                  <a:pt x="1530863" y="20202"/>
                  <a:pt x="1678629" y="0"/>
                </a:cubicBezTo>
                <a:cubicBezTo>
                  <a:pt x="1826395" y="-20202"/>
                  <a:pt x="2025449" y="21560"/>
                  <a:pt x="2252571" y="0"/>
                </a:cubicBezTo>
                <a:cubicBezTo>
                  <a:pt x="2479693" y="-21560"/>
                  <a:pt x="2601825" y="2569"/>
                  <a:pt x="2783314" y="0"/>
                </a:cubicBezTo>
                <a:cubicBezTo>
                  <a:pt x="2964803" y="-2569"/>
                  <a:pt x="3141833" y="-20202"/>
                  <a:pt x="3270857" y="0"/>
                </a:cubicBezTo>
                <a:cubicBezTo>
                  <a:pt x="3399881" y="20202"/>
                  <a:pt x="4062451" y="-2088"/>
                  <a:pt x="4320000" y="0"/>
                </a:cubicBezTo>
                <a:cubicBezTo>
                  <a:pt x="4340296" y="217331"/>
                  <a:pt x="4338804" y="405278"/>
                  <a:pt x="4320000" y="507600"/>
                </a:cubicBezTo>
                <a:cubicBezTo>
                  <a:pt x="4301196" y="609922"/>
                  <a:pt x="4319254" y="894037"/>
                  <a:pt x="4320000" y="1080000"/>
                </a:cubicBezTo>
                <a:cubicBezTo>
                  <a:pt x="4127456" y="1053339"/>
                  <a:pt x="3936062" y="1072366"/>
                  <a:pt x="3746057" y="1080000"/>
                </a:cubicBezTo>
                <a:cubicBezTo>
                  <a:pt x="3556052" y="1087634"/>
                  <a:pt x="3356884" y="1098079"/>
                  <a:pt x="3215314" y="1080000"/>
                </a:cubicBezTo>
                <a:cubicBezTo>
                  <a:pt x="3073744" y="1061921"/>
                  <a:pt x="2885017" y="1096677"/>
                  <a:pt x="2727771" y="1080000"/>
                </a:cubicBezTo>
                <a:cubicBezTo>
                  <a:pt x="2570525" y="1063323"/>
                  <a:pt x="2419940" y="1072152"/>
                  <a:pt x="2153829" y="1080000"/>
                </a:cubicBezTo>
                <a:cubicBezTo>
                  <a:pt x="1887718" y="1087848"/>
                  <a:pt x="1791278" y="1055054"/>
                  <a:pt x="1623086" y="1080000"/>
                </a:cubicBezTo>
                <a:cubicBezTo>
                  <a:pt x="1454894" y="1104946"/>
                  <a:pt x="1254147" y="1056297"/>
                  <a:pt x="1135543" y="1080000"/>
                </a:cubicBezTo>
                <a:cubicBezTo>
                  <a:pt x="1016939" y="1103703"/>
                  <a:pt x="499263" y="1024602"/>
                  <a:pt x="0" y="1080000"/>
                </a:cubicBezTo>
                <a:cubicBezTo>
                  <a:pt x="23218" y="973886"/>
                  <a:pt x="18806" y="705130"/>
                  <a:pt x="0" y="572400"/>
                </a:cubicBezTo>
                <a:cubicBezTo>
                  <a:pt x="-18806" y="439670"/>
                  <a:pt x="20987" y="266696"/>
                  <a:pt x="0" y="0"/>
                </a:cubicBezTo>
                <a:close/>
              </a:path>
            </a:pathLst>
          </a:custGeom>
          <a:solidFill>
            <a:schemeClr val="accent6">
              <a:lumMod val="75000"/>
            </a:schemeClr>
          </a:solidFill>
          <a:ln>
            <a:extLst>
              <a:ext uri="{C807C97D-BFC1-408E-A445-0C87EB9F89A2}">
                <ask:lineSketchStyleProps xmlns:ask="http://schemas.microsoft.com/office/drawing/2018/sketchyshapes" sd="113521854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rPr>
              <a:t>Höhe des Zinssatzes</a:t>
            </a:r>
            <a:endParaRPr lang="de-AT" b="1" dirty="0">
              <a:solidFill>
                <a:schemeClr val="bg1"/>
              </a:solidFill>
            </a:endParaRPr>
          </a:p>
        </p:txBody>
      </p:sp>
      <p:sp>
        <p:nvSpPr>
          <p:cNvPr id="7" name="Ellipse 6">
            <a:extLst>
              <a:ext uri="{FF2B5EF4-FFF2-40B4-BE49-F238E27FC236}">
                <a16:creationId xmlns:a16="http://schemas.microsoft.com/office/drawing/2014/main" id="{1D9E1333-BC6F-0A66-0E4F-87FBDBF694A5}"/>
              </a:ext>
            </a:extLst>
          </p:cNvPr>
          <p:cNvSpPr/>
          <p:nvPr/>
        </p:nvSpPr>
        <p:spPr>
          <a:xfrm>
            <a:off x="5646000" y="2979000"/>
            <a:ext cx="900000" cy="900000"/>
          </a:xfrm>
          <a:prstGeom prst="ellipse">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Kreuz 7">
            <a:extLst>
              <a:ext uri="{FF2B5EF4-FFF2-40B4-BE49-F238E27FC236}">
                <a16:creationId xmlns:a16="http://schemas.microsoft.com/office/drawing/2014/main" id="{443E2BBD-02A8-CD47-2DFF-D3EC98E039B7}"/>
              </a:ext>
            </a:extLst>
          </p:cNvPr>
          <p:cNvSpPr/>
          <p:nvPr/>
        </p:nvSpPr>
        <p:spPr>
          <a:xfrm>
            <a:off x="5826000" y="3159000"/>
            <a:ext cx="540000" cy="540000"/>
          </a:xfrm>
          <a:prstGeom prst="plus">
            <a:avLst>
              <a:gd name="adj" fmla="val 38333"/>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A7A98DE2-F721-4D72-7CC1-825248000AB6}"/>
              </a:ext>
            </a:extLst>
          </p:cNvPr>
          <p:cNvSpPr/>
          <p:nvPr/>
        </p:nvSpPr>
        <p:spPr>
          <a:xfrm>
            <a:off x="253339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w="38100">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Fixer oder variabler Zinssatz</a:t>
            </a:r>
          </a:p>
        </p:txBody>
      </p:sp>
      <p:pic>
        <p:nvPicPr>
          <p:cNvPr id="19" name="Grafik 18" descr="Sperren mit einfarbiger Füllung">
            <a:extLst>
              <a:ext uri="{FF2B5EF4-FFF2-40B4-BE49-F238E27FC236}">
                <a16:creationId xmlns:a16="http://schemas.microsoft.com/office/drawing/2014/main" id="{37136831-D2F7-B28B-A57E-0771CC75F1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1780" y="4080334"/>
            <a:ext cx="720000" cy="720000"/>
          </a:xfrm>
          <a:prstGeom prst="rect">
            <a:avLst/>
          </a:prstGeom>
        </p:spPr>
      </p:pic>
    </p:spTree>
    <p:extLst>
      <p:ext uri="{BB962C8B-B14F-4D97-AF65-F5344CB8AC3E}">
        <p14:creationId xmlns:p14="http://schemas.microsoft.com/office/powerpoint/2010/main" val="41083153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40B5D82-2E03-EF92-DD97-4A615BD1F1B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CD6D47-F09B-0C9F-A7CC-7BE90371D2A5}"/>
              </a:ext>
            </a:extLst>
          </p:cNvPr>
          <p:cNvSpPr>
            <a:spLocks noGrp="1"/>
          </p:cNvSpPr>
          <p:nvPr>
            <p:ph type="title"/>
          </p:nvPr>
        </p:nvSpPr>
        <p:spPr/>
        <p:txBody>
          <a:bodyPr/>
          <a:lstStyle/>
          <a:p>
            <a:r>
              <a:rPr lang="de-DE" dirty="0"/>
              <a:t>Zinsen: Haben und Soll</a:t>
            </a:r>
          </a:p>
        </p:txBody>
      </p:sp>
      <p:sp>
        <p:nvSpPr>
          <p:cNvPr id="4" name="Foliennummernplatzhalter 3">
            <a:extLst>
              <a:ext uri="{FF2B5EF4-FFF2-40B4-BE49-F238E27FC236}">
                <a16:creationId xmlns:a16="http://schemas.microsoft.com/office/drawing/2014/main" id="{B1908F05-0990-A484-C110-23764C19E969}"/>
              </a:ext>
            </a:extLst>
          </p:cNvPr>
          <p:cNvSpPr>
            <a:spLocks noGrp="1"/>
          </p:cNvSpPr>
          <p:nvPr>
            <p:ph type="sldNum" sz="quarter" idx="12"/>
          </p:nvPr>
        </p:nvSpPr>
        <p:spPr/>
        <p:txBody>
          <a:bodyPr/>
          <a:lstStyle/>
          <a:p>
            <a:fld id="{4C23FFEC-42AF-4C5F-8FEB-D69D9B6A7C04}" type="slidenum">
              <a:rPr lang="de-AT" smtClean="0"/>
              <a:t>18</a:t>
            </a:fld>
            <a:endParaRPr lang="de-AT"/>
          </a:p>
        </p:txBody>
      </p:sp>
      <p:grpSp>
        <p:nvGrpSpPr>
          <p:cNvPr id="17" name="Gruppieren 16">
            <a:extLst>
              <a:ext uri="{FF2B5EF4-FFF2-40B4-BE49-F238E27FC236}">
                <a16:creationId xmlns:a16="http://schemas.microsoft.com/office/drawing/2014/main" id="{65001BC9-8738-75E1-CE89-F8D313CD2647}"/>
              </a:ext>
            </a:extLst>
          </p:cNvPr>
          <p:cNvGrpSpPr/>
          <p:nvPr/>
        </p:nvGrpSpPr>
        <p:grpSpPr>
          <a:xfrm>
            <a:off x="609681" y="2101581"/>
            <a:ext cx="7784351" cy="3580981"/>
            <a:chOff x="2304288" y="1833243"/>
            <a:chExt cx="7571712" cy="3432604"/>
          </a:xfrm>
        </p:grpSpPr>
        <p:sp>
          <p:nvSpPr>
            <p:cNvPr id="8" name="Rechteck 7">
              <a:extLst>
                <a:ext uri="{FF2B5EF4-FFF2-40B4-BE49-F238E27FC236}">
                  <a16:creationId xmlns:a16="http://schemas.microsoft.com/office/drawing/2014/main" id="{5B885E9A-A73E-A280-D4A7-196EB351E5B7}"/>
                </a:ext>
              </a:extLst>
            </p:cNvPr>
            <p:cNvSpPr/>
            <p:nvPr/>
          </p:nvSpPr>
          <p:spPr>
            <a:xfrm>
              <a:off x="2304288" y="2888806"/>
              <a:ext cx="7560000" cy="13220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de-DE" sz="1600" dirty="0">
                  <a:solidFill>
                    <a:schemeClr val="tx1"/>
                  </a:solidFill>
                </a:rPr>
                <a:t>31.12.20..		Sollzinsen					</a:t>
              </a:r>
              <a:r>
                <a:rPr lang="de-DE" sz="1600" dirty="0">
                  <a:solidFill>
                    <a:srgbClr val="FF0000"/>
                  </a:solidFill>
                </a:rPr>
                <a:t>-  € 430,00</a:t>
              </a:r>
            </a:p>
            <a:p>
              <a:r>
                <a:rPr lang="de-DE" sz="1600" dirty="0">
                  <a:solidFill>
                    <a:schemeClr val="tx1"/>
                  </a:solidFill>
                </a:rPr>
                <a:t>31.12.20..		Habenzinsen				</a:t>
              </a:r>
              <a:r>
                <a:rPr lang="de-DE" sz="1600" dirty="0">
                  <a:solidFill>
                    <a:srgbClr val="00B050"/>
                  </a:solidFill>
                </a:rPr>
                <a:t>+ €   52,00</a:t>
              </a:r>
            </a:p>
            <a:p>
              <a:r>
                <a:rPr lang="de-DE" sz="1600" dirty="0">
                  <a:solidFill>
                    <a:schemeClr val="tx1"/>
                  </a:solidFill>
                </a:rPr>
                <a:t>31.12.20..		KESt					</a:t>
              </a:r>
              <a:r>
                <a:rPr lang="de-DE" sz="1600" dirty="0">
                  <a:solidFill>
                    <a:srgbClr val="FF0000"/>
                  </a:solidFill>
                </a:rPr>
                <a:t>-  €   13,00</a:t>
              </a:r>
              <a:endParaRPr lang="de-DE" dirty="0">
                <a:solidFill>
                  <a:srgbClr val="FF0000"/>
                </a:solidFill>
              </a:endParaRPr>
            </a:p>
          </p:txBody>
        </p:sp>
        <p:sp>
          <p:nvSpPr>
            <p:cNvPr id="9" name="Rechteck 8">
              <a:extLst>
                <a:ext uri="{FF2B5EF4-FFF2-40B4-BE49-F238E27FC236}">
                  <a16:creationId xmlns:a16="http://schemas.microsoft.com/office/drawing/2014/main" id="{6C17C199-375E-3CBB-8056-4B088D68F3B3}"/>
                </a:ext>
              </a:extLst>
            </p:cNvPr>
            <p:cNvSpPr/>
            <p:nvPr/>
          </p:nvSpPr>
          <p:spPr>
            <a:xfrm>
              <a:off x="2304288" y="2282233"/>
              <a:ext cx="7560000" cy="3413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200" dirty="0">
                  <a:solidFill>
                    <a:schemeClr val="tx1"/>
                  </a:solidFill>
                </a:rPr>
                <a:t>Konto-Nr.    12345678901          BLZ   12345                                Muster-Bank Musterstadt                              Auszug Nr. 1</a:t>
              </a:r>
            </a:p>
          </p:txBody>
        </p:sp>
        <p:sp>
          <p:nvSpPr>
            <p:cNvPr id="12" name="Rechteck 11">
              <a:extLst>
                <a:ext uri="{FF2B5EF4-FFF2-40B4-BE49-F238E27FC236}">
                  <a16:creationId xmlns:a16="http://schemas.microsoft.com/office/drawing/2014/main" id="{66E8EFA5-2240-6C14-E245-6A2EDD495FCE}"/>
                </a:ext>
              </a:extLst>
            </p:cNvPr>
            <p:cNvSpPr/>
            <p:nvPr/>
          </p:nvSpPr>
          <p:spPr>
            <a:xfrm>
              <a:off x="2316000" y="1833243"/>
              <a:ext cx="7560000" cy="426377"/>
            </a:xfrm>
            <a:prstGeom prst="rect">
              <a:avLst/>
            </a:prstGeom>
            <a:gradFill flip="none" rotWithShape="1">
              <a:gsLst>
                <a:gs pos="0">
                  <a:srgbClr val="FFFF00"/>
                </a:gs>
                <a:gs pos="100000">
                  <a:schemeClr val="accent5"/>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000" dirty="0">
                  <a:solidFill>
                    <a:schemeClr val="tx1"/>
                  </a:solidFill>
                </a:rPr>
                <a:t>    MUSTER-BANK</a:t>
              </a:r>
              <a:endParaRPr lang="de-DE" sz="3200" dirty="0">
                <a:solidFill>
                  <a:schemeClr val="tx1"/>
                </a:solidFill>
              </a:endParaRPr>
            </a:p>
          </p:txBody>
        </p:sp>
        <p:sp>
          <p:nvSpPr>
            <p:cNvPr id="13" name="Rechteck 12">
              <a:extLst>
                <a:ext uri="{FF2B5EF4-FFF2-40B4-BE49-F238E27FC236}">
                  <a16:creationId xmlns:a16="http://schemas.microsoft.com/office/drawing/2014/main" id="{AA6FE789-2548-D0C4-C53C-B8C70D115F5C}"/>
                </a:ext>
              </a:extLst>
            </p:cNvPr>
            <p:cNvSpPr/>
            <p:nvPr/>
          </p:nvSpPr>
          <p:spPr>
            <a:xfrm>
              <a:off x="2304288" y="5013847"/>
              <a:ext cx="7560000" cy="252000"/>
            </a:xfrm>
            <a:prstGeom prst="rect">
              <a:avLst/>
            </a:prstGeom>
            <a:gradFill flip="none" rotWithShape="1">
              <a:gsLst>
                <a:gs pos="0">
                  <a:srgbClr val="FFFF00"/>
                </a:gs>
                <a:gs pos="100000">
                  <a:schemeClr val="accent5"/>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de-DE" sz="3200" dirty="0">
                <a:solidFill>
                  <a:schemeClr val="tx1"/>
                </a:solidFill>
              </a:endParaRPr>
            </a:p>
          </p:txBody>
        </p:sp>
        <p:sp>
          <p:nvSpPr>
            <p:cNvPr id="14" name="Rechteck 13">
              <a:extLst>
                <a:ext uri="{FF2B5EF4-FFF2-40B4-BE49-F238E27FC236}">
                  <a16:creationId xmlns:a16="http://schemas.microsoft.com/office/drawing/2014/main" id="{27DDD280-576E-5ED1-3A89-D6E8275762FE}"/>
                </a:ext>
              </a:extLst>
            </p:cNvPr>
            <p:cNvSpPr/>
            <p:nvPr/>
          </p:nvSpPr>
          <p:spPr>
            <a:xfrm>
              <a:off x="2304288" y="2584952"/>
              <a:ext cx="7560000" cy="3413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400" b="1" dirty="0">
                  <a:solidFill>
                    <a:schemeClr val="tx1"/>
                  </a:solidFill>
                </a:rPr>
                <a:t>Datum		Buchungstext				Betrag</a:t>
              </a:r>
              <a:endParaRPr lang="de-DE" b="1" dirty="0">
                <a:solidFill>
                  <a:schemeClr val="tx1"/>
                </a:solidFill>
              </a:endParaRPr>
            </a:p>
          </p:txBody>
        </p:sp>
        <p:sp>
          <p:nvSpPr>
            <p:cNvPr id="16" name="Rechteck 15">
              <a:extLst>
                <a:ext uri="{FF2B5EF4-FFF2-40B4-BE49-F238E27FC236}">
                  <a16:creationId xmlns:a16="http://schemas.microsoft.com/office/drawing/2014/main" id="{3A33471E-2AC7-9477-635C-DD0589F384F7}"/>
                </a:ext>
              </a:extLst>
            </p:cNvPr>
            <p:cNvSpPr/>
            <p:nvPr/>
          </p:nvSpPr>
          <p:spPr>
            <a:xfrm>
              <a:off x="2316000" y="4384666"/>
              <a:ext cx="7560000" cy="653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200" dirty="0">
                  <a:solidFill>
                    <a:schemeClr val="tx1"/>
                  </a:solidFill>
                </a:rPr>
                <a:t>					Summe der Gutschriften	+  52,00</a:t>
              </a:r>
            </a:p>
            <a:p>
              <a:r>
                <a:rPr lang="de-DE" sz="1200" dirty="0">
                  <a:solidFill>
                    <a:schemeClr val="tx1"/>
                  </a:solidFill>
                </a:rPr>
                <a:t>					Summe der Lastschriften	- 443,00</a:t>
              </a:r>
            </a:p>
            <a:p>
              <a:r>
                <a:rPr lang="de-DE" sz="1200" dirty="0">
                  <a:solidFill>
                    <a:schemeClr val="tx1"/>
                  </a:solidFill>
                </a:rPr>
                <a:t>Musterstadt, den 02.01.20..   08:31 Uhr 			Neuer Kontostand	2.360,00</a:t>
              </a:r>
            </a:p>
          </p:txBody>
        </p:sp>
      </p:grpSp>
      <p:sp>
        <p:nvSpPr>
          <p:cNvPr id="18" name="Rechteck: gefaltete Ecke 17">
            <a:extLst>
              <a:ext uri="{FF2B5EF4-FFF2-40B4-BE49-F238E27FC236}">
                <a16:creationId xmlns:a16="http://schemas.microsoft.com/office/drawing/2014/main" id="{89F2ED98-C287-8E9A-A8FD-479869BF6319}"/>
              </a:ext>
            </a:extLst>
          </p:cNvPr>
          <p:cNvSpPr/>
          <p:nvPr/>
        </p:nvSpPr>
        <p:spPr>
          <a:xfrm>
            <a:off x="8879303" y="962528"/>
            <a:ext cx="2743200" cy="2121130"/>
          </a:xfrm>
          <a:prstGeom prst="foldedCorner">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Sollzinsen</a:t>
            </a:r>
            <a:endParaRPr lang="de-DE" b="1" dirty="0">
              <a:solidFill>
                <a:schemeClr val="tx1"/>
              </a:solidFill>
            </a:endParaRPr>
          </a:p>
          <a:p>
            <a:pPr algn="ctr"/>
            <a:endParaRPr lang="de-DE" b="1" dirty="0">
              <a:solidFill>
                <a:schemeClr val="tx1"/>
              </a:solidFill>
            </a:endParaRPr>
          </a:p>
          <a:p>
            <a:pPr algn="ctr"/>
            <a:r>
              <a:rPr lang="de-DE" dirty="0">
                <a:solidFill>
                  <a:schemeClr val="tx1"/>
                </a:solidFill>
              </a:rPr>
              <a:t>Zinsen, </a:t>
            </a:r>
            <a:r>
              <a:rPr lang="de-DE" b="1" dirty="0">
                <a:solidFill>
                  <a:schemeClr val="tx1"/>
                </a:solidFill>
              </a:rPr>
              <a:t>die die Bank</a:t>
            </a:r>
            <a:r>
              <a:rPr lang="de-DE" dirty="0">
                <a:solidFill>
                  <a:schemeClr val="tx1"/>
                </a:solidFill>
              </a:rPr>
              <a:t> für einen gewährten Kredit oder bei Kontoüberziehung </a:t>
            </a:r>
            <a:r>
              <a:rPr lang="de-DE" b="1" dirty="0">
                <a:solidFill>
                  <a:schemeClr val="tx1"/>
                </a:solidFill>
              </a:rPr>
              <a:t>verlangt</a:t>
            </a:r>
          </a:p>
        </p:txBody>
      </p:sp>
      <p:sp>
        <p:nvSpPr>
          <p:cNvPr id="19" name="Rechteck: gefaltete Ecke 18">
            <a:extLst>
              <a:ext uri="{FF2B5EF4-FFF2-40B4-BE49-F238E27FC236}">
                <a16:creationId xmlns:a16="http://schemas.microsoft.com/office/drawing/2014/main" id="{98262459-A031-0618-0539-4B2EF881B0A1}"/>
              </a:ext>
            </a:extLst>
          </p:cNvPr>
          <p:cNvSpPr/>
          <p:nvPr/>
        </p:nvSpPr>
        <p:spPr>
          <a:xfrm>
            <a:off x="8879303" y="3365149"/>
            <a:ext cx="2743200" cy="2666765"/>
          </a:xfrm>
          <a:prstGeom prst="foldedCorner">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Habenzinsen</a:t>
            </a:r>
            <a:endParaRPr lang="de-DE" b="1" dirty="0">
              <a:solidFill>
                <a:schemeClr val="tx1"/>
              </a:solidFill>
            </a:endParaRPr>
          </a:p>
          <a:p>
            <a:pPr algn="ctr"/>
            <a:endParaRPr lang="de-DE" b="1" dirty="0">
              <a:solidFill>
                <a:schemeClr val="tx1"/>
              </a:solidFill>
            </a:endParaRPr>
          </a:p>
          <a:p>
            <a:pPr algn="ctr"/>
            <a:r>
              <a:rPr lang="de-DE" dirty="0">
                <a:solidFill>
                  <a:schemeClr val="tx1"/>
                </a:solidFill>
              </a:rPr>
              <a:t>Zinsen, </a:t>
            </a:r>
            <a:r>
              <a:rPr lang="de-DE" b="1" dirty="0">
                <a:solidFill>
                  <a:schemeClr val="tx1"/>
                </a:solidFill>
              </a:rPr>
              <a:t>die die Bank</a:t>
            </a:r>
            <a:r>
              <a:rPr lang="de-DE" dirty="0">
                <a:solidFill>
                  <a:schemeClr val="tx1"/>
                </a:solidFill>
              </a:rPr>
              <a:t> für Sparguthaben </a:t>
            </a:r>
            <a:r>
              <a:rPr lang="de-DE" b="1" dirty="0">
                <a:solidFill>
                  <a:schemeClr val="tx1"/>
                </a:solidFill>
              </a:rPr>
              <a:t>vergütet</a:t>
            </a:r>
          </a:p>
          <a:p>
            <a:pPr algn="ctr"/>
            <a:endParaRPr lang="de-DE" dirty="0">
              <a:solidFill>
                <a:schemeClr val="tx1"/>
              </a:solidFill>
            </a:endParaRPr>
          </a:p>
          <a:p>
            <a:pPr algn="ctr"/>
            <a:r>
              <a:rPr lang="de-DE" u="sng" dirty="0">
                <a:solidFill>
                  <a:schemeClr val="tx1"/>
                </a:solidFill>
              </a:rPr>
              <a:t>Achtung</a:t>
            </a:r>
            <a:r>
              <a:rPr lang="de-DE" dirty="0">
                <a:solidFill>
                  <a:schemeClr val="tx1"/>
                </a:solidFill>
              </a:rPr>
              <a:t>: Habenzinsen sind mit 25 % KESt besteuert</a:t>
            </a:r>
          </a:p>
        </p:txBody>
      </p:sp>
      <p:sp>
        <p:nvSpPr>
          <p:cNvPr id="21" name="Rechteck: abgerundete Ecken 20">
            <a:extLst>
              <a:ext uri="{FF2B5EF4-FFF2-40B4-BE49-F238E27FC236}">
                <a16:creationId xmlns:a16="http://schemas.microsoft.com/office/drawing/2014/main" id="{8935516F-FFFC-53F5-FE9F-5D6DB505A503}"/>
              </a:ext>
            </a:extLst>
          </p:cNvPr>
          <p:cNvSpPr/>
          <p:nvPr/>
        </p:nvSpPr>
        <p:spPr>
          <a:xfrm>
            <a:off x="11048086" y="767460"/>
            <a:ext cx="900000" cy="720000"/>
          </a:xfrm>
          <a:custGeom>
            <a:avLst/>
            <a:gdLst>
              <a:gd name="connsiteX0" fmla="*/ 0 w 900000"/>
              <a:gd name="connsiteY0" fmla="*/ 120002 h 720000"/>
              <a:gd name="connsiteX1" fmla="*/ 120002 w 900000"/>
              <a:gd name="connsiteY1" fmla="*/ 0 h 720000"/>
              <a:gd name="connsiteX2" fmla="*/ 779998 w 900000"/>
              <a:gd name="connsiteY2" fmla="*/ 0 h 720000"/>
              <a:gd name="connsiteX3" fmla="*/ 900000 w 900000"/>
              <a:gd name="connsiteY3" fmla="*/ 120002 h 720000"/>
              <a:gd name="connsiteX4" fmla="*/ 900000 w 900000"/>
              <a:gd name="connsiteY4" fmla="*/ 599998 h 720000"/>
              <a:gd name="connsiteX5" fmla="*/ 779998 w 900000"/>
              <a:gd name="connsiteY5" fmla="*/ 720000 h 720000"/>
              <a:gd name="connsiteX6" fmla="*/ 120002 w 900000"/>
              <a:gd name="connsiteY6" fmla="*/ 720000 h 720000"/>
              <a:gd name="connsiteX7" fmla="*/ 0 w 900000"/>
              <a:gd name="connsiteY7" fmla="*/ 599998 h 720000"/>
              <a:gd name="connsiteX8" fmla="*/ 0 w 900000"/>
              <a:gd name="connsiteY8" fmla="*/ 120002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000" h="720000" fill="none" extrusionOk="0">
                <a:moveTo>
                  <a:pt x="0" y="120002"/>
                </a:moveTo>
                <a:cubicBezTo>
                  <a:pt x="6379" y="50399"/>
                  <a:pt x="45838" y="-8388"/>
                  <a:pt x="120002" y="0"/>
                </a:cubicBezTo>
                <a:cubicBezTo>
                  <a:pt x="387143" y="17090"/>
                  <a:pt x="492604" y="-18831"/>
                  <a:pt x="779998" y="0"/>
                </a:cubicBezTo>
                <a:cubicBezTo>
                  <a:pt x="849505" y="-11883"/>
                  <a:pt x="899828" y="57334"/>
                  <a:pt x="900000" y="120002"/>
                </a:cubicBezTo>
                <a:cubicBezTo>
                  <a:pt x="923063" y="249210"/>
                  <a:pt x="882570" y="399306"/>
                  <a:pt x="900000" y="599998"/>
                </a:cubicBezTo>
                <a:cubicBezTo>
                  <a:pt x="891696" y="671991"/>
                  <a:pt x="843248" y="714120"/>
                  <a:pt x="779998" y="720000"/>
                </a:cubicBezTo>
                <a:cubicBezTo>
                  <a:pt x="534807" y="733340"/>
                  <a:pt x="365579" y="721240"/>
                  <a:pt x="120002" y="720000"/>
                </a:cubicBezTo>
                <a:cubicBezTo>
                  <a:pt x="60548" y="709007"/>
                  <a:pt x="-4531" y="656210"/>
                  <a:pt x="0" y="599998"/>
                </a:cubicBezTo>
                <a:cubicBezTo>
                  <a:pt x="1167" y="495407"/>
                  <a:pt x="-18954" y="279299"/>
                  <a:pt x="0" y="120002"/>
                </a:cubicBezTo>
                <a:close/>
              </a:path>
              <a:path w="900000" h="720000" stroke="0" extrusionOk="0">
                <a:moveTo>
                  <a:pt x="0" y="120002"/>
                </a:moveTo>
                <a:cubicBezTo>
                  <a:pt x="4594" y="44354"/>
                  <a:pt x="46826" y="-6346"/>
                  <a:pt x="120002" y="0"/>
                </a:cubicBezTo>
                <a:cubicBezTo>
                  <a:pt x="261080" y="-26114"/>
                  <a:pt x="474376" y="-3844"/>
                  <a:pt x="779998" y="0"/>
                </a:cubicBezTo>
                <a:cubicBezTo>
                  <a:pt x="842563" y="-2835"/>
                  <a:pt x="899360" y="38326"/>
                  <a:pt x="900000" y="120002"/>
                </a:cubicBezTo>
                <a:cubicBezTo>
                  <a:pt x="886302" y="326220"/>
                  <a:pt x="915475" y="376021"/>
                  <a:pt x="900000" y="599998"/>
                </a:cubicBezTo>
                <a:cubicBezTo>
                  <a:pt x="901283" y="681908"/>
                  <a:pt x="848981" y="706668"/>
                  <a:pt x="779998" y="720000"/>
                </a:cubicBezTo>
                <a:cubicBezTo>
                  <a:pt x="570790" y="745810"/>
                  <a:pt x="294138" y="723763"/>
                  <a:pt x="120002" y="720000"/>
                </a:cubicBezTo>
                <a:cubicBezTo>
                  <a:pt x="62357" y="724026"/>
                  <a:pt x="-495" y="679038"/>
                  <a:pt x="0" y="599998"/>
                </a:cubicBezTo>
                <a:cubicBezTo>
                  <a:pt x="8122" y="438329"/>
                  <a:pt x="3656" y="321336"/>
                  <a:pt x="0" y="120002"/>
                </a:cubicBezTo>
                <a:close/>
              </a:path>
            </a:pathLst>
          </a:custGeom>
          <a:solidFill>
            <a:srgbClr val="FFC1C1"/>
          </a:solidFill>
          <a:ln>
            <a:solidFill>
              <a:schemeClr val="accent6">
                <a:lumMod val="50000"/>
              </a:schemeClr>
            </a:solidFill>
            <a:extLst>
              <a:ext uri="{C807C97D-BFC1-408E-A445-0C87EB9F89A2}">
                <ask:lineSketchStyleProps xmlns:ask="http://schemas.microsoft.com/office/drawing/2018/sketchyshapes" sd="727329504">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rgbClr val="C00000"/>
                </a:solidFill>
              </a:rPr>
              <a:t>€ 430,-</a:t>
            </a:r>
          </a:p>
        </p:txBody>
      </p:sp>
      <p:sp>
        <p:nvSpPr>
          <p:cNvPr id="22" name="Rechteck: abgerundete Ecken 21">
            <a:extLst>
              <a:ext uri="{FF2B5EF4-FFF2-40B4-BE49-F238E27FC236}">
                <a16:creationId xmlns:a16="http://schemas.microsoft.com/office/drawing/2014/main" id="{BC13E090-C605-0600-EF9D-40A0EAE16949}"/>
              </a:ext>
            </a:extLst>
          </p:cNvPr>
          <p:cNvSpPr/>
          <p:nvPr/>
        </p:nvSpPr>
        <p:spPr>
          <a:xfrm>
            <a:off x="11172503" y="3172358"/>
            <a:ext cx="900000" cy="720000"/>
          </a:xfrm>
          <a:custGeom>
            <a:avLst/>
            <a:gdLst>
              <a:gd name="connsiteX0" fmla="*/ 0 w 900000"/>
              <a:gd name="connsiteY0" fmla="*/ 120002 h 720000"/>
              <a:gd name="connsiteX1" fmla="*/ 120002 w 900000"/>
              <a:gd name="connsiteY1" fmla="*/ 0 h 720000"/>
              <a:gd name="connsiteX2" fmla="*/ 779998 w 900000"/>
              <a:gd name="connsiteY2" fmla="*/ 0 h 720000"/>
              <a:gd name="connsiteX3" fmla="*/ 900000 w 900000"/>
              <a:gd name="connsiteY3" fmla="*/ 120002 h 720000"/>
              <a:gd name="connsiteX4" fmla="*/ 900000 w 900000"/>
              <a:gd name="connsiteY4" fmla="*/ 599998 h 720000"/>
              <a:gd name="connsiteX5" fmla="*/ 779998 w 900000"/>
              <a:gd name="connsiteY5" fmla="*/ 720000 h 720000"/>
              <a:gd name="connsiteX6" fmla="*/ 120002 w 900000"/>
              <a:gd name="connsiteY6" fmla="*/ 720000 h 720000"/>
              <a:gd name="connsiteX7" fmla="*/ 0 w 900000"/>
              <a:gd name="connsiteY7" fmla="*/ 599998 h 720000"/>
              <a:gd name="connsiteX8" fmla="*/ 0 w 900000"/>
              <a:gd name="connsiteY8" fmla="*/ 120002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000" h="720000" fill="none" extrusionOk="0">
                <a:moveTo>
                  <a:pt x="0" y="120002"/>
                </a:moveTo>
                <a:cubicBezTo>
                  <a:pt x="-6552" y="61708"/>
                  <a:pt x="54498" y="2964"/>
                  <a:pt x="120002" y="0"/>
                </a:cubicBezTo>
                <a:cubicBezTo>
                  <a:pt x="366647" y="-23334"/>
                  <a:pt x="476373" y="-28483"/>
                  <a:pt x="779998" y="0"/>
                </a:cubicBezTo>
                <a:cubicBezTo>
                  <a:pt x="845693" y="-6262"/>
                  <a:pt x="894409" y="58994"/>
                  <a:pt x="900000" y="120002"/>
                </a:cubicBezTo>
                <a:cubicBezTo>
                  <a:pt x="899426" y="298091"/>
                  <a:pt x="893079" y="366959"/>
                  <a:pt x="900000" y="599998"/>
                </a:cubicBezTo>
                <a:cubicBezTo>
                  <a:pt x="895748" y="666371"/>
                  <a:pt x="845974" y="703542"/>
                  <a:pt x="779998" y="720000"/>
                </a:cubicBezTo>
                <a:cubicBezTo>
                  <a:pt x="615213" y="694360"/>
                  <a:pt x="418948" y="694655"/>
                  <a:pt x="120002" y="720000"/>
                </a:cubicBezTo>
                <a:cubicBezTo>
                  <a:pt x="58972" y="707181"/>
                  <a:pt x="-10621" y="666517"/>
                  <a:pt x="0" y="599998"/>
                </a:cubicBezTo>
                <a:cubicBezTo>
                  <a:pt x="-9559" y="378172"/>
                  <a:pt x="-21231" y="258462"/>
                  <a:pt x="0" y="120002"/>
                </a:cubicBezTo>
                <a:close/>
              </a:path>
              <a:path w="900000" h="720000" stroke="0" extrusionOk="0">
                <a:moveTo>
                  <a:pt x="0" y="120002"/>
                </a:moveTo>
                <a:cubicBezTo>
                  <a:pt x="5324" y="47279"/>
                  <a:pt x="55070" y="-3178"/>
                  <a:pt x="120002" y="0"/>
                </a:cubicBezTo>
                <a:cubicBezTo>
                  <a:pt x="405708" y="489"/>
                  <a:pt x="570592" y="8332"/>
                  <a:pt x="779998" y="0"/>
                </a:cubicBezTo>
                <a:cubicBezTo>
                  <a:pt x="842772" y="-1150"/>
                  <a:pt x="913437" y="62510"/>
                  <a:pt x="900000" y="120002"/>
                </a:cubicBezTo>
                <a:cubicBezTo>
                  <a:pt x="900252" y="350836"/>
                  <a:pt x="887971" y="370713"/>
                  <a:pt x="900000" y="599998"/>
                </a:cubicBezTo>
                <a:cubicBezTo>
                  <a:pt x="901441" y="664179"/>
                  <a:pt x="842775" y="712877"/>
                  <a:pt x="779998" y="720000"/>
                </a:cubicBezTo>
                <a:cubicBezTo>
                  <a:pt x="493472" y="708850"/>
                  <a:pt x="302611" y="721799"/>
                  <a:pt x="120002" y="720000"/>
                </a:cubicBezTo>
                <a:cubicBezTo>
                  <a:pt x="46004" y="707269"/>
                  <a:pt x="-1220" y="654567"/>
                  <a:pt x="0" y="599998"/>
                </a:cubicBezTo>
                <a:cubicBezTo>
                  <a:pt x="-8351" y="500884"/>
                  <a:pt x="-14095" y="298201"/>
                  <a:pt x="0" y="120002"/>
                </a:cubicBezTo>
                <a:close/>
              </a:path>
            </a:pathLst>
          </a:custGeom>
          <a:solidFill>
            <a:srgbClr val="C5E0B4"/>
          </a:solidFill>
          <a:ln>
            <a:solidFill>
              <a:schemeClr val="accent6">
                <a:lumMod val="50000"/>
              </a:schemeClr>
            </a:solidFill>
            <a:extLst>
              <a:ext uri="{C807C97D-BFC1-408E-A445-0C87EB9F89A2}">
                <ask:lineSketchStyleProps xmlns:ask="http://schemas.microsoft.com/office/drawing/2018/sketchyshapes" sd="2993592807">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accent6">
                    <a:lumMod val="50000"/>
                  </a:schemeClr>
                </a:solidFill>
              </a:rPr>
              <a:t>€ 52,-</a:t>
            </a:r>
          </a:p>
        </p:txBody>
      </p:sp>
      <p:sp>
        <p:nvSpPr>
          <p:cNvPr id="23" name="Rechteck: abgerundete Ecken 22">
            <a:extLst>
              <a:ext uri="{FF2B5EF4-FFF2-40B4-BE49-F238E27FC236}">
                <a16:creationId xmlns:a16="http://schemas.microsoft.com/office/drawing/2014/main" id="{C88169A6-D3D9-266D-FDEE-E6385890C313}"/>
              </a:ext>
            </a:extLst>
          </p:cNvPr>
          <p:cNvSpPr/>
          <p:nvPr/>
        </p:nvSpPr>
        <p:spPr>
          <a:xfrm>
            <a:off x="8610600" y="5484955"/>
            <a:ext cx="900000" cy="612000"/>
          </a:xfrm>
          <a:custGeom>
            <a:avLst/>
            <a:gdLst>
              <a:gd name="connsiteX0" fmla="*/ 0 w 900000"/>
              <a:gd name="connsiteY0" fmla="*/ 102002 h 612000"/>
              <a:gd name="connsiteX1" fmla="*/ 102002 w 900000"/>
              <a:gd name="connsiteY1" fmla="*/ 0 h 612000"/>
              <a:gd name="connsiteX2" fmla="*/ 797998 w 900000"/>
              <a:gd name="connsiteY2" fmla="*/ 0 h 612000"/>
              <a:gd name="connsiteX3" fmla="*/ 900000 w 900000"/>
              <a:gd name="connsiteY3" fmla="*/ 102002 h 612000"/>
              <a:gd name="connsiteX4" fmla="*/ 900000 w 900000"/>
              <a:gd name="connsiteY4" fmla="*/ 509998 h 612000"/>
              <a:gd name="connsiteX5" fmla="*/ 797998 w 900000"/>
              <a:gd name="connsiteY5" fmla="*/ 612000 h 612000"/>
              <a:gd name="connsiteX6" fmla="*/ 102002 w 900000"/>
              <a:gd name="connsiteY6" fmla="*/ 612000 h 612000"/>
              <a:gd name="connsiteX7" fmla="*/ 0 w 900000"/>
              <a:gd name="connsiteY7" fmla="*/ 509998 h 612000"/>
              <a:gd name="connsiteX8" fmla="*/ 0 w 900000"/>
              <a:gd name="connsiteY8" fmla="*/ 102002 h 6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000" h="612000" fill="none" extrusionOk="0">
                <a:moveTo>
                  <a:pt x="0" y="102002"/>
                </a:moveTo>
                <a:cubicBezTo>
                  <a:pt x="7119" y="41954"/>
                  <a:pt x="40118" y="-5900"/>
                  <a:pt x="102002" y="0"/>
                </a:cubicBezTo>
                <a:cubicBezTo>
                  <a:pt x="340147" y="1520"/>
                  <a:pt x="499754" y="32270"/>
                  <a:pt x="797998" y="0"/>
                </a:cubicBezTo>
                <a:cubicBezTo>
                  <a:pt x="855031" y="-2571"/>
                  <a:pt x="899414" y="57933"/>
                  <a:pt x="900000" y="102002"/>
                </a:cubicBezTo>
                <a:cubicBezTo>
                  <a:pt x="894221" y="217287"/>
                  <a:pt x="889944" y="367662"/>
                  <a:pt x="900000" y="509998"/>
                </a:cubicBezTo>
                <a:cubicBezTo>
                  <a:pt x="897417" y="568110"/>
                  <a:pt x="853480" y="610345"/>
                  <a:pt x="797998" y="612000"/>
                </a:cubicBezTo>
                <a:cubicBezTo>
                  <a:pt x="545751" y="627983"/>
                  <a:pt x="376419" y="584361"/>
                  <a:pt x="102002" y="612000"/>
                </a:cubicBezTo>
                <a:cubicBezTo>
                  <a:pt x="51754" y="602193"/>
                  <a:pt x="-1277" y="563496"/>
                  <a:pt x="0" y="509998"/>
                </a:cubicBezTo>
                <a:cubicBezTo>
                  <a:pt x="-779" y="426499"/>
                  <a:pt x="-5074" y="260439"/>
                  <a:pt x="0" y="102002"/>
                </a:cubicBezTo>
                <a:close/>
              </a:path>
              <a:path w="900000" h="612000" stroke="0" extrusionOk="0">
                <a:moveTo>
                  <a:pt x="0" y="102002"/>
                </a:moveTo>
                <a:cubicBezTo>
                  <a:pt x="3942" y="37625"/>
                  <a:pt x="38534" y="-6561"/>
                  <a:pt x="102002" y="0"/>
                </a:cubicBezTo>
                <a:cubicBezTo>
                  <a:pt x="343670" y="9194"/>
                  <a:pt x="513894" y="6310"/>
                  <a:pt x="797998" y="0"/>
                </a:cubicBezTo>
                <a:cubicBezTo>
                  <a:pt x="848943" y="-4117"/>
                  <a:pt x="899698" y="38397"/>
                  <a:pt x="900000" y="102002"/>
                </a:cubicBezTo>
                <a:cubicBezTo>
                  <a:pt x="909174" y="207764"/>
                  <a:pt x="915530" y="358576"/>
                  <a:pt x="900000" y="509998"/>
                </a:cubicBezTo>
                <a:cubicBezTo>
                  <a:pt x="901018" y="578738"/>
                  <a:pt x="854795" y="609722"/>
                  <a:pt x="797998" y="612000"/>
                </a:cubicBezTo>
                <a:cubicBezTo>
                  <a:pt x="650099" y="605188"/>
                  <a:pt x="297826" y="646569"/>
                  <a:pt x="102002" y="612000"/>
                </a:cubicBezTo>
                <a:cubicBezTo>
                  <a:pt x="57267" y="617411"/>
                  <a:pt x="-226" y="572158"/>
                  <a:pt x="0" y="509998"/>
                </a:cubicBezTo>
                <a:cubicBezTo>
                  <a:pt x="-13143" y="318832"/>
                  <a:pt x="-3306" y="252511"/>
                  <a:pt x="0" y="102002"/>
                </a:cubicBezTo>
                <a:close/>
              </a:path>
            </a:pathLst>
          </a:custGeom>
          <a:solidFill>
            <a:srgbClr val="FFC1C1"/>
          </a:solidFill>
          <a:ln>
            <a:solidFill>
              <a:schemeClr val="accent6">
                <a:lumMod val="50000"/>
              </a:schemeClr>
            </a:solidFill>
            <a:extLst>
              <a:ext uri="{C807C97D-BFC1-408E-A445-0C87EB9F89A2}">
                <ask:lineSketchStyleProps xmlns:ask="http://schemas.microsoft.com/office/drawing/2018/sketchyshapes" sd="727329504">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rgbClr val="C00000"/>
                </a:solidFill>
              </a:rPr>
              <a:t>€ 13,-</a:t>
            </a:r>
          </a:p>
        </p:txBody>
      </p:sp>
    </p:spTree>
    <p:extLst>
      <p:ext uri="{BB962C8B-B14F-4D97-AF65-F5344CB8AC3E}">
        <p14:creationId xmlns:p14="http://schemas.microsoft.com/office/powerpoint/2010/main" val="1169983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0E59F-5E4D-80BD-C873-5C27A7A20B1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9A3CB7A-A432-0A08-B205-E7871ABCB39D}"/>
              </a:ext>
            </a:extLst>
          </p:cNvPr>
          <p:cNvSpPr>
            <a:spLocks noGrp="1"/>
          </p:cNvSpPr>
          <p:nvPr>
            <p:ph type="title"/>
          </p:nvPr>
        </p:nvSpPr>
        <p:spPr/>
        <p:txBody>
          <a:bodyPr>
            <a:normAutofit fontScale="90000"/>
          </a:bodyPr>
          <a:lstStyle/>
          <a:p>
            <a:r>
              <a:rPr lang="de-DE" dirty="0"/>
              <a:t>Welche Kriterien sind beim Vergleich zu beachten?</a:t>
            </a:r>
          </a:p>
        </p:txBody>
      </p:sp>
      <p:sp>
        <p:nvSpPr>
          <p:cNvPr id="4" name="Foliennummernplatzhalter 3">
            <a:extLst>
              <a:ext uri="{FF2B5EF4-FFF2-40B4-BE49-F238E27FC236}">
                <a16:creationId xmlns:a16="http://schemas.microsoft.com/office/drawing/2014/main" id="{3FCF6E58-760C-EEED-7F8E-5FF7C0DA6C16}"/>
              </a:ext>
            </a:extLst>
          </p:cNvPr>
          <p:cNvSpPr>
            <a:spLocks noGrp="1"/>
          </p:cNvSpPr>
          <p:nvPr>
            <p:ph type="sldNum" sz="quarter" idx="12"/>
          </p:nvPr>
        </p:nvSpPr>
        <p:spPr/>
        <p:txBody>
          <a:bodyPr/>
          <a:lstStyle/>
          <a:p>
            <a:fld id="{4C23FFEC-42AF-4C5F-8FEB-D69D9B6A7C04}" type="slidenum">
              <a:rPr lang="de-AT" smtClean="0"/>
              <a:t>19</a:t>
            </a:fld>
            <a:endParaRPr lang="de-AT"/>
          </a:p>
        </p:txBody>
      </p:sp>
      <p:sp>
        <p:nvSpPr>
          <p:cNvPr id="5" name="Rechteck 4">
            <a:extLst>
              <a:ext uri="{FF2B5EF4-FFF2-40B4-BE49-F238E27FC236}">
                <a16:creationId xmlns:a16="http://schemas.microsoft.com/office/drawing/2014/main" id="{83EEFF94-B0AF-78D8-E83E-0CC915F614AA}"/>
              </a:ext>
            </a:extLst>
          </p:cNvPr>
          <p:cNvSpPr/>
          <p:nvPr/>
        </p:nvSpPr>
        <p:spPr>
          <a:xfrm>
            <a:off x="3931632" y="1826440"/>
            <a:ext cx="4320000" cy="1080000"/>
          </a:xfrm>
          <a:custGeom>
            <a:avLst/>
            <a:gdLst>
              <a:gd name="connsiteX0" fmla="*/ 0 w 4320000"/>
              <a:gd name="connsiteY0" fmla="*/ 0 h 1080000"/>
              <a:gd name="connsiteX1" fmla="*/ 703543 w 4320000"/>
              <a:gd name="connsiteY1" fmla="*/ 0 h 1080000"/>
              <a:gd name="connsiteX2" fmla="*/ 1277486 w 4320000"/>
              <a:gd name="connsiteY2" fmla="*/ 0 h 1080000"/>
              <a:gd name="connsiteX3" fmla="*/ 1981029 w 4320000"/>
              <a:gd name="connsiteY3" fmla="*/ 0 h 1080000"/>
              <a:gd name="connsiteX4" fmla="*/ 2511771 w 4320000"/>
              <a:gd name="connsiteY4" fmla="*/ 0 h 1080000"/>
              <a:gd name="connsiteX5" fmla="*/ 3215314 w 4320000"/>
              <a:gd name="connsiteY5" fmla="*/ 0 h 1080000"/>
              <a:gd name="connsiteX6" fmla="*/ 4320000 w 4320000"/>
              <a:gd name="connsiteY6" fmla="*/ 0 h 1080000"/>
              <a:gd name="connsiteX7" fmla="*/ 4320000 w 4320000"/>
              <a:gd name="connsiteY7" fmla="*/ 550800 h 1080000"/>
              <a:gd name="connsiteX8" fmla="*/ 4320000 w 4320000"/>
              <a:gd name="connsiteY8" fmla="*/ 1080000 h 1080000"/>
              <a:gd name="connsiteX9" fmla="*/ 3746057 w 4320000"/>
              <a:gd name="connsiteY9" fmla="*/ 1080000 h 1080000"/>
              <a:gd name="connsiteX10" fmla="*/ 3042514 w 4320000"/>
              <a:gd name="connsiteY10" fmla="*/ 1080000 h 1080000"/>
              <a:gd name="connsiteX11" fmla="*/ 2554971 w 4320000"/>
              <a:gd name="connsiteY11" fmla="*/ 1080000 h 1080000"/>
              <a:gd name="connsiteX12" fmla="*/ 1851429 w 4320000"/>
              <a:gd name="connsiteY12" fmla="*/ 1080000 h 1080000"/>
              <a:gd name="connsiteX13" fmla="*/ 1363886 w 4320000"/>
              <a:gd name="connsiteY13" fmla="*/ 1080000 h 1080000"/>
              <a:gd name="connsiteX14" fmla="*/ 876343 w 4320000"/>
              <a:gd name="connsiteY14" fmla="*/ 1080000 h 1080000"/>
              <a:gd name="connsiteX15" fmla="*/ 0 w 4320000"/>
              <a:gd name="connsiteY15" fmla="*/ 1080000 h 1080000"/>
              <a:gd name="connsiteX16" fmla="*/ 0 w 4320000"/>
              <a:gd name="connsiteY16" fmla="*/ 529200 h 1080000"/>
              <a:gd name="connsiteX17" fmla="*/ 0 w 4320000"/>
              <a:gd name="connsiteY17"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0000" h="1080000" fill="none" extrusionOk="0">
                <a:moveTo>
                  <a:pt x="0" y="0"/>
                </a:moveTo>
                <a:cubicBezTo>
                  <a:pt x="284655" y="4269"/>
                  <a:pt x="352164" y="-31214"/>
                  <a:pt x="703543" y="0"/>
                </a:cubicBezTo>
                <a:cubicBezTo>
                  <a:pt x="1054922" y="31214"/>
                  <a:pt x="1101554" y="-19894"/>
                  <a:pt x="1277486" y="0"/>
                </a:cubicBezTo>
                <a:cubicBezTo>
                  <a:pt x="1453418" y="19894"/>
                  <a:pt x="1790056" y="-5306"/>
                  <a:pt x="1981029" y="0"/>
                </a:cubicBezTo>
                <a:cubicBezTo>
                  <a:pt x="2172002" y="5306"/>
                  <a:pt x="2321783" y="-14341"/>
                  <a:pt x="2511771" y="0"/>
                </a:cubicBezTo>
                <a:cubicBezTo>
                  <a:pt x="2701759" y="14341"/>
                  <a:pt x="3063878" y="-4025"/>
                  <a:pt x="3215314" y="0"/>
                </a:cubicBezTo>
                <a:cubicBezTo>
                  <a:pt x="3366750" y="4025"/>
                  <a:pt x="3936556" y="-12361"/>
                  <a:pt x="4320000" y="0"/>
                </a:cubicBezTo>
                <a:cubicBezTo>
                  <a:pt x="4344809" y="262765"/>
                  <a:pt x="4297189" y="346911"/>
                  <a:pt x="4320000" y="550800"/>
                </a:cubicBezTo>
                <a:cubicBezTo>
                  <a:pt x="4342811" y="754689"/>
                  <a:pt x="4337751" y="898268"/>
                  <a:pt x="4320000" y="1080000"/>
                </a:cubicBezTo>
                <a:cubicBezTo>
                  <a:pt x="4098230" y="1098541"/>
                  <a:pt x="3989013" y="1086098"/>
                  <a:pt x="3746057" y="1080000"/>
                </a:cubicBezTo>
                <a:cubicBezTo>
                  <a:pt x="3503101" y="1073902"/>
                  <a:pt x="3300755" y="1103987"/>
                  <a:pt x="3042514" y="1080000"/>
                </a:cubicBezTo>
                <a:cubicBezTo>
                  <a:pt x="2784273" y="1056013"/>
                  <a:pt x="2665960" y="1094155"/>
                  <a:pt x="2554971" y="1080000"/>
                </a:cubicBezTo>
                <a:cubicBezTo>
                  <a:pt x="2443982" y="1065845"/>
                  <a:pt x="2182761" y="1053166"/>
                  <a:pt x="1851429" y="1080000"/>
                </a:cubicBezTo>
                <a:cubicBezTo>
                  <a:pt x="1520097" y="1106834"/>
                  <a:pt x="1534799" y="1102590"/>
                  <a:pt x="1363886" y="1080000"/>
                </a:cubicBezTo>
                <a:cubicBezTo>
                  <a:pt x="1192973" y="1057410"/>
                  <a:pt x="1071249" y="1063790"/>
                  <a:pt x="876343" y="1080000"/>
                </a:cubicBezTo>
                <a:cubicBezTo>
                  <a:pt x="681437" y="1096210"/>
                  <a:pt x="260914" y="1061662"/>
                  <a:pt x="0" y="1080000"/>
                </a:cubicBezTo>
                <a:cubicBezTo>
                  <a:pt x="8262" y="823161"/>
                  <a:pt x="19772" y="784054"/>
                  <a:pt x="0" y="529200"/>
                </a:cubicBezTo>
                <a:cubicBezTo>
                  <a:pt x="-19772" y="274346"/>
                  <a:pt x="-20545" y="238696"/>
                  <a:pt x="0" y="0"/>
                </a:cubicBezTo>
                <a:close/>
              </a:path>
              <a:path w="4320000" h="1080000" stroke="0" extrusionOk="0">
                <a:moveTo>
                  <a:pt x="0" y="0"/>
                </a:moveTo>
                <a:cubicBezTo>
                  <a:pt x="190620" y="2505"/>
                  <a:pt x="331452" y="-1350"/>
                  <a:pt x="487543" y="0"/>
                </a:cubicBezTo>
                <a:cubicBezTo>
                  <a:pt x="643634" y="1350"/>
                  <a:pt x="877473" y="-13952"/>
                  <a:pt x="1018286" y="0"/>
                </a:cubicBezTo>
                <a:cubicBezTo>
                  <a:pt x="1159099" y="13952"/>
                  <a:pt x="1530863" y="20202"/>
                  <a:pt x="1678629" y="0"/>
                </a:cubicBezTo>
                <a:cubicBezTo>
                  <a:pt x="1826395" y="-20202"/>
                  <a:pt x="2025449" y="21560"/>
                  <a:pt x="2252571" y="0"/>
                </a:cubicBezTo>
                <a:cubicBezTo>
                  <a:pt x="2479693" y="-21560"/>
                  <a:pt x="2601825" y="2569"/>
                  <a:pt x="2783314" y="0"/>
                </a:cubicBezTo>
                <a:cubicBezTo>
                  <a:pt x="2964803" y="-2569"/>
                  <a:pt x="3141833" y="-20202"/>
                  <a:pt x="3270857" y="0"/>
                </a:cubicBezTo>
                <a:cubicBezTo>
                  <a:pt x="3399881" y="20202"/>
                  <a:pt x="4062451" y="-2088"/>
                  <a:pt x="4320000" y="0"/>
                </a:cubicBezTo>
                <a:cubicBezTo>
                  <a:pt x="4340296" y="217331"/>
                  <a:pt x="4338804" y="405278"/>
                  <a:pt x="4320000" y="507600"/>
                </a:cubicBezTo>
                <a:cubicBezTo>
                  <a:pt x="4301196" y="609922"/>
                  <a:pt x="4319254" y="894037"/>
                  <a:pt x="4320000" y="1080000"/>
                </a:cubicBezTo>
                <a:cubicBezTo>
                  <a:pt x="4127456" y="1053339"/>
                  <a:pt x="3936062" y="1072366"/>
                  <a:pt x="3746057" y="1080000"/>
                </a:cubicBezTo>
                <a:cubicBezTo>
                  <a:pt x="3556052" y="1087634"/>
                  <a:pt x="3356884" y="1098079"/>
                  <a:pt x="3215314" y="1080000"/>
                </a:cubicBezTo>
                <a:cubicBezTo>
                  <a:pt x="3073744" y="1061921"/>
                  <a:pt x="2885017" y="1096677"/>
                  <a:pt x="2727771" y="1080000"/>
                </a:cubicBezTo>
                <a:cubicBezTo>
                  <a:pt x="2570525" y="1063323"/>
                  <a:pt x="2419940" y="1072152"/>
                  <a:pt x="2153829" y="1080000"/>
                </a:cubicBezTo>
                <a:cubicBezTo>
                  <a:pt x="1887718" y="1087848"/>
                  <a:pt x="1791278" y="1055054"/>
                  <a:pt x="1623086" y="1080000"/>
                </a:cubicBezTo>
                <a:cubicBezTo>
                  <a:pt x="1454894" y="1104946"/>
                  <a:pt x="1254147" y="1056297"/>
                  <a:pt x="1135543" y="1080000"/>
                </a:cubicBezTo>
                <a:cubicBezTo>
                  <a:pt x="1016939" y="1103703"/>
                  <a:pt x="499263" y="1024602"/>
                  <a:pt x="0" y="1080000"/>
                </a:cubicBezTo>
                <a:cubicBezTo>
                  <a:pt x="23218" y="973886"/>
                  <a:pt x="18806" y="705130"/>
                  <a:pt x="0" y="572400"/>
                </a:cubicBezTo>
                <a:cubicBezTo>
                  <a:pt x="-18806" y="439670"/>
                  <a:pt x="20987" y="266696"/>
                  <a:pt x="0" y="0"/>
                </a:cubicBezTo>
                <a:close/>
              </a:path>
            </a:pathLst>
          </a:custGeom>
          <a:solidFill>
            <a:schemeClr val="accent6">
              <a:lumMod val="75000"/>
            </a:schemeClr>
          </a:solidFill>
          <a:ln>
            <a:extLst>
              <a:ext uri="{C807C97D-BFC1-408E-A445-0C87EB9F89A2}">
                <ask:lineSketchStyleProps xmlns:ask="http://schemas.microsoft.com/office/drawing/2018/sketchyshapes" sd="113521854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rPr>
              <a:t>Höhe des Zinssatzes</a:t>
            </a:r>
            <a:endParaRPr lang="de-AT" b="1" dirty="0">
              <a:solidFill>
                <a:schemeClr val="bg1"/>
              </a:solidFill>
            </a:endParaRPr>
          </a:p>
        </p:txBody>
      </p:sp>
      <p:sp>
        <p:nvSpPr>
          <p:cNvPr id="7" name="Ellipse 6">
            <a:extLst>
              <a:ext uri="{FF2B5EF4-FFF2-40B4-BE49-F238E27FC236}">
                <a16:creationId xmlns:a16="http://schemas.microsoft.com/office/drawing/2014/main" id="{E33F1FF3-FF79-583D-38BD-AB13319B00F3}"/>
              </a:ext>
            </a:extLst>
          </p:cNvPr>
          <p:cNvSpPr/>
          <p:nvPr/>
        </p:nvSpPr>
        <p:spPr>
          <a:xfrm>
            <a:off x="5646000" y="2979000"/>
            <a:ext cx="900000" cy="900000"/>
          </a:xfrm>
          <a:prstGeom prst="ellipse">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Kreuz 7">
            <a:extLst>
              <a:ext uri="{FF2B5EF4-FFF2-40B4-BE49-F238E27FC236}">
                <a16:creationId xmlns:a16="http://schemas.microsoft.com/office/drawing/2014/main" id="{25F7858F-8291-3075-4F3E-1FEF0B2BA88D}"/>
              </a:ext>
            </a:extLst>
          </p:cNvPr>
          <p:cNvSpPr/>
          <p:nvPr/>
        </p:nvSpPr>
        <p:spPr>
          <a:xfrm>
            <a:off x="5826000" y="3159000"/>
            <a:ext cx="540000" cy="540000"/>
          </a:xfrm>
          <a:prstGeom prst="plus">
            <a:avLst>
              <a:gd name="adj" fmla="val 38333"/>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472D7DE7-9226-590B-D415-D5D52715D748}"/>
              </a:ext>
            </a:extLst>
          </p:cNvPr>
          <p:cNvSpPr/>
          <p:nvPr/>
        </p:nvSpPr>
        <p:spPr>
          <a:xfrm>
            <a:off x="253339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Fixer oder variabler Zinssatz</a:t>
            </a:r>
          </a:p>
        </p:txBody>
      </p:sp>
      <p:pic>
        <p:nvPicPr>
          <p:cNvPr id="19" name="Grafik 18" descr="Sperren mit einfarbiger Füllung">
            <a:extLst>
              <a:ext uri="{FF2B5EF4-FFF2-40B4-BE49-F238E27FC236}">
                <a16:creationId xmlns:a16="http://schemas.microsoft.com/office/drawing/2014/main" id="{04C08C1B-0BCA-1585-5F77-CA97904CE1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1780" y="4080334"/>
            <a:ext cx="720000" cy="720000"/>
          </a:xfrm>
          <a:prstGeom prst="rect">
            <a:avLst/>
          </a:prstGeom>
        </p:spPr>
      </p:pic>
      <p:sp>
        <p:nvSpPr>
          <p:cNvPr id="3" name="Rechteck 2">
            <a:extLst>
              <a:ext uri="{FF2B5EF4-FFF2-40B4-BE49-F238E27FC236}">
                <a16:creationId xmlns:a16="http://schemas.microsoft.com/office/drawing/2014/main" id="{D166C40B-F900-6E29-EF05-4816A6CA7F5E}"/>
              </a:ext>
            </a:extLst>
          </p:cNvPr>
          <p:cNvSpPr/>
          <p:nvPr/>
        </p:nvSpPr>
        <p:spPr>
          <a:xfrm>
            <a:off x="749860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w="38100">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Laufzeit</a:t>
            </a:r>
          </a:p>
        </p:txBody>
      </p:sp>
      <p:pic>
        <p:nvPicPr>
          <p:cNvPr id="17" name="Grafik 16" descr="Uhr mit einfarbiger Füllung">
            <a:extLst>
              <a:ext uri="{FF2B5EF4-FFF2-40B4-BE49-F238E27FC236}">
                <a16:creationId xmlns:a16="http://schemas.microsoft.com/office/drawing/2014/main" id="{A86E2690-9574-1A01-6576-505F898497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50600" y="4038668"/>
            <a:ext cx="720000" cy="720000"/>
          </a:xfrm>
          <a:prstGeom prst="rect">
            <a:avLst/>
          </a:prstGeom>
        </p:spPr>
      </p:pic>
    </p:spTree>
    <p:extLst>
      <p:ext uri="{BB962C8B-B14F-4D97-AF65-F5344CB8AC3E}">
        <p14:creationId xmlns:p14="http://schemas.microsoft.com/office/powerpoint/2010/main" val="6258422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prechblase: rechteckig mit abgerundeten Ecken 40">
            <a:extLst>
              <a:ext uri="{FF2B5EF4-FFF2-40B4-BE49-F238E27FC236}">
                <a16:creationId xmlns:a16="http://schemas.microsoft.com/office/drawing/2014/main" id="{7EC9B2D6-51EA-8FD2-88F9-DE1F3FB5F710}"/>
              </a:ext>
            </a:extLst>
          </p:cNvPr>
          <p:cNvSpPr/>
          <p:nvPr/>
        </p:nvSpPr>
        <p:spPr>
          <a:xfrm>
            <a:off x="3891153" y="4201134"/>
            <a:ext cx="3810357" cy="1258066"/>
          </a:xfrm>
          <a:custGeom>
            <a:avLst/>
            <a:gdLst>
              <a:gd name="connsiteX0" fmla="*/ 0 w 3810357"/>
              <a:gd name="connsiteY0" fmla="*/ 209682 h 1258066"/>
              <a:gd name="connsiteX1" fmla="*/ 209682 w 3810357"/>
              <a:gd name="connsiteY1" fmla="*/ 0 h 1258066"/>
              <a:gd name="connsiteX2" fmla="*/ 2222708 w 3810357"/>
              <a:gd name="connsiteY2" fmla="*/ 0 h 1258066"/>
              <a:gd name="connsiteX3" fmla="*/ 3816644 w 3810357"/>
              <a:gd name="connsiteY3" fmla="*/ -245373 h 1258066"/>
              <a:gd name="connsiteX4" fmla="*/ 3175298 w 3810357"/>
              <a:gd name="connsiteY4" fmla="*/ 0 h 1258066"/>
              <a:gd name="connsiteX5" fmla="*/ 3600675 w 3810357"/>
              <a:gd name="connsiteY5" fmla="*/ 0 h 1258066"/>
              <a:gd name="connsiteX6" fmla="*/ 3810357 w 3810357"/>
              <a:gd name="connsiteY6" fmla="*/ 209682 h 1258066"/>
              <a:gd name="connsiteX7" fmla="*/ 3810357 w 3810357"/>
              <a:gd name="connsiteY7" fmla="*/ 209678 h 1258066"/>
              <a:gd name="connsiteX8" fmla="*/ 3810357 w 3810357"/>
              <a:gd name="connsiteY8" fmla="*/ 209678 h 1258066"/>
              <a:gd name="connsiteX9" fmla="*/ 3810357 w 3810357"/>
              <a:gd name="connsiteY9" fmla="*/ 524194 h 1258066"/>
              <a:gd name="connsiteX10" fmla="*/ 3810357 w 3810357"/>
              <a:gd name="connsiteY10" fmla="*/ 1048384 h 1258066"/>
              <a:gd name="connsiteX11" fmla="*/ 3600675 w 3810357"/>
              <a:gd name="connsiteY11" fmla="*/ 1258066 h 1258066"/>
              <a:gd name="connsiteX12" fmla="*/ 3175298 w 3810357"/>
              <a:gd name="connsiteY12" fmla="*/ 1258066 h 1258066"/>
              <a:gd name="connsiteX13" fmla="*/ 2222708 w 3810357"/>
              <a:gd name="connsiteY13" fmla="*/ 1258066 h 1258066"/>
              <a:gd name="connsiteX14" fmla="*/ 2222708 w 3810357"/>
              <a:gd name="connsiteY14" fmla="*/ 1258066 h 1258066"/>
              <a:gd name="connsiteX15" fmla="*/ 209682 w 3810357"/>
              <a:gd name="connsiteY15" fmla="*/ 1258066 h 1258066"/>
              <a:gd name="connsiteX16" fmla="*/ 0 w 3810357"/>
              <a:gd name="connsiteY16" fmla="*/ 1048384 h 1258066"/>
              <a:gd name="connsiteX17" fmla="*/ 0 w 3810357"/>
              <a:gd name="connsiteY17" fmla="*/ 524194 h 1258066"/>
              <a:gd name="connsiteX18" fmla="*/ 0 w 3810357"/>
              <a:gd name="connsiteY18" fmla="*/ 209678 h 1258066"/>
              <a:gd name="connsiteX19" fmla="*/ 0 w 3810357"/>
              <a:gd name="connsiteY19" fmla="*/ 209678 h 1258066"/>
              <a:gd name="connsiteX20" fmla="*/ 0 w 3810357"/>
              <a:gd name="connsiteY20" fmla="*/ 209682 h 125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10357" h="1258066" fill="none" extrusionOk="0">
                <a:moveTo>
                  <a:pt x="0" y="209682"/>
                </a:moveTo>
                <a:cubicBezTo>
                  <a:pt x="-4779" y="100676"/>
                  <a:pt x="101252" y="11753"/>
                  <a:pt x="209682" y="0"/>
                </a:cubicBezTo>
                <a:cubicBezTo>
                  <a:pt x="532586" y="-5160"/>
                  <a:pt x="1597723" y="53010"/>
                  <a:pt x="2222708" y="0"/>
                </a:cubicBezTo>
                <a:cubicBezTo>
                  <a:pt x="2495485" y="76922"/>
                  <a:pt x="3518332" y="-252265"/>
                  <a:pt x="3816644" y="-245373"/>
                </a:cubicBezTo>
                <a:cubicBezTo>
                  <a:pt x="3598961" y="-109427"/>
                  <a:pt x="3307891" y="-86902"/>
                  <a:pt x="3175298" y="0"/>
                </a:cubicBezTo>
                <a:cubicBezTo>
                  <a:pt x="3311677" y="-26057"/>
                  <a:pt x="3494956" y="36989"/>
                  <a:pt x="3600675" y="0"/>
                </a:cubicBezTo>
                <a:cubicBezTo>
                  <a:pt x="3718935" y="9143"/>
                  <a:pt x="3811985" y="103553"/>
                  <a:pt x="3810357" y="209682"/>
                </a:cubicBezTo>
                <a:lnTo>
                  <a:pt x="3810357" y="209678"/>
                </a:lnTo>
                <a:lnTo>
                  <a:pt x="3810357" y="209678"/>
                </a:lnTo>
                <a:cubicBezTo>
                  <a:pt x="3810797" y="341060"/>
                  <a:pt x="3824822" y="412553"/>
                  <a:pt x="3810357" y="524194"/>
                </a:cubicBezTo>
                <a:cubicBezTo>
                  <a:pt x="3815043" y="606533"/>
                  <a:pt x="3773442" y="887113"/>
                  <a:pt x="3810357" y="1048384"/>
                </a:cubicBezTo>
                <a:cubicBezTo>
                  <a:pt x="3817610" y="1168241"/>
                  <a:pt x="3736284" y="1250138"/>
                  <a:pt x="3600675" y="1258066"/>
                </a:cubicBezTo>
                <a:cubicBezTo>
                  <a:pt x="3513367" y="1227386"/>
                  <a:pt x="3323010" y="1225469"/>
                  <a:pt x="3175298" y="1258066"/>
                </a:cubicBezTo>
                <a:cubicBezTo>
                  <a:pt x="2726704" y="1249607"/>
                  <a:pt x="2416709" y="1246330"/>
                  <a:pt x="2222708" y="1258066"/>
                </a:cubicBezTo>
                <a:lnTo>
                  <a:pt x="2222708" y="1258066"/>
                </a:lnTo>
                <a:cubicBezTo>
                  <a:pt x="1834671" y="1260243"/>
                  <a:pt x="965840" y="1137734"/>
                  <a:pt x="209682" y="1258066"/>
                </a:cubicBezTo>
                <a:cubicBezTo>
                  <a:pt x="100496" y="1262214"/>
                  <a:pt x="-19543" y="1165198"/>
                  <a:pt x="0" y="1048384"/>
                </a:cubicBezTo>
                <a:cubicBezTo>
                  <a:pt x="44875" y="976189"/>
                  <a:pt x="-8797" y="624968"/>
                  <a:pt x="0" y="524194"/>
                </a:cubicBezTo>
                <a:cubicBezTo>
                  <a:pt x="-9984" y="444071"/>
                  <a:pt x="4254" y="365917"/>
                  <a:pt x="0" y="209678"/>
                </a:cubicBezTo>
                <a:lnTo>
                  <a:pt x="0" y="209678"/>
                </a:lnTo>
                <a:lnTo>
                  <a:pt x="0" y="209682"/>
                </a:lnTo>
                <a:close/>
              </a:path>
              <a:path w="3810357" h="1258066" stroke="0" extrusionOk="0">
                <a:moveTo>
                  <a:pt x="0" y="209682"/>
                </a:moveTo>
                <a:cubicBezTo>
                  <a:pt x="-155" y="107906"/>
                  <a:pt x="83820" y="-4131"/>
                  <a:pt x="209682" y="0"/>
                </a:cubicBezTo>
                <a:cubicBezTo>
                  <a:pt x="797812" y="133813"/>
                  <a:pt x="1867789" y="-52988"/>
                  <a:pt x="2222708" y="0"/>
                </a:cubicBezTo>
                <a:cubicBezTo>
                  <a:pt x="2511880" y="51974"/>
                  <a:pt x="3635698" y="-338299"/>
                  <a:pt x="3816644" y="-245373"/>
                </a:cubicBezTo>
                <a:cubicBezTo>
                  <a:pt x="3644170" y="-123777"/>
                  <a:pt x="3482293" y="-53638"/>
                  <a:pt x="3175298" y="0"/>
                </a:cubicBezTo>
                <a:cubicBezTo>
                  <a:pt x="3365317" y="18806"/>
                  <a:pt x="3448546" y="25389"/>
                  <a:pt x="3600675" y="0"/>
                </a:cubicBezTo>
                <a:cubicBezTo>
                  <a:pt x="3704877" y="-7816"/>
                  <a:pt x="3799174" y="92204"/>
                  <a:pt x="3810357" y="209682"/>
                </a:cubicBezTo>
                <a:lnTo>
                  <a:pt x="3810357" y="209678"/>
                </a:lnTo>
                <a:lnTo>
                  <a:pt x="3810357" y="209678"/>
                </a:lnTo>
                <a:cubicBezTo>
                  <a:pt x="3833129" y="316558"/>
                  <a:pt x="3823122" y="372549"/>
                  <a:pt x="3810357" y="524194"/>
                </a:cubicBezTo>
                <a:cubicBezTo>
                  <a:pt x="3850640" y="765111"/>
                  <a:pt x="3782911" y="947157"/>
                  <a:pt x="3810357" y="1048384"/>
                </a:cubicBezTo>
                <a:cubicBezTo>
                  <a:pt x="3811515" y="1165788"/>
                  <a:pt x="3710433" y="1238457"/>
                  <a:pt x="3600675" y="1258066"/>
                </a:cubicBezTo>
                <a:cubicBezTo>
                  <a:pt x="3454034" y="1262974"/>
                  <a:pt x="3369523" y="1241152"/>
                  <a:pt x="3175298" y="1258066"/>
                </a:cubicBezTo>
                <a:cubicBezTo>
                  <a:pt x="2725486" y="1243351"/>
                  <a:pt x="2371354" y="1197552"/>
                  <a:pt x="2222708" y="1258066"/>
                </a:cubicBezTo>
                <a:lnTo>
                  <a:pt x="2222708" y="1258066"/>
                </a:lnTo>
                <a:cubicBezTo>
                  <a:pt x="1839522" y="1167821"/>
                  <a:pt x="530474" y="1204005"/>
                  <a:pt x="209682" y="1258066"/>
                </a:cubicBezTo>
                <a:cubicBezTo>
                  <a:pt x="98577" y="1244564"/>
                  <a:pt x="-1947" y="1166828"/>
                  <a:pt x="0" y="1048384"/>
                </a:cubicBezTo>
                <a:cubicBezTo>
                  <a:pt x="-31106" y="914276"/>
                  <a:pt x="-10165" y="639386"/>
                  <a:pt x="0" y="524194"/>
                </a:cubicBezTo>
                <a:cubicBezTo>
                  <a:pt x="8587" y="419517"/>
                  <a:pt x="12705" y="350171"/>
                  <a:pt x="0" y="209678"/>
                </a:cubicBezTo>
                <a:lnTo>
                  <a:pt x="0" y="209678"/>
                </a:lnTo>
                <a:lnTo>
                  <a:pt x="0" y="209682"/>
                </a:lnTo>
                <a:close/>
              </a:path>
            </a:pathLst>
          </a:custGeom>
          <a:solidFill>
            <a:schemeClr val="bg1"/>
          </a:solidFill>
          <a:ln w="57150">
            <a:solidFill>
              <a:schemeClr val="accent6">
                <a:lumMod val="75000"/>
              </a:schemeClr>
            </a:solidFill>
            <a:extLst>
              <a:ext uri="{C807C97D-BFC1-408E-A445-0C87EB9F89A2}">
                <ask:lineSketchStyleProps xmlns:ask="http://schemas.microsoft.com/office/drawing/2018/sketchyshapes" sd="3144164352">
                  <a:prstGeom prst="wedgeRoundRectCallout">
                    <a:avLst>
                      <a:gd name="adj1" fmla="val 50165"/>
                      <a:gd name="adj2" fmla="val -69504"/>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Ich würde gerne dieses Jahr neue Wohnzimmermöbel kaufen. Die Alten haben wir schon seit 20 Jahren!</a:t>
            </a:r>
            <a:endParaRPr lang="de-AT" dirty="0">
              <a:solidFill>
                <a:schemeClr val="tx1"/>
              </a:solidFill>
            </a:endParaRPr>
          </a:p>
        </p:txBody>
      </p:sp>
      <p:sp>
        <p:nvSpPr>
          <p:cNvPr id="2" name="Titel 1">
            <a:extLst>
              <a:ext uri="{FF2B5EF4-FFF2-40B4-BE49-F238E27FC236}">
                <a16:creationId xmlns:a16="http://schemas.microsoft.com/office/drawing/2014/main" id="{B001B525-314B-4995-BB6F-1388AB2EEBDC}"/>
              </a:ext>
            </a:extLst>
          </p:cNvPr>
          <p:cNvSpPr>
            <a:spLocks noGrp="1"/>
          </p:cNvSpPr>
          <p:nvPr>
            <p:ph type="title"/>
          </p:nvPr>
        </p:nvSpPr>
        <p:spPr/>
        <p:txBody>
          <a:bodyPr/>
          <a:lstStyle/>
          <a:p>
            <a:r>
              <a:rPr lang="de-AT" dirty="0"/>
              <a:t>Die Wünsche von Familie Klee</a:t>
            </a:r>
          </a:p>
        </p:txBody>
      </p:sp>
      <p:sp>
        <p:nvSpPr>
          <p:cNvPr id="4" name="Foliennummernplatzhalter 3">
            <a:extLst>
              <a:ext uri="{FF2B5EF4-FFF2-40B4-BE49-F238E27FC236}">
                <a16:creationId xmlns:a16="http://schemas.microsoft.com/office/drawing/2014/main" id="{88D8A516-9BE5-B764-D252-419CCD7DEDED}"/>
              </a:ext>
            </a:extLst>
          </p:cNvPr>
          <p:cNvSpPr>
            <a:spLocks noGrp="1"/>
          </p:cNvSpPr>
          <p:nvPr>
            <p:ph type="sldNum" sz="quarter" idx="12"/>
          </p:nvPr>
        </p:nvSpPr>
        <p:spPr/>
        <p:txBody>
          <a:bodyPr/>
          <a:lstStyle/>
          <a:p>
            <a:r>
              <a:rPr lang="de-AT"/>
              <a:t>Folie </a:t>
            </a:r>
            <a:fld id="{4C23FFEC-42AF-4C5F-8FEB-D69D9B6A7C04}" type="slidenum">
              <a:rPr lang="de-AT" smtClean="0"/>
              <a:pPr/>
              <a:t>2</a:t>
            </a:fld>
            <a:endParaRPr lang="de-AT"/>
          </a:p>
        </p:txBody>
      </p:sp>
      <p:pic>
        <p:nvPicPr>
          <p:cNvPr id="7" name="Grafik 6" descr="Mann in einem Pullover">
            <a:extLst>
              <a:ext uri="{FF2B5EF4-FFF2-40B4-BE49-F238E27FC236}">
                <a16:creationId xmlns:a16="http://schemas.microsoft.com/office/drawing/2014/main" id="{9C71F3BC-836F-5525-6ACA-3351F5BFF6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8" name="Grafik 7" descr="Frau mit langen gewellten Haaren">
            <a:extLst>
              <a:ext uri="{FF2B5EF4-FFF2-40B4-BE49-F238E27FC236}">
                <a16:creationId xmlns:a16="http://schemas.microsoft.com/office/drawing/2014/main" id="{596CC4D6-6FE1-D8BD-4DEB-38EB2647A1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9" name="Grafik 8">
            <a:extLst>
              <a:ext uri="{FF2B5EF4-FFF2-40B4-BE49-F238E27FC236}">
                <a16:creationId xmlns:a16="http://schemas.microsoft.com/office/drawing/2014/main" id="{72133430-44D6-FE68-6D7F-D48FEA327B6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482949"/>
            <a:ext cx="656626" cy="718185"/>
          </a:xfrm>
          <a:prstGeom prst="rect">
            <a:avLst/>
          </a:prstGeom>
        </p:spPr>
      </p:pic>
      <p:pic>
        <p:nvPicPr>
          <p:cNvPr id="10" name="Grafik 9" descr="Kurzhaarige Frau">
            <a:extLst>
              <a:ext uri="{FF2B5EF4-FFF2-40B4-BE49-F238E27FC236}">
                <a16:creationId xmlns:a16="http://schemas.microsoft.com/office/drawing/2014/main" id="{BB602837-3AB5-5527-05A3-5674E1A2577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8040572" y="2806163"/>
            <a:ext cx="1631314" cy="1432070"/>
          </a:xfrm>
          <a:prstGeom prst="rect">
            <a:avLst/>
          </a:prstGeom>
        </p:spPr>
      </p:pic>
      <p:pic>
        <p:nvPicPr>
          <p:cNvPr id="11" name="Grafik 10" descr="Mann im Blazer">
            <a:extLst>
              <a:ext uri="{FF2B5EF4-FFF2-40B4-BE49-F238E27FC236}">
                <a16:creationId xmlns:a16="http://schemas.microsoft.com/office/drawing/2014/main" id="{E17980AF-A115-7FE9-81B0-CF72BA107D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7627647" y="3908787"/>
            <a:ext cx="2302681" cy="2222550"/>
          </a:xfrm>
          <a:prstGeom prst="rect">
            <a:avLst/>
          </a:prstGeom>
        </p:spPr>
      </p:pic>
      <p:pic>
        <p:nvPicPr>
          <p:cNvPr id="12" name="Grafik 11" descr="Ein lächelndes Gesicht">
            <a:extLst>
              <a:ext uri="{FF2B5EF4-FFF2-40B4-BE49-F238E27FC236}">
                <a16:creationId xmlns:a16="http://schemas.microsoft.com/office/drawing/2014/main" id="{01A1EBC4-E4B9-E6EF-C690-5270E11B7C9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21285014" flipH="1">
            <a:off x="8290744" y="3355483"/>
            <a:ext cx="589612" cy="608562"/>
          </a:xfrm>
          <a:prstGeom prst="rect">
            <a:avLst/>
          </a:prstGeom>
        </p:spPr>
      </p:pic>
      <p:pic>
        <p:nvPicPr>
          <p:cNvPr id="13" name="Grafik 12" descr="Mann in Jacke">
            <a:extLst>
              <a:ext uri="{FF2B5EF4-FFF2-40B4-BE49-F238E27FC236}">
                <a16:creationId xmlns:a16="http://schemas.microsoft.com/office/drawing/2014/main" id="{CE2F681C-50C5-F3BA-D7FD-E4973AFACC0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753828" y="4231763"/>
            <a:ext cx="1967865" cy="1910080"/>
          </a:xfrm>
          <a:prstGeom prst="rect">
            <a:avLst/>
          </a:prstGeom>
        </p:spPr>
      </p:pic>
      <p:pic>
        <p:nvPicPr>
          <p:cNvPr id="16" name="Grafik 15" descr="Kind mit kurzen Haaren">
            <a:extLst>
              <a:ext uri="{FF2B5EF4-FFF2-40B4-BE49-F238E27FC236}">
                <a16:creationId xmlns:a16="http://schemas.microsoft.com/office/drawing/2014/main" id="{111C12C6-F6BB-8FF4-C6CB-7F241406D90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436464" y="2688350"/>
            <a:ext cx="1214755" cy="1413510"/>
          </a:xfrm>
          <a:prstGeom prst="rect">
            <a:avLst/>
          </a:prstGeom>
        </p:spPr>
      </p:pic>
      <p:pic>
        <p:nvPicPr>
          <p:cNvPr id="17" name="Grafik 16" descr="Mann im Polohemd">
            <a:extLst>
              <a:ext uri="{FF2B5EF4-FFF2-40B4-BE49-F238E27FC236}">
                <a16:creationId xmlns:a16="http://schemas.microsoft.com/office/drawing/2014/main" id="{2DAB5C33-5612-51A5-A653-6CE9AC7F6696}"/>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9916308" y="3803961"/>
            <a:ext cx="2406015" cy="2336800"/>
          </a:xfrm>
          <a:prstGeom prst="rect">
            <a:avLst/>
          </a:prstGeom>
        </p:spPr>
      </p:pic>
      <p:pic>
        <p:nvPicPr>
          <p:cNvPr id="18" name="Grafik 17">
            <a:extLst>
              <a:ext uri="{FF2B5EF4-FFF2-40B4-BE49-F238E27FC236}">
                <a16:creationId xmlns:a16="http://schemas.microsoft.com/office/drawing/2014/main" id="{20EB89DB-9B81-3963-2CA8-565908D9E181}"/>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flipH="1">
            <a:off x="10587000" y="3203222"/>
            <a:ext cx="641684" cy="762000"/>
          </a:xfrm>
          <a:prstGeom prst="rect">
            <a:avLst/>
          </a:prstGeom>
        </p:spPr>
      </p:pic>
      <p:sp>
        <p:nvSpPr>
          <p:cNvPr id="3" name="Textfeld 10">
            <a:extLst>
              <a:ext uri="{FF2B5EF4-FFF2-40B4-BE49-F238E27FC236}">
                <a16:creationId xmlns:a16="http://schemas.microsoft.com/office/drawing/2014/main" id="{FB7864F9-911A-FA52-63EE-6A18C381DAA6}"/>
              </a:ext>
            </a:extLst>
          </p:cNvPr>
          <p:cNvSpPr txBox="1"/>
          <p:nvPr/>
        </p:nvSpPr>
        <p:spPr>
          <a:xfrm>
            <a:off x="7458187" y="5999712"/>
            <a:ext cx="2641600" cy="6007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Frau Hatice Klee</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5" name="Textfeld 25">
            <a:extLst>
              <a:ext uri="{FF2B5EF4-FFF2-40B4-BE49-F238E27FC236}">
                <a16:creationId xmlns:a16="http://schemas.microsoft.com/office/drawing/2014/main" id="{5DC9DB4E-6851-35B6-DD5E-AEFD9D0DB570}"/>
              </a:ext>
            </a:extLst>
          </p:cNvPr>
          <p:cNvSpPr txBox="1"/>
          <p:nvPr/>
        </p:nvSpPr>
        <p:spPr>
          <a:xfrm>
            <a:off x="1675405" y="6017656"/>
            <a:ext cx="2641600" cy="6007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a:effectLst/>
                <a:latin typeface="Calibri" panose="020F0502020204030204" pitchFamily="34" charset="0"/>
                <a:ea typeface="Tw Cen MT" panose="020B0602020104020603" pitchFamily="34" charset="0"/>
                <a:cs typeface="Arial" panose="020B0604020202020204" pitchFamily="34" charset="0"/>
              </a:rPr>
              <a:t>Michael Klee </a:t>
            </a:r>
            <a:endParaRPr lang="de-AT" sz="1000">
              <a:effectLst/>
              <a:latin typeface="Calibri" panose="020F0502020204030204" pitchFamily="34" charset="0"/>
              <a:ea typeface="Tw Cen MT" panose="020B0602020104020603" pitchFamily="34" charset="0"/>
              <a:cs typeface="Arial" panose="020B0604020202020204" pitchFamily="34" charset="0"/>
            </a:endParaRPr>
          </a:p>
        </p:txBody>
      </p:sp>
      <p:sp>
        <p:nvSpPr>
          <p:cNvPr id="6" name="Textfeld 38">
            <a:extLst>
              <a:ext uri="{FF2B5EF4-FFF2-40B4-BE49-F238E27FC236}">
                <a16:creationId xmlns:a16="http://schemas.microsoft.com/office/drawing/2014/main" id="{FF1C0A76-5AFD-2C4A-631C-C2121A47814E}"/>
              </a:ext>
            </a:extLst>
          </p:cNvPr>
          <p:cNvSpPr txBox="1"/>
          <p:nvPr/>
        </p:nvSpPr>
        <p:spPr>
          <a:xfrm>
            <a:off x="-147362" y="6012633"/>
            <a:ext cx="2641600" cy="6007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a:effectLst/>
                <a:latin typeface="Calibri" panose="020F0502020204030204" pitchFamily="34" charset="0"/>
                <a:ea typeface="Tw Cen MT" panose="020B0602020104020603" pitchFamily="34" charset="0"/>
                <a:cs typeface="Arial" panose="020B0604020202020204" pitchFamily="34" charset="0"/>
              </a:rPr>
              <a:t>Leonie Klee </a:t>
            </a:r>
            <a:endParaRPr lang="de-AT" sz="1000">
              <a:effectLst/>
              <a:latin typeface="Calibri" panose="020F0502020204030204" pitchFamily="34" charset="0"/>
              <a:ea typeface="Tw Cen MT" panose="020B0602020104020603" pitchFamily="34" charset="0"/>
              <a:cs typeface="Arial" panose="020B0604020202020204" pitchFamily="34" charset="0"/>
            </a:endParaRPr>
          </a:p>
        </p:txBody>
      </p:sp>
      <p:sp>
        <p:nvSpPr>
          <p:cNvPr id="19" name="Textfeld 1890742473">
            <a:extLst>
              <a:ext uri="{FF2B5EF4-FFF2-40B4-BE49-F238E27FC236}">
                <a16:creationId xmlns:a16="http://schemas.microsoft.com/office/drawing/2014/main" id="{4D1B845D-3C73-9D06-033F-7DE14F24430B}"/>
              </a:ext>
            </a:extLst>
          </p:cNvPr>
          <p:cNvSpPr txBox="1"/>
          <p:nvPr/>
        </p:nvSpPr>
        <p:spPr>
          <a:xfrm>
            <a:off x="9798515" y="5895340"/>
            <a:ext cx="2641600" cy="6007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a:effectLst/>
                <a:latin typeface="Calibri" panose="020F0502020204030204" pitchFamily="34" charset="0"/>
                <a:ea typeface="Tw Cen MT" panose="020B0602020104020603" pitchFamily="34" charset="0"/>
                <a:cs typeface="Arial" panose="020B0604020202020204" pitchFamily="34" charset="0"/>
              </a:rPr>
              <a:t>Herr Thomas Klee</a:t>
            </a:r>
            <a:endParaRPr lang="de-AT" sz="1000">
              <a:effectLst/>
              <a:latin typeface="Calibri" panose="020F0502020204030204" pitchFamily="34" charset="0"/>
              <a:ea typeface="Tw Cen MT" panose="020B0602020104020603" pitchFamily="34" charset="0"/>
              <a:cs typeface="Arial" panose="020B0604020202020204" pitchFamily="34" charset="0"/>
            </a:endParaRPr>
          </a:p>
        </p:txBody>
      </p:sp>
      <p:pic>
        <p:nvPicPr>
          <p:cNvPr id="14" name="Grafik 13" descr="Junge mit kurzen Haaren">
            <a:extLst>
              <a:ext uri="{FF2B5EF4-FFF2-40B4-BE49-F238E27FC236}">
                <a16:creationId xmlns:a16="http://schemas.microsoft.com/office/drawing/2014/main" id="{FEB29915-C9BA-26E4-EFE3-939B0BDE3A7D}"/>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21187362">
            <a:off x="2342473" y="3209413"/>
            <a:ext cx="1040765" cy="1263015"/>
          </a:xfrm>
          <a:prstGeom prst="rect">
            <a:avLst/>
          </a:prstGeom>
        </p:spPr>
      </p:pic>
      <p:pic>
        <p:nvPicPr>
          <p:cNvPr id="15" name="Grafik 14">
            <a:extLst>
              <a:ext uri="{FF2B5EF4-FFF2-40B4-BE49-F238E27FC236}">
                <a16:creationId xmlns:a16="http://schemas.microsoft.com/office/drawing/2014/main" id="{032440F4-1792-59D7-A717-8B3DD1433AB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946404">
            <a:off x="2716488" y="3630438"/>
            <a:ext cx="554990" cy="607020"/>
          </a:xfrm>
          <a:prstGeom prst="rect">
            <a:avLst/>
          </a:prstGeom>
        </p:spPr>
      </p:pic>
      <p:sp>
        <p:nvSpPr>
          <p:cNvPr id="39" name="Sprechblase: rechteckig mit abgerundeten Ecken 38">
            <a:extLst>
              <a:ext uri="{FF2B5EF4-FFF2-40B4-BE49-F238E27FC236}">
                <a16:creationId xmlns:a16="http://schemas.microsoft.com/office/drawing/2014/main" id="{85405420-0201-B660-B7FA-4814707CC4AA}"/>
              </a:ext>
            </a:extLst>
          </p:cNvPr>
          <p:cNvSpPr/>
          <p:nvPr/>
        </p:nvSpPr>
        <p:spPr>
          <a:xfrm>
            <a:off x="1531620" y="1718490"/>
            <a:ext cx="4149852" cy="1258066"/>
          </a:xfrm>
          <a:custGeom>
            <a:avLst/>
            <a:gdLst>
              <a:gd name="connsiteX0" fmla="*/ 0 w 4149852"/>
              <a:gd name="connsiteY0" fmla="*/ 209682 h 1258066"/>
              <a:gd name="connsiteX1" fmla="*/ 209682 w 4149852"/>
              <a:gd name="connsiteY1" fmla="*/ 0 h 1258066"/>
              <a:gd name="connsiteX2" fmla="*/ 691642 w 4149852"/>
              <a:gd name="connsiteY2" fmla="*/ 0 h 1258066"/>
              <a:gd name="connsiteX3" fmla="*/ 691642 w 4149852"/>
              <a:gd name="connsiteY3" fmla="*/ 0 h 1258066"/>
              <a:gd name="connsiteX4" fmla="*/ 1729105 w 4149852"/>
              <a:gd name="connsiteY4" fmla="*/ 0 h 1258066"/>
              <a:gd name="connsiteX5" fmla="*/ 3940170 w 4149852"/>
              <a:gd name="connsiteY5" fmla="*/ 0 h 1258066"/>
              <a:gd name="connsiteX6" fmla="*/ 4149852 w 4149852"/>
              <a:gd name="connsiteY6" fmla="*/ 209682 h 1258066"/>
              <a:gd name="connsiteX7" fmla="*/ 4149852 w 4149852"/>
              <a:gd name="connsiteY7" fmla="*/ 733872 h 1258066"/>
              <a:gd name="connsiteX8" fmla="*/ 4149852 w 4149852"/>
              <a:gd name="connsiteY8" fmla="*/ 733872 h 1258066"/>
              <a:gd name="connsiteX9" fmla="*/ 4149852 w 4149852"/>
              <a:gd name="connsiteY9" fmla="*/ 1048388 h 1258066"/>
              <a:gd name="connsiteX10" fmla="*/ 4149852 w 4149852"/>
              <a:gd name="connsiteY10" fmla="*/ 1048384 h 1258066"/>
              <a:gd name="connsiteX11" fmla="*/ 3940170 w 4149852"/>
              <a:gd name="connsiteY11" fmla="*/ 1258066 h 1258066"/>
              <a:gd name="connsiteX12" fmla="*/ 1729105 w 4149852"/>
              <a:gd name="connsiteY12" fmla="*/ 1258066 h 1258066"/>
              <a:gd name="connsiteX13" fmla="*/ 655718 w 4149852"/>
              <a:gd name="connsiteY13" fmla="*/ 1559046 h 1258066"/>
              <a:gd name="connsiteX14" fmla="*/ 691642 w 4149852"/>
              <a:gd name="connsiteY14" fmla="*/ 1258066 h 1258066"/>
              <a:gd name="connsiteX15" fmla="*/ 209682 w 4149852"/>
              <a:gd name="connsiteY15" fmla="*/ 1258066 h 1258066"/>
              <a:gd name="connsiteX16" fmla="*/ 0 w 4149852"/>
              <a:gd name="connsiteY16" fmla="*/ 1048384 h 1258066"/>
              <a:gd name="connsiteX17" fmla="*/ 0 w 4149852"/>
              <a:gd name="connsiteY17" fmla="*/ 1048388 h 1258066"/>
              <a:gd name="connsiteX18" fmla="*/ 0 w 4149852"/>
              <a:gd name="connsiteY18" fmla="*/ 733872 h 1258066"/>
              <a:gd name="connsiteX19" fmla="*/ 0 w 4149852"/>
              <a:gd name="connsiteY19" fmla="*/ 733872 h 1258066"/>
              <a:gd name="connsiteX20" fmla="*/ 0 w 4149852"/>
              <a:gd name="connsiteY20" fmla="*/ 209682 h 125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9852" h="1258066" fill="none" extrusionOk="0">
                <a:moveTo>
                  <a:pt x="0" y="209682"/>
                </a:moveTo>
                <a:cubicBezTo>
                  <a:pt x="-4779" y="100676"/>
                  <a:pt x="101252" y="11753"/>
                  <a:pt x="209682" y="0"/>
                </a:cubicBezTo>
                <a:cubicBezTo>
                  <a:pt x="292970" y="1761"/>
                  <a:pt x="552352" y="-2246"/>
                  <a:pt x="691642" y="0"/>
                </a:cubicBezTo>
                <a:lnTo>
                  <a:pt x="691642" y="0"/>
                </a:lnTo>
                <a:cubicBezTo>
                  <a:pt x="983873" y="-13830"/>
                  <a:pt x="1233326" y="-46323"/>
                  <a:pt x="1729105" y="0"/>
                </a:cubicBezTo>
                <a:cubicBezTo>
                  <a:pt x="2628052" y="87688"/>
                  <a:pt x="2942218" y="-111028"/>
                  <a:pt x="3940170" y="0"/>
                </a:cubicBezTo>
                <a:cubicBezTo>
                  <a:pt x="4034440" y="-3432"/>
                  <a:pt x="4149704" y="95734"/>
                  <a:pt x="4149852" y="209682"/>
                </a:cubicBezTo>
                <a:cubicBezTo>
                  <a:pt x="4113325" y="294982"/>
                  <a:pt x="4124499" y="508777"/>
                  <a:pt x="4149852" y="733872"/>
                </a:cubicBezTo>
                <a:lnTo>
                  <a:pt x="4149852" y="733872"/>
                </a:lnTo>
                <a:cubicBezTo>
                  <a:pt x="4150292" y="865254"/>
                  <a:pt x="4164317" y="936747"/>
                  <a:pt x="4149852" y="1048388"/>
                </a:cubicBezTo>
                <a:lnTo>
                  <a:pt x="4149852" y="1048384"/>
                </a:lnTo>
                <a:cubicBezTo>
                  <a:pt x="4145840" y="1162323"/>
                  <a:pt x="4049215" y="1259280"/>
                  <a:pt x="3940170" y="1258066"/>
                </a:cubicBezTo>
                <a:cubicBezTo>
                  <a:pt x="2866714" y="1368601"/>
                  <a:pt x="2738299" y="1372641"/>
                  <a:pt x="1729105" y="1258066"/>
                </a:cubicBezTo>
                <a:cubicBezTo>
                  <a:pt x="1620489" y="1304717"/>
                  <a:pt x="996347" y="1527924"/>
                  <a:pt x="655718" y="1559046"/>
                </a:cubicBezTo>
                <a:cubicBezTo>
                  <a:pt x="691630" y="1473437"/>
                  <a:pt x="709926" y="1297609"/>
                  <a:pt x="691642" y="1258066"/>
                </a:cubicBezTo>
                <a:cubicBezTo>
                  <a:pt x="523236" y="1248909"/>
                  <a:pt x="449988" y="1226550"/>
                  <a:pt x="209682" y="1258066"/>
                </a:cubicBezTo>
                <a:cubicBezTo>
                  <a:pt x="100496" y="1262214"/>
                  <a:pt x="-19543" y="1165198"/>
                  <a:pt x="0" y="1048384"/>
                </a:cubicBezTo>
                <a:lnTo>
                  <a:pt x="0" y="1048388"/>
                </a:lnTo>
                <a:cubicBezTo>
                  <a:pt x="-21720" y="941149"/>
                  <a:pt x="-9748" y="824731"/>
                  <a:pt x="0" y="733872"/>
                </a:cubicBezTo>
                <a:lnTo>
                  <a:pt x="0" y="733872"/>
                </a:lnTo>
                <a:cubicBezTo>
                  <a:pt x="14790" y="640429"/>
                  <a:pt x="-9465" y="367226"/>
                  <a:pt x="0" y="209682"/>
                </a:cubicBezTo>
                <a:close/>
              </a:path>
              <a:path w="4149852" h="1258066" stroke="0" extrusionOk="0">
                <a:moveTo>
                  <a:pt x="0" y="209682"/>
                </a:moveTo>
                <a:cubicBezTo>
                  <a:pt x="-155" y="107906"/>
                  <a:pt x="83820" y="-4131"/>
                  <a:pt x="209682" y="0"/>
                </a:cubicBezTo>
                <a:cubicBezTo>
                  <a:pt x="442258" y="-15519"/>
                  <a:pt x="468343" y="7949"/>
                  <a:pt x="691642" y="0"/>
                </a:cubicBezTo>
                <a:lnTo>
                  <a:pt x="691642" y="0"/>
                </a:lnTo>
                <a:cubicBezTo>
                  <a:pt x="1033667" y="18704"/>
                  <a:pt x="1526287" y="-13980"/>
                  <a:pt x="1729105" y="0"/>
                </a:cubicBezTo>
                <a:cubicBezTo>
                  <a:pt x="2287914" y="85890"/>
                  <a:pt x="3405460" y="-92108"/>
                  <a:pt x="3940170" y="0"/>
                </a:cubicBezTo>
                <a:cubicBezTo>
                  <a:pt x="4066248" y="3332"/>
                  <a:pt x="4158035" y="95232"/>
                  <a:pt x="4149852" y="209682"/>
                </a:cubicBezTo>
                <a:cubicBezTo>
                  <a:pt x="4159896" y="404069"/>
                  <a:pt x="4134744" y="585356"/>
                  <a:pt x="4149852" y="733872"/>
                </a:cubicBezTo>
                <a:lnTo>
                  <a:pt x="4149852" y="733872"/>
                </a:lnTo>
                <a:cubicBezTo>
                  <a:pt x="4172624" y="840752"/>
                  <a:pt x="4162617" y="896743"/>
                  <a:pt x="4149852" y="1048388"/>
                </a:cubicBezTo>
                <a:lnTo>
                  <a:pt x="4149852" y="1048384"/>
                </a:lnTo>
                <a:cubicBezTo>
                  <a:pt x="4150392" y="1169878"/>
                  <a:pt x="4055518" y="1264455"/>
                  <a:pt x="3940170" y="1258066"/>
                </a:cubicBezTo>
                <a:cubicBezTo>
                  <a:pt x="3265937" y="1175310"/>
                  <a:pt x="2496134" y="1320509"/>
                  <a:pt x="1729105" y="1258066"/>
                </a:cubicBezTo>
                <a:cubicBezTo>
                  <a:pt x="1367329" y="1446176"/>
                  <a:pt x="971765" y="1460092"/>
                  <a:pt x="655718" y="1559046"/>
                </a:cubicBezTo>
                <a:cubicBezTo>
                  <a:pt x="665643" y="1449695"/>
                  <a:pt x="695960" y="1324260"/>
                  <a:pt x="691642" y="1258066"/>
                </a:cubicBezTo>
                <a:cubicBezTo>
                  <a:pt x="499103" y="1299675"/>
                  <a:pt x="389507" y="1252190"/>
                  <a:pt x="209682" y="1258066"/>
                </a:cubicBezTo>
                <a:cubicBezTo>
                  <a:pt x="98577" y="1244564"/>
                  <a:pt x="-1947" y="1166828"/>
                  <a:pt x="0" y="1048384"/>
                </a:cubicBezTo>
                <a:lnTo>
                  <a:pt x="0" y="1048388"/>
                </a:lnTo>
                <a:cubicBezTo>
                  <a:pt x="27983" y="1004479"/>
                  <a:pt x="27386" y="791223"/>
                  <a:pt x="0" y="733872"/>
                </a:cubicBezTo>
                <a:lnTo>
                  <a:pt x="0" y="733872"/>
                </a:lnTo>
                <a:cubicBezTo>
                  <a:pt x="-43361" y="525910"/>
                  <a:pt x="-3302" y="407890"/>
                  <a:pt x="0" y="209682"/>
                </a:cubicBezTo>
                <a:close/>
              </a:path>
            </a:pathLst>
          </a:custGeom>
          <a:solidFill>
            <a:schemeClr val="bg1"/>
          </a:solidFill>
          <a:ln w="57150">
            <a:solidFill>
              <a:schemeClr val="accent6">
                <a:lumMod val="75000"/>
              </a:schemeClr>
            </a:solidFill>
            <a:extLst>
              <a:ext uri="{C807C97D-BFC1-408E-A445-0C87EB9F89A2}">
                <ask:lineSketchStyleProps xmlns:ask="http://schemas.microsoft.com/office/drawing/2018/sketchyshapes" sd="3144164352">
                  <a:prstGeom prst="wedgeRoundRectCallout">
                    <a:avLst>
                      <a:gd name="adj1" fmla="val -34199"/>
                      <a:gd name="adj2" fmla="val 73924"/>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Geht es sich trotzdem aus, dass wir diesen Sommer wieder einmal in den Urlaub fahren? Wir waren schon seit Jahren nicht mehr.</a:t>
            </a:r>
            <a:endParaRPr lang="de-AT" dirty="0">
              <a:solidFill>
                <a:schemeClr val="tx1"/>
              </a:solidFill>
            </a:endParaRPr>
          </a:p>
        </p:txBody>
      </p:sp>
      <p:sp>
        <p:nvSpPr>
          <p:cNvPr id="42" name="Sprechblase: rechteckig mit abgerundeten Ecken 41">
            <a:extLst>
              <a:ext uri="{FF2B5EF4-FFF2-40B4-BE49-F238E27FC236}">
                <a16:creationId xmlns:a16="http://schemas.microsoft.com/office/drawing/2014/main" id="{CE3EFA76-7911-2217-C228-5AE46DABCC0D}"/>
              </a:ext>
            </a:extLst>
          </p:cNvPr>
          <p:cNvSpPr/>
          <p:nvPr/>
        </p:nvSpPr>
        <p:spPr>
          <a:xfrm>
            <a:off x="7176544" y="1509121"/>
            <a:ext cx="4052140" cy="1192670"/>
          </a:xfrm>
          <a:custGeom>
            <a:avLst/>
            <a:gdLst>
              <a:gd name="connsiteX0" fmla="*/ 0 w 4052140"/>
              <a:gd name="connsiteY0" fmla="*/ 198782 h 1192670"/>
              <a:gd name="connsiteX1" fmla="*/ 198782 w 4052140"/>
              <a:gd name="connsiteY1" fmla="*/ 0 h 1192670"/>
              <a:gd name="connsiteX2" fmla="*/ 2363748 w 4052140"/>
              <a:gd name="connsiteY2" fmla="*/ 0 h 1192670"/>
              <a:gd name="connsiteX3" fmla="*/ 2363748 w 4052140"/>
              <a:gd name="connsiteY3" fmla="*/ 0 h 1192670"/>
              <a:gd name="connsiteX4" fmla="*/ 3376783 w 4052140"/>
              <a:gd name="connsiteY4" fmla="*/ 0 h 1192670"/>
              <a:gd name="connsiteX5" fmla="*/ 3853358 w 4052140"/>
              <a:gd name="connsiteY5" fmla="*/ 0 h 1192670"/>
              <a:gd name="connsiteX6" fmla="*/ 4052140 w 4052140"/>
              <a:gd name="connsiteY6" fmla="*/ 198782 h 1192670"/>
              <a:gd name="connsiteX7" fmla="*/ 4052140 w 4052140"/>
              <a:gd name="connsiteY7" fmla="*/ 695724 h 1192670"/>
              <a:gd name="connsiteX8" fmla="*/ 4052140 w 4052140"/>
              <a:gd name="connsiteY8" fmla="*/ 695724 h 1192670"/>
              <a:gd name="connsiteX9" fmla="*/ 4052140 w 4052140"/>
              <a:gd name="connsiteY9" fmla="*/ 993892 h 1192670"/>
              <a:gd name="connsiteX10" fmla="*/ 4052140 w 4052140"/>
              <a:gd name="connsiteY10" fmla="*/ 993888 h 1192670"/>
              <a:gd name="connsiteX11" fmla="*/ 3853358 w 4052140"/>
              <a:gd name="connsiteY11" fmla="*/ 1192670 h 1192670"/>
              <a:gd name="connsiteX12" fmla="*/ 3376783 w 4052140"/>
              <a:gd name="connsiteY12" fmla="*/ 1192670 h 1192670"/>
              <a:gd name="connsiteX13" fmla="*/ 3121850 w 4052140"/>
              <a:gd name="connsiteY13" fmla="*/ 1515573 h 1192670"/>
              <a:gd name="connsiteX14" fmla="*/ 2363748 w 4052140"/>
              <a:gd name="connsiteY14" fmla="*/ 1192670 h 1192670"/>
              <a:gd name="connsiteX15" fmla="*/ 198782 w 4052140"/>
              <a:gd name="connsiteY15" fmla="*/ 1192670 h 1192670"/>
              <a:gd name="connsiteX16" fmla="*/ 0 w 4052140"/>
              <a:gd name="connsiteY16" fmla="*/ 993888 h 1192670"/>
              <a:gd name="connsiteX17" fmla="*/ 0 w 4052140"/>
              <a:gd name="connsiteY17" fmla="*/ 993892 h 1192670"/>
              <a:gd name="connsiteX18" fmla="*/ 0 w 4052140"/>
              <a:gd name="connsiteY18" fmla="*/ 695724 h 1192670"/>
              <a:gd name="connsiteX19" fmla="*/ 0 w 4052140"/>
              <a:gd name="connsiteY19" fmla="*/ 695724 h 1192670"/>
              <a:gd name="connsiteX20" fmla="*/ 0 w 4052140"/>
              <a:gd name="connsiteY20" fmla="*/ 198782 h 119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52140" h="1192670" fill="none" extrusionOk="0">
                <a:moveTo>
                  <a:pt x="0" y="198782"/>
                </a:moveTo>
                <a:cubicBezTo>
                  <a:pt x="-2857" y="93063"/>
                  <a:pt x="96416" y="11824"/>
                  <a:pt x="198782" y="0"/>
                </a:cubicBezTo>
                <a:cubicBezTo>
                  <a:pt x="1013360" y="-5160"/>
                  <a:pt x="1335600" y="53010"/>
                  <a:pt x="2363748" y="0"/>
                </a:cubicBezTo>
                <a:lnTo>
                  <a:pt x="2363748" y="0"/>
                </a:lnTo>
                <a:cubicBezTo>
                  <a:pt x="2760686" y="8153"/>
                  <a:pt x="3254665" y="28608"/>
                  <a:pt x="3376783" y="0"/>
                </a:cubicBezTo>
                <a:cubicBezTo>
                  <a:pt x="3446312" y="17758"/>
                  <a:pt x="3692604" y="36119"/>
                  <a:pt x="3853358" y="0"/>
                </a:cubicBezTo>
                <a:cubicBezTo>
                  <a:pt x="3950895" y="-1952"/>
                  <a:pt x="4051349" y="98925"/>
                  <a:pt x="4052140" y="198782"/>
                </a:cubicBezTo>
                <a:cubicBezTo>
                  <a:pt x="4013269" y="282860"/>
                  <a:pt x="4086895" y="527598"/>
                  <a:pt x="4052140" y="695724"/>
                </a:cubicBezTo>
                <a:lnTo>
                  <a:pt x="4052140" y="695724"/>
                </a:lnTo>
                <a:cubicBezTo>
                  <a:pt x="4057741" y="730463"/>
                  <a:pt x="4076552" y="925788"/>
                  <a:pt x="4052140" y="993892"/>
                </a:cubicBezTo>
                <a:lnTo>
                  <a:pt x="4052140" y="993888"/>
                </a:lnTo>
                <a:cubicBezTo>
                  <a:pt x="4037658" y="1096939"/>
                  <a:pt x="3953074" y="1194479"/>
                  <a:pt x="3853358" y="1192670"/>
                </a:cubicBezTo>
                <a:cubicBezTo>
                  <a:pt x="3724210" y="1179414"/>
                  <a:pt x="3578575" y="1202295"/>
                  <a:pt x="3376783" y="1192670"/>
                </a:cubicBezTo>
                <a:cubicBezTo>
                  <a:pt x="3292648" y="1281820"/>
                  <a:pt x="3186202" y="1476840"/>
                  <a:pt x="3121850" y="1515573"/>
                </a:cubicBezTo>
                <a:cubicBezTo>
                  <a:pt x="2889915" y="1442799"/>
                  <a:pt x="2437215" y="1266653"/>
                  <a:pt x="2363748" y="1192670"/>
                </a:cubicBezTo>
                <a:cubicBezTo>
                  <a:pt x="1628649" y="1194847"/>
                  <a:pt x="827089" y="1072338"/>
                  <a:pt x="198782" y="1192670"/>
                </a:cubicBezTo>
                <a:cubicBezTo>
                  <a:pt x="99540" y="1199278"/>
                  <a:pt x="-17290" y="1104565"/>
                  <a:pt x="0" y="993888"/>
                </a:cubicBezTo>
                <a:lnTo>
                  <a:pt x="0" y="993892"/>
                </a:lnTo>
                <a:cubicBezTo>
                  <a:pt x="-5492" y="902639"/>
                  <a:pt x="-16007" y="789357"/>
                  <a:pt x="0" y="695724"/>
                </a:cubicBezTo>
                <a:lnTo>
                  <a:pt x="0" y="695724"/>
                </a:lnTo>
                <a:cubicBezTo>
                  <a:pt x="16024" y="600253"/>
                  <a:pt x="-26517" y="344800"/>
                  <a:pt x="0" y="198782"/>
                </a:cubicBezTo>
                <a:close/>
              </a:path>
              <a:path w="4052140" h="1192670" stroke="0" extrusionOk="0">
                <a:moveTo>
                  <a:pt x="0" y="198782"/>
                </a:moveTo>
                <a:cubicBezTo>
                  <a:pt x="-88" y="96982"/>
                  <a:pt x="83747" y="-2157"/>
                  <a:pt x="198782" y="0"/>
                </a:cubicBezTo>
                <a:cubicBezTo>
                  <a:pt x="469547" y="133813"/>
                  <a:pt x="2046504" y="-52988"/>
                  <a:pt x="2363748" y="0"/>
                </a:cubicBezTo>
                <a:lnTo>
                  <a:pt x="2363748" y="0"/>
                </a:lnTo>
                <a:cubicBezTo>
                  <a:pt x="2819959" y="22733"/>
                  <a:pt x="3050126" y="45169"/>
                  <a:pt x="3376783" y="0"/>
                </a:cubicBezTo>
                <a:cubicBezTo>
                  <a:pt x="3453411" y="19149"/>
                  <a:pt x="3780246" y="3000"/>
                  <a:pt x="3853358" y="0"/>
                </a:cubicBezTo>
                <a:cubicBezTo>
                  <a:pt x="3983220" y="6511"/>
                  <a:pt x="4069724" y="91908"/>
                  <a:pt x="4052140" y="198782"/>
                </a:cubicBezTo>
                <a:cubicBezTo>
                  <a:pt x="4078511" y="344944"/>
                  <a:pt x="4020405" y="584118"/>
                  <a:pt x="4052140" y="695724"/>
                </a:cubicBezTo>
                <a:lnTo>
                  <a:pt x="4052140" y="695724"/>
                </a:lnTo>
                <a:cubicBezTo>
                  <a:pt x="4037865" y="760812"/>
                  <a:pt x="4073711" y="930836"/>
                  <a:pt x="4052140" y="993892"/>
                </a:cubicBezTo>
                <a:lnTo>
                  <a:pt x="4052140" y="993888"/>
                </a:lnTo>
                <a:cubicBezTo>
                  <a:pt x="4053800" y="1121167"/>
                  <a:pt x="3962780" y="1197736"/>
                  <a:pt x="3853358" y="1192670"/>
                </a:cubicBezTo>
                <a:cubicBezTo>
                  <a:pt x="3739527" y="1201057"/>
                  <a:pt x="3504393" y="1230142"/>
                  <a:pt x="3376783" y="1192670"/>
                </a:cubicBezTo>
                <a:cubicBezTo>
                  <a:pt x="3358064" y="1245219"/>
                  <a:pt x="3188253" y="1448476"/>
                  <a:pt x="3121850" y="1515573"/>
                </a:cubicBezTo>
                <a:cubicBezTo>
                  <a:pt x="3034057" y="1501924"/>
                  <a:pt x="2624867" y="1232210"/>
                  <a:pt x="2363748" y="1192670"/>
                </a:cubicBezTo>
                <a:cubicBezTo>
                  <a:pt x="1696379" y="1102425"/>
                  <a:pt x="910438" y="1138609"/>
                  <a:pt x="198782" y="1192670"/>
                </a:cubicBezTo>
                <a:cubicBezTo>
                  <a:pt x="95959" y="1172668"/>
                  <a:pt x="-1943" y="1106306"/>
                  <a:pt x="0" y="993888"/>
                </a:cubicBezTo>
                <a:lnTo>
                  <a:pt x="0" y="993892"/>
                </a:lnTo>
                <a:cubicBezTo>
                  <a:pt x="19748" y="931881"/>
                  <a:pt x="26134" y="839317"/>
                  <a:pt x="0" y="695724"/>
                </a:cubicBezTo>
                <a:lnTo>
                  <a:pt x="0" y="695724"/>
                </a:lnTo>
                <a:cubicBezTo>
                  <a:pt x="-17750" y="471764"/>
                  <a:pt x="18004" y="348188"/>
                  <a:pt x="0" y="198782"/>
                </a:cubicBezTo>
                <a:close/>
              </a:path>
            </a:pathLst>
          </a:custGeom>
          <a:solidFill>
            <a:schemeClr val="bg1"/>
          </a:solidFill>
          <a:ln w="57150">
            <a:solidFill>
              <a:schemeClr val="accent6">
                <a:lumMod val="75000"/>
              </a:schemeClr>
            </a:solidFill>
            <a:extLst>
              <a:ext uri="{C807C97D-BFC1-408E-A445-0C87EB9F89A2}">
                <ask:lineSketchStyleProps xmlns:ask="http://schemas.microsoft.com/office/drawing/2018/sketchyshapes" sd="3144164352">
                  <a:prstGeom prst="wedgeRoundRectCallout">
                    <a:avLst>
                      <a:gd name="adj1" fmla="val 27042"/>
                      <a:gd name="adj2" fmla="val 77074"/>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Das würde ich mir auch wünschen, aber dieses Jahr stehen sehr teure Wartungsarbeiten bei unserem Auto an.</a:t>
            </a:r>
            <a:endParaRPr lang="de-AT" dirty="0">
              <a:solidFill>
                <a:schemeClr val="tx1"/>
              </a:solidFill>
            </a:endParaRPr>
          </a:p>
        </p:txBody>
      </p:sp>
      <p:sp>
        <p:nvSpPr>
          <p:cNvPr id="20" name="Textfeld 19">
            <a:extLst>
              <a:ext uri="{FF2B5EF4-FFF2-40B4-BE49-F238E27FC236}">
                <a16:creationId xmlns:a16="http://schemas.microsoft.com/office/drawing/2014/main" id="{5F7AABE3-7C3D-21DE-D1A1-1CDB30CB39F9}"/>
              </a:ext>
            </a:extLst>
          </p:cNvPr>
          <p:cNvSpPr txBox="1"/>
          <p:nvPr/>
        </p:nvSpPr>
        <p:spPr>
          <a:xfrm>
            <a:off x="4863932" y="3154406"/>
            <a:ext cx="2464136" cy="707886"/>
          </a:xfrm>
          <a:prstGeom prst="rect">
            <a:avLst/>
          </a:prstGeom>
          <a:noFill/>
        </p:spPr>
        <p:txBody>
          <a:bodyPr wrap="none" rtlCol="0">
            <a:spAutoFit/>
          </a:bodyPr>
          <a:lstStyle/>
          <a:p>
            <a:r>
              <a:rPr lang="de-DE" sz="4000" b="1" dirty="0">
                <a:solidFill>
                  <a:srgbClr val="002060"/>
                </a:solidFill>
              </a:rPr>
              <a:t>S P A R E N</a:t>
            </a:r>
          </a:p>
        </p:txBody>
      </p:sp>
    </p:spTree>
    <p:extLst>
      <p:ext uri="{BB962C8B-B14F-4D97-AF65-F5344CB8AC3E}">
        <p14:creationId xmlns:p14="http://schemas.microsoft.com/office/powerpoint/2010/main" val="42311971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500"/>
                            </p:stCondLst>
                            <p:childTnLst>
                              <p:par>
                                <p:cTn id="24" presetID="1" presetClass="emph" presetSubtype="2" fill="hold" nodeType="afterEffect">
                                  <p:stCondLst>
                                    <p:cond delay="0"/>
                                  </p:stCondLst>
                                  <p:childTnLst>
                                    <p:animClr clrSpc="rgb" dir="cw">
                                      <p:cBhvr>
                                        <p:cTn id="25" dur="500" fill="hold"/>
                                        <p:tgtEl>
                                          <p:spTgt spid="20"/>
                                        </p:tgtEl>
                                        <p:attrNameLst>
                                          <p:attrName>fillcolor</p:attrName>
                                        </p:attrNameLst>
                                      </p:cBhvr>
                                      <p:to>
                                        <a:srgbClr val="FFA500"/>
                                      </p:to>
                                    </p:animClr>
                                    <p:set>
                                      <p:cBhvr>
                                        <p:cTn id="26" dur="500" fill="hold"/>
                                        <p:tgtEl>
                                          <p:spTgt spid="20"/>
                                        </p:tgtEl>
                                        <p:attrNameLst>
                                          <p:attrName>fill.type</p:attrName>
                                        </p:attrNameLst>
                                      </p:cBhvr>
                                      <p:to>
                                        <p:strVal val="solid"/>
                                      </p:to>
                                    </p:set>
                                    <p:set>
                                      <p:cBhvr>
                                        <p:cTn id="27" dur="500" fill="hold"/>
                                        <p:tgtEl>
                                          <p:spTgt spid="2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9" grpId="0" animBg="1"/>
      <p:bldP spid="42" grpId="0"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F008CB-16E9-1238-BE58-4253324BA440}"/>
              </a:ext>
            </a:extLst>
          </p:cNvPr>
          <p:cNvSpPr>
            <a:spLocks noGrp="1"/>
          </p:cNvSpPr>
          <p:nvPr>
            <p:ph type="title"/>
          </p:nvPr>
        </p:nvSpPr>
        <p:spPr/>
        <p:txBody>
          <a:bodyPr/>
          <a:lstStyle/>
          <a:p>
            <a:r>
              <a:rPr lang="de-DE" dirty="0"/>
              <a:t>Sparen mit Festgeldkonten: Die Zinstreppe</a:t>
            </a:r>
          </a:p>
        </p:txBody>
      </p:sp>
      <p:sp>
        <p:nvSpPr>
          <p:cNvPr id="4" name="Foliennummernplatzhalter 3">
            <a:extLst>
              <a:ext uri="{FF2B5EF4-FFF2-40B4-BE49-F238E27FC236}">
                <a16:creationId xmlns:a16="http://schemas.microsoft.com/office/drawing/2014/main" id="{5E2D901B-3E10-03DE-A03B-E84BF6D888E3}"/>
              </a:ext>
            </a:extLst>
          </p:cNvPr>
          <p:cNvSpPr>
            <a:spLocks noGrp="1"/>
          </p:cNvSpPr>
          <p:nvPr>
            <p:ph type="sldNum" sz="quarter" idx="12"/>
          </p:nvPr>
        </p:nvSpPr>
        <p:spPr/>
        <p:txBody>
          <a:bodyPr/>
          <a:lstStyle/>
          <a:p>
            <a:fld id="{4C23FFEC-42AF-4C5F-8FEB-D69D9B6A7C04}" type="slidenum">
              <a:rPr lang="de-AT" smtClean="0"/>
              <a:t>20</a:t>
            </a:fld>
            <a:endParaRPr lang="de-AT"/>
          </a:p>
        </p:txBody>
      </p:sp>
      <p:cxnSp>
        <p:nvCxnSpPr>
          <p:cNvPr id="28" name="Gerader Verbinder 27">
            <a:extLst>
              <a:ext uri="{FF2B5EF4-FFF2-40B4-BE49-F238E27FC236}">
                <a16:creationId xmlns:a16="http://schemas.microsoft.com/office/drawing/2014/main" id="{9308C51B-D7C5-8F4F-7410-560A70CA2E0E}"/>
              </a:ext>
            </a:extLst>
          </p:cNvPr>
          <p:cNvCxnSpPr>
            <a:cxnSpLocks/>
          </p:cNvCxnSpPr>
          <p:nvPr/>
        </p:nvCxnSpPr>
        <p:spPr>
          <a:xfrm>
            <a:off x="7069811" y="2453524"/>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Gerader Verbinder 32">
            <a:extLst>
              <a:ext uri="{FF2B5EF4-FFF2-40B4-BE49-F238E27FC236}">
                <a16:creationId xmlns:a16="http://schemas.microsoft.com/office/drawing/2014/main" id="{6D8C26A0-9B43-5101-8761-4A0597FA562F}"/>
              </a:ext>
            </a:extLst>
          </p:cNvPr>
          <p:cNvCxnSpPr>
            <a:cxnSpLocks/>
          </p:cNvCxnSpPr>
          <p:nvPr/>
        </p:nvCxnSpPr>
        <p:spPr>
          <a:xfrm>
            <a:off x="10804664" y="243384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Gerader Verbinder 33">
            <a:extLst>
              <a:ext uri="{FF2B5EF4-FFF2-40B4-BE49-F238E27FC236}">
                <a16:creationId xmlns:a16="http://schemas.microsoft.com/office/drawing/2014/main" id="{2A49C77D-7B6B-29AE-E050-092308B36066}"/>
              </a:ext>
            </a:extLst>
          </p:cNvPr>
          <p:cNvCxnSpPr>
            <a:cxnSpLocks/>
          </p:cNvCxnSpPr>
          <p:nvPr/>
        </p:nvCxnSpPr>
        <p:spPr>
          <a:xfrm>
            <a:off x="7955983" y="2446035"/>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Gerader Verbinder 34">
            <a:extLst>
              <a:ext uri="{FF2B5EF4-FFF2-40B4-BE49-F238E27FC236}">
                <a16:creationId xmlns:a16="http://schemas.microsoft.com/office/drawing/2014/main" id="{26DAD7A0-719A-E850-0CAA-00D9A8D5102C}"/>
              </a:ext>
            </a:extLst>
          </p:cNvPr>
          <p:cNvCxnSpPr>
            <a:cxnSpLocks/>
          </p:cNvCxnSpPr>
          <p:nvPr/>
        </p:nvCxnSpPr>
        <p:spPr>
          <a:xfrm>
            <a:off x="8900330" y="243384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2DAAFDB1-9528-8B10-A654-1CE74281B4CE}"/>
              </a:ext>
            </a:extLst>
          </p:cNvPr>
          <p:cNvCxnSpPr>
            <a:cxnSpLocks/>
          </p:cNvCxnSpPr>
          <p:nvPr/>
        </p:nvCxnSpPr>
        <p:spPr>
          <a:xfrm>
            <a:off x="1572818" y="2435326"/>
            <a:ext cx="0" cy="304307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a16="http://schemas.microsoft.com/office/drawing/2014/main" id="{19EA14D7-EFD2-EA6F-B340-0EB13E5F2EBB}"/>
              </a:ext>
            </a:extLst>
          </p:cNvPr>
          <p:cNvCxnSpPr>
            <a:cxnSpLocks/>
          </p:cNvCxnSpPr>
          <p:nvPr/>
        </p:nvCxnSpPr>
        <p:spPr>
          <a:xfrm>
            <a:off x="9826406" y="244483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571AB588-D5CE-8738-DB8A-F413EC744370}"/>
              </a:ext>
            </a:extLst>
          </p:cNvPr>
          <p:cNvSpPr/>
          <p:nvPr/>
        </p:nvSpPr>
        <p:spPr>
          <a:xfrm>
            <a:off x="411199" y="5263581"/>
            <a:ext cx="1709688" cy="471817"/>
          </a:xfrm>
          <a:custGeom>
            <a:avLst/>
            <a:gdLst>
              <a:gd name="connsiteX0" fmla="*/ 0 w 1709688"/>
              <a:gd name="connsiteY0" fmla="*/ 0 h 471817"/>
              <a:gd name="connsiteX1" fmla="*/ 518605 w 1709688"/>
              <a:gd name="connsiteY1" fmla="*/ 0 h 471817"/>
              <a:gd name="connsiteX2" fmla="*/ 1105598 w 1709688"/>
              <a:gd name="connsiteY2" fmla="*/ 0 h 471817"/>
              <a:gd name="connsiteX3" fmla="*/ 1709688 w 1709688"/>
              <a:gd name="connsiteY3" fmla="*/ 0 h 471817"/>
              <a:gd name="connsiteX4" fmla="*/ 1709688 w 1709688"/>
              <a:gd name="connsiteY4" fmla="*/ 471817 h 471817"/>
              <a:gd name="connsiteX5" fmla="*/ 1156889 w 1709688"/>
              <a:gd name="connsiteY5" fmla="*/ 471817 h 471817"/>
              <a:gd name="connsiteX6" fmla="*/ 638284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fill="none" extrusionOk="0">
                <a:moveTo>
                  <a:pt x="0" y="0"/>
                </a:moveTo>
                <a:cubicBezTo>
                  <a:pt x="201102" y="-9912"/>
                  <a:pt x="391881" y="-10694"/>
                  <a:pt x="518605" y="0"/>
                </a:cubicBezTo>
                <a:cubicBezTo>
                  <a:pt x="645330" y="10694"/>
                  <a:pt x="862340" y="-28379"/>
                  <a:pt x="1105598" y="0"/>
                </a:cubicBezTo>
                <a:cubicBezTo>
                  <a:pt x="1348856" y="28379"/>
                  <a:pt x="1463437" y="-6670"/>
                  <a:pt x="1709688" y="0"/>
                </a:cubicBezTo>
                <a:cubicBezTo>
                  <a:pt x="1700716" y="152932"/>
                  <a:pt x="1686705" y="332328"/>
                  <a:pt x="1709688" y="471817"/>
                </a:cubicBezTo>
                <a:cubicBezTo>
                  <a:pt x="1445139" y="446177"/>
                  <a:pt x="1345635" y="477934"/>
                  <a:pt x="1156889" y="471817"/>
                </a:cubicBezTo>
                <a:cubicBezTo>
                  <a:pt x="968143" y="465700"/>
                  <a:pt x="805243" y="462649"/>
                  <a:pt x="638284" y="471817"/>
                </a:cubicBezTo>
                <a:cubicBezTo>
                  <a:pt x="471325" y="480985"/>
                  <a:pt x="140059" y="495167"/>
                  <a:pt x="0" y="471817"/>
                </a:cubicBezTo>
                <a:cubicBezTo>
                  <a:pt x="19342" y="258108"/>
                  <a:pt x="20037" y="122361"/>
                  <a:pt x="0" y="0"/>
                </a:cubicBezTo>
                <a:close/>
              </a:path>
              <a:path w="1709688" h="471817" stroke="0"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rgbClr val="003CB4"/>
                </a:solidFill>
              </a:rPr>
              <a:t>Festgeldkonten</a:t>
            </a:r>
          </a:p>
        </p:txBody>
      </p:sp>
      <p:sp>
        <p:nvSpPr>
          <p:cNvPr id="11" name="Textfeld 10">
            <a:extLst>
              <a:ext uri="{FF2B5EF4-FFF2-40B4-BE49-F238E27FC236}">
                <a16:creationId xmlns:a16="http://schemas.microsoft.com/office/drawing/2014/main" id="{6E58DCB7-E3F0-7396-D3E7-3528B749F896}"/>
              </a:ext>
            </a:extLst>
          </p:cNvPr>
          <p:cNvSpPr txBox="1"/>
          <p:nvPr/>
        </p:nvSpPr>
        <p:spPr>
          <a:xfrm>
            <a:off x="1141885" y="2562888"/>
            <a:ext cx="301686" cy="2585323"/>
          </a:xfrm>
          <a:prstGeom prst="rect">
            <a:avLst/>
          </a:prstGeom>
          <a:noFill/>
        </p:spPr>
        <p:txBody>
          <a:bodyPr wrap="none" rtlCol="0" anchor="ctr">
            <a:spAutoFit/>
          </a:bodyPr>
          <a:lstStyle/>
          <a:p>
            <a:r>
              <a:rPr lang="de-DE" b="1" dirty="0">
                <a:solidFill>
                  <a:srgbClr val="003CB4"/>
                </a:solidFill>
              </a:rPr>
              <a:t>1</a:t>
            </a:r>
          </a:p>
          <a:p>
            <a:endParaRPr lang="de-DE" b="1" dirty="0">
              <a:solidFill>
                <a:srgbClr val="003CB4"/>
              </a:solidFill>
            </a:endParaRPr>
          </a:p>
          <a:p>
            <a:r>
              <a:rPr lang="de-DE" b="1" dirty="0">
                <a:solidFill>
                  <a:srgbClr val="003CB4"/>
                </a:solidFill>
              </a:rPr>
              <a:t>2</a:t>
            </a:r>
          </a:p>
          <a:p>
            <a:endParaRPr lang="de-DE" b="1" dirty="0">
              <a:solidFill>
                <a:srgbClr val="003CB4"/>
              </a:solidFill>
            </a:endParaRPr>
          </a:p>
          <a:p>
            <a:r>
              <a:rPr lang="de-DE" b="1" dirty="0">
                <a:solidFill>
                  <a:srgbClr val="003CB4"/>
                </a:solidFill>
              </a:rPr>
              <a:t>3</a:t>
            </a:r>
          </a:p>
          <a:p>
            <a:endParaRPr lang="de-DE" b="1" dirty="0">
              <a:solidFill>
                <a:srgbClr val="003CB4"/>
              </a:solidFill>
            </a:endParaRPr>
          </a:p>
          <a:p>
            <a:r>
              <a:rPr lang="de-DE" b="1" dirty="0">
                <a:solidFill>
                  <a:srgbClr val="003CB4"/>
                </a:solidFill>
              </a:rPr>
              <a:t>4</a:t>
            </a:r>
          </a:p>
          <a:p>
            <a:endParaRPr lang="de-DE" b="1" dirty="0">
              <a:solidFill>
                <a:srgbClr val="003CB4"/>
              </a:solidFill>
            </a:endParaRPr>
          </a:p>
          <a:p>
            <a:r>
              <a:rPr lang="de-DE" b="1" dirty="0">
                <a:solidFill>
                  <a:srgbClr val="003CB4"/>
                </a:solidFill>
              </a:rPr>
              <a:t>5</a:t>
            </a:r>
          </a:p>
        </p:txBody>
      </p:sp>
      <p:sp>
        <p:nvSpPr>
          <p:cNvPr id="12" name="Rechteck 11">
            <a:extLst>
              <a:ext uri="{FF2B5EF4-FFF2-40B4-BE49-F238E27FC236}">
                <a16:creationId xmlns:a16="http://schemas.microsoft.com/office/drawing/2014/main" id="{F31D615F-614C-7EC3-E7E3-CC2B7197F77E}"/>
              </a:ext>
            </a:extLst>
          </p:cNvPr>
          <p:cNvSpPr/>
          <p:nvPr/>
        </p:nvSpPr>
        <p:spPr>
          <a:xfrm>
            <a:off x="10226863" y="2570918"/>
            <a:ext cx="1709941" cy="813955"/>
          </a:xfrm>
          <a:custGeom>
            <a:avLst/>
            <a:gdLst>
              <a:gd name="connsiteX0" fmla="*/ 0 w 1709941"/>
              <a:gd name="connsiteY0" fmla="*/ 0 h 813955"/>
              <a:gd name="connsiteX1" fmla="*/ 604179 w 1709941"/>
              <a:gd name="connsiteY1" fmla="*/ 0 h 813955"/>
              <a:gd name="connsiteX2" fmla="*/ 1122861 w 1709941"/>
              <a:gd name="connsiteY2" fmla="*/ 0 h 813955"/>
              <a:gd name="connsiteX3" fmla="*/ 1709941 w 1709941"/>
              <a:gd name="connsiteY3" fmla="*/ 0 h 813955"/>
              <a:gd name="connsiteX4" fmla="*/ 1709941 w 1709941"/>
              <a:gd name="connsiteY4" fmla="*/ 423257 h 813955"/>
              <a:gd name="connsiteX5" fmla="*/ 1709941 w 1709941"/>
              <a:gd name="connsiteY5" fmla="*/ 813955 h 813955"/>
              <a:gd name="connsiteX6" fmla="*/ 1105762 w 1709941"/>
              <a:gd name="connsiteY6" fmla="*/ 813955 h 813955"/>
              <a:gd name="connsiteX7" fmla="*/ 518682 w 1709941"/>
              <a:gd name="connsiteY7" fmla="*/ 813955 h 813955"/>
              <a:gd name="connsiteX8" fmla="*/ 0 w 1709941"/>
              <a:gd name="connsiteY8" fmla="*/ 813955 h 813955"/>
              <a:gd name="connsiteX9" fmla="*/ 0 w 1709941"/>
              <a:gd name="connsiteY9" fmla="*/ 398838 h 813955"/>
              <a:gd name="connsiteX10" fmla="*/ 0 w 1709941"/>
              <a:gd name="connsiteY10" fmla="*/ 0 h 81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09941" h="813955" fill="none" extrusionOk="0">
                <a:moveTo>
                  <a:pt x="0" y="0"/>
                </a:moveTo>
                <a:cubicBezTo>
                  <a:pt x="181200" y="-21383"/>
                  <a:pt x="441122" y="-22498"/>
                  <a:pt x="604179" y="0"/>
                </a:cubicBezTo>
                <a:cubicBezTo>
                  <a:pt x="767236" y="22498"/>
                  <a:pt x="924281" y="-8917"/>
                  <a:pt x="1122861" y="0"/>
                </a:cubicBezTo>
                <a:cubicBezTo>
                  <a:pt x="1321441" y="8917"/>
                  <a:pt x="1497159" y="24240"/>
                  <a:pt x="1709941" y="0"/>
                </a:cubicBezTo>
                <a:cubicBezTo>
                  <a:pt x="1691204" y="196643"/>
                  <a:pt x="1715763" y="282207"/>
                  <a:pt x="1709941" y="423257"/>
                </a:cubicBezTo>
                <a:cubicBezTo>
                  <a:pt x="1704119" y="564307"/>
                  <a:pt x="1702227" y="731271"/>
                  <a:pt x="1709941" y="813955"/>
                </a:cubicBezTo>
                <a:cubicBezTo>
                  <a:pt x="1424120" y="834831"/>
                  <a:pt x="1364783" y="835766"/>
                  <a:pt x="1105762" y="813955"/>
                </a:cubicBezTo>
                <a:cubicBezTo>
                  <a:pt x="846741" y="792144"/>
                  <a:pt x="794564" y="788509"/>
                  <a:pt x="518682" y="813955"/>
                </a:cubicBezTo>
                <a:cubicBezTo>
                  <a:pt x="242800" y="839401"/>
                  <a:pt x="194120" y="803194"/>
                  <a:pt x="0" y="813955"/>
                </a:cubicBezTo>
                <a:cubicBezTo>
                  <a:pt x="7255" y="629678"/>
                  <a:pt x="15178" y="557502"/>
                  <a:pt x="0" y="398838"/>
                </a:cubicBezTo>
                <a:cubicBezTo>
                  <a:pt x="-15178" y="240174"/>
                  <a:pt x="-4218" y="159671"/>
                  <a:pt x="0" y="0"/>
                </a:cubicBezTo>
                <a:close/>
              </a:path>
              <a:path w="1709941" h="813955" stroke="0" extrusionOk="0">
                <a:moveTo>
                  <a:pt x="0" y="0"/>
                </a:moveTo>
                <a:cubicBezTo>
                  <a:pt x="202180" y="17925"/>
                  <a:pt x="356742" y="-19606"/>
                  <a:pt x="587080" y="0"/>
                </a:cubicBezTo>
                <a:cubicBezTo>
                  <a:pt x="817418" y="19606"/>
                  <a:pt x="935535" y="268"/>
                  <a:pt x="1174159" y="0"/>
                </a:cubicBezTo>
                <a:cubicBezTo>
                  <a:pt x="1412783" y="-268"/>
                  <a:pt x="1579961" y="-13936"/>
                  <a:pt x="1709941" y="0"/>
                </a:cubicBezTo>
                <a:cubicBezTo>
                  <a:pt x="1706538" y="173514"/>
                  <a:pt x="1714266" y="231442"/>
                  <a:pt x="1709941" y="382559"/>
                </a:cubicBezTo>
                <a:cubicBezTo>
                  <a:pt x="1705616" y="533676"/>
                  <a:pt x="1692825" y="604457"/>
                  <a:pt x="1709941" y="813955"/>
                </a:cubicBezTo>
                <a:cubicBezTo>
                  <a:pt x="1436448" y="806676"/>
                  <a:pt x="1292150" y="791245"/>
                  <a:pt x="1105762" y="813955"/>
                </a:cubicBezTo>
                <a:cubicBezTo>
                  <a:pt x="919374" y="836665"/>
                  <a:pt x="660109" y="799341"/>
                  <a:pt x="501583" y="813955"/>
                </a:cubicBezTo>
                <a:cubicBezTo>
                  <a:pt x="343057" y="828569"/>
                  <a:pt x="127123" y="819055"/>
                  <a:pt x="0" y="813955"/>
                </a:cubicBezTo>
                <a:cubicBezTo>
                  <a:pt x="-21072" y="678861"/>
                  <a:pt x="19311" y="559662"/>
                  <a:pt x="0" y="390698"/>
                </a:cubicBezTo>
                <a:cubicBezTo>
                  <a:pt x="-19311" y="221734"/>
                  <a:pt x="7646" y="78647"/>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rgbClr val="FFA500"/>
                </a:solidFill>
              </a:rPr>
              <a:t>Laufzeit des Festgeldkontos</a:t>
            </a:r>
          </a:p>
        </p:txBody>
      </p:sp>
      <p:sp>
        <p:nvSpPr>
          <p:cNvPr id="13" name="Textfeld 12">
            <a:extLst>
              <a:ext uri="{FF2B5EF4-FFF2-40B4-BE49-F238E27FC236}">
                <a16:creationId xmlns:a16="http://schemas.microsoft.com/office/drawing/2014/main" id="{BA341812-6AD5-6BE0-3A06-40105C70B831}"/>
              </a:ext>
            </a:extLst>
          </p:cNvPr>
          <p:cNvSpPr txBox="1"/>
          <p:nvPr/>
        </p:nvSpPr>
        <p:spPr>
          <a:xfrm>
            <a:off x="1429833" y="2048018"/>
            <a:ext cx="9652001" cy="369332"/>
          </a:xfrm>
          <a:prstGeom prst="rect">
            <a:avLst/>
          </a:prstGeom>
          <a:noFill/>
        </p:spPr>
        <p:txBody>
          <a:bodyPr wrap="none" rtlCol="0">
            <a:spAutoFit/>
          </a:bodyPr>
          <a:lstStyle/>
          <a:p>
            <a:r>
              <a:rPr lang="de-DE" b="1" dirty="0">
                <a:solidFill>
                  <a:srgbClr val="FFA500"/>
                </a:solidFill>
              </a:rPr>
              <a:t>0	1	2	</a:t>
            </a:r>
            <a:r>
              <a:rPr lang="de-DE" b="1" dirty="0">
                <a:solidFill>
                  <a:srgbClr val="FFA500"/>
                </a:solidFill>
                <a:latin typeface="Calibri" panose="020F0502020204030204"/>
              </a:rPr>
              <a:t>3              </a:t>
            </a:r>
            <a:r>
              <a:rPr lang="de-DE" b="1" dirty="0">
                <a:solidFill>
                  <a:srgbClr val="FFA500"/>
                </a:solidFill>
              </a:rPr>
              <a:t>4	5	6	7	8	9	10</a:t>
            </a:r>
          </a:p>
        </p:txBody>
      </p:sp>
      <p:cxnSp>
        <p:nvCxnSpPr>
          <p:cNvPr id="27" name="Gerader Verbinder 26">
            <a:extLst>
              <a:ext uri="{FF2B5EF4-FFF2-40B4-BE49-F238E27FC236}">
                <a16:creationId xmlns:a16="http://schemas.microsoft.com/office/drawing/2014/main" id="{0877AB10-46C9-0E4A-6BDB-D57F317B1D46}"/>
              </a:ext>
            </a:extLst>
          </p:cNvPr>
          <p:cNvCxnSpPr>
            <a:cxnSpLocks/>
          </p:cNvCxnSpPr>
          <p:nvPr/>
        </p:nvCxnSpPr>
        <p:spPr>
          <a:xfrm>
            <a:off x="1558598" y="2433843"/>
            <a:ext cx="9706116"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Gerader Verbinder 48">
            <a:extLst>
              <a:ext uri="{FF2B5EF4-FFF2-40B4-BE49-F238E27FC236}">
                <a16:creationId xmlns:a16="http://schemas.microsoft.com/office/drawing/2014/main" id="{5B8738D8-28ED-8DC6-FCDE-7D1B9DCEB775}"/>
              </a:ext>
            </a:extLst>
          </p:cNvPr>
          <p:cNvCxnSpPr>
            <a:cxnSpLocks/>
          </p:cNvCxnSpPr>
          <p:nvPr/>
        </p:nvCxnSpPr>
        <p:spPr>
          <a:xfrm>
            <a:off x="2497811" y="2466012"/>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Gerader Verbinder 49">
            <a:extLst>
              <a:ext uri="{FF2B5EF4-FFF2-40B4-BE49-F238E27FC236}">
                <a16:creationId xmlns:a16="http://schemas.microsoft.com/office/drawing/2014/main" id="{D1D012F8-305B-65F4-5678-346EE6AEC7DC}"/>
              </a:ext>
            </a:extLst>
          </p:cNvPr>
          <p:cNvCxnSpPr>
            <a:cxnSpLocks/>
          </p:cNvCxnSpPr>
          <p:nvPr/>
        </p:nvCxnSpPr>
        <p:spPr>
          <a:xfrm>
            <a:off x="6171704" y="245852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Gerader Verbinder 50">
            <a:extLst>
              <a:ext uri="{FF2B5EF4-FFF2-40B4-BE49-F238E27FC236}">
                <a16:creationId xmlns:a16="http://schemas.microsoft.com/office/drawing/2014/main" id="{C0366412-9718-B4E3-92C9-672363B7DE97}"/>
              </a:ext>
            </a:extLst>
          </p:cNvPr>
          <p:cNvCxnSpPr>
            <a:cxnSpLocks/>
          </p:cNvCxnSpPr>
          <p:nvPr/>
        </p:nvCxnSpPr>
        <p:spPr>
          <a:xfrm>
            <a:off x="3396175" y="244483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Gerader Verbinder 51">
            <a:extLst>
              <a:ext uri="{FF2B5EF4-FFF2-40B4-BE49-F238E27FC236}">
                <a16:creationId xmlns:a16="http://schemas.microsoft.com/office/drawing/2014/main" id="{659EF35E-1734-625C-5A59-A9F00BC496B2}"/>
              </a:ext>
            </a:extLst>
          </p:cNvPr>
          <p:cNvCxnSpPr>
            <a:cxnSpLocks/>
          </p:cNvCxnSpPr>
          <p:nvPr/>
        </p:nvCxnSpPr>
        <p:spPr>
          <a:xfrm>
            <a:off x="4352714" y="2458523"/>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Gerader Verbinder 52">
            <a:extLst>
              <a:ext uri="{FF2B5EF4-FFF2-40B4-BE49-F238E27FC236}">
                <a16:creationId xmlns:a16="http://schemas.microsoft.com/office/drawing/2014/main" id="{04CFCA42-9127-AFCD-2698-F7DB1FCBFFB3}"/>
              </a:ext>
            </a:extLst>
          </p:cNvPr>
          <p:cNvCxnSpPr>
            <a:cxnSpLocks/>
          </p:cNvCxnSpPr>
          <p:nvPr/>
        </p:nvCxnSpPr>
        <p:spPr>
          <a:xfrm>
            <a:off x="5193446" y="2457321"/>
            <a:ext cx="0" cy="298800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Pfeil: nach rechts 14">
            <a:extLst>
              <a:ext uri="{FF2B5EF4-FFF2-40B4-BE49-F238E27FC236}">
                <a16:creationId xmlns:a16="http://schemas.microsoft.com/office/drawing/2014/main" id="{3D1EFA6B-3A62-AF3D-3BFB-50E35F5C35F1}"/>
              </a:ext>
            </a:extLst>
          </p:cNvPr>
          <p:cNvSpPr/>
          <p:nvPr/>
        </p:nvSpPr>
        <p:spPr>
          <a:xfrm>
            <a:off x="1605109" y="2562297"/>
            <a:ext cx="892702" cy="456229"/>
          </a:xfrm>
          <a:prstGeom prst="rightArrow">
            <a:avLst>
              <a:gd name="adj1" fmla="val 50000"/>
              <a:gd name="adj2" fmla="val 47032"/>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extLst>
              <a:ext uri="{FF2B5EF4-FFF2-40B4-BE49-F238E27FC236}">
                <a16:creationId xmlns:a16="http://schemas.microsoft.com/office/drawing/2014/main" id="{3D028CF4-4860-3F74-2317-1BAA6362417F}"/>
              </a:ext>
            </a:extLst>
          </p:cNvPr>
          <p:cNvSpPr/>
          <p:nvPr/>
        </p:nvSpPr>
        <p:spPr>
          <a:xfrm>
            <a:off x="1605405" y="3104506"/>
            <a:ext cx="1786403" cy="456229"/>
          </a:xfrm>
          <a:prstGeom prst="rightArrow">
            <a:avLst>
              <a:gd name="adj1" fmla="val 50000"/>
              <a:gd name="adj2" fmla="val 47032"/>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Pfeil: nach rechts 18">
            <a:extLst>
              <a:ext uri="{FF2B5EF4-FFF2-40B4-BE49-F238E27FC236}">
                <a16:creationId xmlns:a16="http://schemas.microsoft.com/office/drawing/2014/main" id="{20CF6B6B-263D-E7CC-DF13-8FBB7606F1BF}"/>
              </a:ext>
            </a:extLst>
          </p:cNvPr>
          <p:cNvSpPr/>
          <p:nvPr/>
        </p:nvSpPr>
        <p:spPr>
          <a:xfrm>
            <a:off x="1605404" y="3650991"/>
            <a:ext cx="2747303" cy="456229"/>
          </a:xfrm>
          <a:prstGeom prst="rightArrow">
            <a:avLst>
              <a:gd name="adj1" fmla="val 50000"/>
              <a:gd name="adj2" fmla="val 47032"/>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feil: nach rechts 19">
            <a:extLst>
              <a:ext uri="{FF2B5EF4-FFF2-40B4-BE49-F238E27FC236}">
                <a16:creationId xmlns:a16="http://schemas.microsoft.com/office/drawing/2014/main" id="{13BFC32A-8E72-F18F-0F9D-E2EB85217D41}"/>
              </a:ext>
            </a:extLst>
          </p:cNvPr>
          <p:cNvSpPr/>
          <p:nvPr/>
        </p:nvSpPr>
        <p:spPr>
          <a:xfrm>
            <a:off x="1605404" y="4212786"/>
            <a:ext cx="3560073" cy="456229"/>
          </a:xfrm>
          <a:prstGeom prst="rightArrow">
            <a:avLst>
              <a:gd name="adj1" fmla="val 50000"/>
              <a:gd name="adj2" fmla="val 47032"/>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extLst>
              <a:ext uri="{FF2B5EF4-FFF2-40B4-BE49-F238E27FC236}">
                <a16:creationId xmlns:a16="http://schemas.microsoft.com/office/drawing/2014/main" id="{A8BEBB2C-C925-7D54-7D09-F4A189BE9610}"/>
              </a:ext>
            </a:extLst>
          </p:cNvPr>
          <p:cNvSpPr/>
          <p:nvPr/>
        </p:nvSpPr>
        <p:spPr>
          <a:xfrm>
            <a:off x="1605405" y="4765267"/>
            <a:ext cx="4566299" cy="456229"/>
          </a:xfrm>
          <a:prstGeom prst="rightArrow">
            <a:avLst>
              <a:gd name="adj1" fmla="val 50000"/>
              <a:gd name="adj2" fmla="val 47032"/>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Pfeil: nach rechts 55">
            <a:extLst>
              <a:ext uri="{FF2B5EF4-FFF2-40B4-BE49-F238E27FC236}">
                <a16:creationId xmlns:a16="http://schemas.microsoft.com/office/drawing/2014/main" id="{7DEAC54C-7A65-D319-61C1-82DFC36EC040}"/>
              </a:ext>
            </a:extLst>
          </p:cNvPr>
          <p:cNvSpPr/>
          <p:nvPr/>
        </p:nvSpPr>
        <p:spPr>
          <a:xfrm>
            <a:off x="2530101" y="2550630"/>
            <a:ext cx="4538664" cy="456229"/>
          </a:xfrm>
          <a:prstGeom prst="rightArrow">
            <a:avLst>
              <a:gd name="adj1" fmla="val 50000"/>
              <a:gd name="adj2" fmla="val 47032"/>
            </a:avLst>
          </a:prstGeom>
          <a:solidFill>
            <a:srgbClr val="FFB9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Pfeil: nach rechts 56">
            <a:extLst>
              <a:ext uri="{FF2B5EF4-FFF2-40B4-BE49-F238E27FC236}">
                <a16:creationId xmlns:a16="http://schemas.microsoft.com/office/drawing/2014/main" id="{9F872ACC-7035-0C12-D157-619EDC7EC2F4}"/>
              </a:ext>
            </a:extLst>
          </p:cNvPr>
          <p:cNvSpPr/>
          <p:nvPr/>
        </p:nvSpPr>
        <p:spPr>
          <a:xfrm>
            <a:off x="3422805" y="3092839"/>
            <a:ext cx="4539958" cy="456229"/>
          </a:xfrm>
          <a:prstGeom prst="rightArrow">
            <a:avLst>
              <a:gd name="adj1" fmla="val 50000"/>
              <a:gd name="adj2" fmla="val 47032"/>
            </a:avLst>
          </a:prstGeom>
          <a:solidFill>
            <a:srgbClr val="FFB9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Pfeil: nach rechts 57">
            <a:extLst>
              <a:ext uri="{FF2B5EF4-FFF2-40B4-BE49-F238E27FC236}">
                <a16:creationId xmlns:a16="http://schemas.microsoft.com/office/drawing/2014/main" id="{4C57AD58-AF58-1BB1-2C3D-6D4E5EBF9D4B}"/>
              </a:ext>
            </a:extLst>
          </p:cNvPr>
          <p:cNvSpPr/>
          <p:nvPr/>
        </p:nvSpPr>
        <p:spPr>
          <a:xfrm>
            <a:off x="4383702" y="3639324"/>
            <a:ext cx="4539959" cy="456229"/>
          </a:xfrm>
          <a:prstGeom prst="rightArrow">
            <a:avLst>
              <a:gd name="adj1" fmla="val 50000"/>
              <a:gd name="adj2" fmla="val 47032"/>
            </a:avLst>
          </a:prstGeom>
          <a:solidFill>
            <a:srgbClr val="FFB9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Pfeil: nach rechts 58">
            <a:extLst>
              <a:ext uri="{FF2B5EF4-FFF2-40B4-BE49-F238E27FC236}">
                <a16:creationId xmlns:a16="http://schemas.microsoft.com/office/drawing/2014/main" id="{BFBA9A0D-7911-BF16-E6F0-5A2BBB69E8E2}"/>
              </a:ext>
            </a:extLst>
          </p:cNvPr>
          <p:cNvSpPr/>
          <p:nvPr/>
        </p:nvSpPr>
        <p:spPr>
          <a:xfrm>
            <a:off x="5227484" y="4201119"/>
            <a:ext cx="4508948" cy="456229"/>
          </a:xfrm>
          <a:prstGeom prst="rightArrow">
            <a:avLst>
              <a:gd name="adj1" fmla="val 50000"/>
              <a:gd name="adj2" fmla="val 47032"/>
            </a:avLst>
          </a:prstGeom>
          <a:solidFill>
            <a:srgbClr val="FFB9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Pfeil: nach rechts 59">
            <a:extLst>
              <a:ext uri="{FF2B5EF4-FFF2-40B4-BE49-F238E27FC236}">
                <a16:creationId xmlns:a16="http://schemas.microsoft.com/office/drawing/2014/main" id="{44FE92B7-2718-C58E-0C0C-E8E55A57A9FD}"/>
              </a:ext>
            </a:extLst>
          </p:cNvPr>
          <p:cNvSpPr/>
          <p:nvPr/>
        </p:nvSpPr>
        <p:spPr>
          <a:xfrm>
            <a:off x="6176359" y="4753600"/>
            <a:ext cx="4566299" cy="456229"/>
          </a:xfrm>
          <a:prstGeom prst="rightArrow">
            <a:avLst>
              <a:gd name="adj1" fmla="val 50000"/>
              <a:gd name="adj2" fmla="val 47032"/>
            </a:avLst>
          </a:prstGeom>
          <a:solidFill>
            <a:srgbClr val="FFB9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F6E1EB19-1ED0-0C59-9849-C24CC344309D}"/>
              </a:ext>
            </a:extLst>
          </p:cNvPr>
          <p:cNvSpPr/>
          <p:nvPr/>
        </p:nvSpPr>
        <p:spPr>
          <a:xfrm>
            <a:off x="2415768" y="2635495"/>
            <a:ext cx="1709688" cy="471817"/>
          </a:xfrm>
          <a:custGeom>
            <a:avLst/>
            <a:gdLst>
              <a:gd name="connsiteX0" fmla="*/ 0 w 1709688"/>
              <a:gd name="connsiteY0" fmla="*/ 0 h 471817"/>
              <a:gd name="connsiteX1" fmla="*/ 586993 w 1709688"/>
              <a:gd name="connsiteY1" fmla="*/ 0 h 471817"/>
              <a:gd name="connsiteX2" fmla="*/ 1173986 w 1709688"/>
              <a:gd name="connsiteY2" fmla="*/ 0 h 471817"/>
              <a:gd name="connsiteX3" fmla="*/ 1709688 w 1709688"/>
              <a:gd name="connsiteY3" fmla="*/ 0 h 471817"/>
              <a:gd name="connsiteX4" fmla="*/ 1709688 w 1709688"/>
              <a:gd name="connsiteY4" fmla="*/ 471817 h 471817"/>
              <a:gd name="connsiteX5" fmla="*/ 1173986 w 1709688"/>
              <a:gd name="connsiteY5" fmla="*/ 471817 h 471817"/>
              <a:gd name="connsiteX6" fmla="*/ 569896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noFill/>
          <a:ln>
            <a:noFill/>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Neue Laufzeit</a:t>
            </a:r>
          </a:p>
        </p:txBody>
      </p:sp>
      <p:sp>
        <p:nvSpPr>
          <p:cNvPr id="63" name="Rechteck 62">
            <a:extLst>
              <a:ext uri="{FF2B5EF4-FFF2-40B4-BE49-F238E27FC236}">
                <a16:creationId xmlns:a16="http://schemas.microsoft.com/office/drawing/2014/main" id="{17E5F016-5D86-37DE-9C6E-B46DBD7FA85C}"/>
              </a:ext>
            </a:extLst>
          </p:cNvPr>
          <p:cNvSpPr/>
          <p:nvPr/>
        </p:nvSpPr>
        <p:spPr>
          <a:xfrm>
            <a:off x="3390514" y="3185862"/>
            <a:ext cx="1709688" cy="471817"/>
          </a:xfrm>
          <a:custGeom>
            <a:avLst/>
            <a:gdLst>
              <a:gd name="connsiteX0" fmla="*/ 0 w 1709688"/>
              <a:gd name="connsiteY0" fmla="*/ 0 h 471817"/>
              <a:gd name="connsiteX1" fmla="*/ 586993 w 1709688"/>
              <a:gd name="connsiteY1" fmla="*/ 0 h 471817"/>
              <a:gd name="connsiteX2" fmla="*/ 1173986 w 1709688"/>
              <a:gd name="connsiteY2" fmla="*/ 0 h 471817"/>
              <a:gd name="connsiteX3" fmla="*/ 1709688 w 1709688"/>
              <a:gd name="connsiteY3" fmla="*/ 0 h 471817"/>
              <a:gd name="connsiteX4" fmla="*/ 1709688 w 1709688"/>
              <a:gd name="connsiteY4" fmla="*/ 471817 h 471817"/>
              <a:gd name="connsiteX5" fmla="*/ 1173986 w 1709688"/>
              <a:gd name="connsiteY5" fmla="*/ 471817 h 471817"/>
              <a:gd name="connsiteX6" fmla="*/ 569896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noFill/>
          <a:ln>
            <a:noFill/>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Neue Laufzeit</a:t>
            </a:r>
          </a:p>
        </p:txBody>
      </p:sp>
      <p:sp>
        <p:nvSpPr>
          <p:cNvPr id="64" name="Rechteck 63">
            <a:extLst>
              <a:ext uri="{FF2B5EF4-FFF2-40B4-BE49-F238E27FC236}">
                <a16:creationId xmlns:a16="http://schemas.microsoft.com/office/drawing/2014/main" id="{3E3B1C7B-2693-7620-14CF-59A07650B539}"/>
              </a:ext>
            </a:extLst>
          </p:cNvPr>
          <p:cNvSpPr/>
          <p:nvPr/>
        </p:nvSpPr>
        <p:spPr>
          <a:xfrm>
            <a:off x="4325352" y="3709716"/>
            <a:ext cx="1709688" cy="471817"/>
          </a:xfrm>
          <a:custGeom>
            <a:avLst/>
            <a:gdLst>
              <a:gd name="connsiteX0" fmla="*/ 0 w 1709688"/>
              <a:gd name="connsiteY0" fmla="*/ 0 h 471817"/>
              <a:gd name="connsiteX1" fmla="*/ 586993 w 1709688"/>
              <a:gd name="connsiteY1" fmla="*/ 0 h 471817"/>
              <a:gd name="connsiteX2" fmla="*/ 1173986 w 1709688"/>
              <a:gd name="connsiteY2" fmla="*/ 0 h 471817"/>
              <a:gd name="connsiteX3" fmla="*/ 1709688 w 1709688"/>
              <a:gd name="connsiteY3" fmla="*/ 0 h 471817"/>
              <a:gd name="connsiteX4" fmla="*/ 1709688 w 1709688"/>
              <a:gd name="connsiteY4" fmla="*/ 471817 h 471817"/>
              <a:gd name="connsiteX5" fmla="*/ 1173986 w 1709688"/>
              <a:gd name="connsiteY5" fmla="*/ 471817 h 471817"/>
              <a:gd name="connsiteX6" fmla="*/ 569896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noFill/>
          <a:ln>
            <a:noFill/>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Neue Laufzeit</a:t>
            </a:r>
          </a:p>
        </p:txBody>
      </p:sp>
      <p:sp>
        <p:nvSpPr>
          <p:cNvPr id="65" name="Rechteck 64">
            <a:extLst>
              <a:ext uri="{FF2B5EF4-FFF2-40B4-BE49-F238E27FC236}">
                <a16:creationId xmlns:a16="http://schemas.microsoft.com/office/drawing/2014/main" id="{447A36F2-51B8-9121-055A-02D78005A3F5}"/>
              </a:ext>
            </a:extLst>
          </p:cNvPr>
          <p:cNvSpPr/>
          <p:nvPr/>
        </p:nvSpPr>
        <p:spPr>
          <a:xfrm>
            <a:off x="5166895" y="4269443"/>
            <a:ext cx="1709688" cy="471817"/>
          </a:xfrm>
          <a:custGeom>
            <a:avLst/>
            <a:gdLst>
              <a:gd name="connsiteX0" fmla="*/ 0 w 1709688"/>
              <a:gd name="connsiteY0" fmla="*/ 0 h 471817"/>
              <a:gd name="connsiteX1" fmla="*/ 586993 w 1709688"/>
              <a:gd name="connsiteY1" fmla="*/ 0 h 471817"/>
              <a:gd name="connsiteX2" fmla="*/ 1173986 w 1709688"/>
              <a:gd name="connsiteY2" fmla="*/ 0 h 471817"/>
              <a:gd name="connsiteX3" fmla="*/ 1709688 w 1709688"/>
              <a:gd name="connsiteY3" fmla="*/ 0 h 471817"/>
              <a:gd name="connsiteX4" fmla="*/ 1709688 w 1709688"/>
              <a:gd name="connsiteY4" fmla="*/ 471817 h 471817"/>
              <a:gd name="connsiteX5" fmla="*/ 1173986 w 1709688"/>
              <a:gd name="connsiteY5" fmla="*/ 471817 h 471817"/>
              <a:gd name="connsiteX6" fmla="*/ 569896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noFill/>
          <a:ln>
            <a:noFill/>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Neue Laufzeit</a:t>
            </a:r>
          </a:p>
        </p:txBody>
      </p:sp>
      <p:sp>
        <p:nvSpPr>
          <p:cNvPr id="66" name="Rechteck 65">
            <a:extLst>
              <a:ext uri="{FF2B5EF4-FFF2-40B4-BE49-F238E27FC236}">
                <a16:creationId xmlns:a16="http://schemas.microsoft.com/office/drawing/2014/main" id="{208C3D9D-124D-A0D6-D26E-27EDBB6A46F4}"/>
              </a:ext>
            </a:extLst>
          </p:cNvPr>
          <p:cNvSpPr/>
          <p:nvPr/>
        </p:nvSpPr>
        <p:spPr>
          <a:xfrm>
            <a:off x="6114353" y="4829170"/>
            <a:ext cx="1709688" cy="471817"/>
          </a:xfrm>
          <a:custGeom>
            <a:avLst/>
            <a:gdLst>
              <a:gd name="connsiteX0" fmla="*/ 0 w 1709688"/>
              <a:gd name="connsiteY0" fmla="*/ 0 h 471817"/>
              <a:gd name="connsiteX1" fmla="*/ 586993 w 1709688"/>
              <a:gd name="connsiteY1" fmla="*/ 0 h 471817"/>
              <a:gd name="connsiteX2" fmla="*/ 1173986 w 1709688"/>
              <a:gd name="connsiteY2" fmla="*/ 0 h 471817"/>
              <a:gd name="connsiteX3" fmla="*/ 1709688 w 1709688"/>
              <a:gd name="connsiteY3" fmla="*/ 0 h 471817"/>
              <a:gd name="connsiteX4" fmla="*/ 1709688 w 1709688"/>
              <a:gd name="connsiteY4" fmla="*/ 471817 h 471817"/>
              <a:gd name="connsiteX5" fmla="*/ 1173986 w 1709688"/>
              <a:gd name="connsiteY5" fmla="*/ 471817 h 471817"/>
              <a:gd name="connsiteX6" fmla="*/ 569896 w 1709688"/>
              <a:gd name="connsiteY6" fmla="*/ 471817 h 471817"/>
              <a:gd name="connsiteX7" fmla="*/ 0 w 1709688"/>
              <a:gd name="connsiteY7" fmla="*/ 471817 h 471817"/>
              <a:gd name="connsiteX8" fmla="*/ 0 w 1709688"/>
              <a:gd name="connsiteY8" fmla="*/ 0 h 47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688" h="471817" extrusionOk="0">
                <a:moveTo>
                  <a:pt x="0" y="0"/>
                </a:moveTo>
                <a:cubicBezTo>
                  <a:pt x="213490" y="23714"/>
                  <a:pt x="364574" y="-21885"/>
                  <a:pt x="586993" y="0"/>
                </a:cubicBezTo>
                <a:cubicBezTo>
                  <a:pt x="809412" y="21885"/>
                  <a:pt x="984372" y="-1340"/>
                  <a:pt x="1173986" y="0"/>
                </a:cubicBezTo>
                <a:cubicBezTo>
                  <a:pt x="1363600" y="1340"/>
                  <a:pt x="1492893" y="54"/>
                  <a:pt x="1709688" y="0"/>
                </a:cubicBezTo>
                <a:cubicBezTo>
                  <a:pt x="1691448" y="215608"/>
                  <a:pt x="1695276" y="248721"/>
                  <a:pt x="1709688" y="471817"/>
                </a:cubicBezTo>
                <a:cubicBezTo>
                  <a:pt x="1469125" y="492804"/>
                  <a:pt x="1363605" y="456250"/>
                  <a:pt x="1173986" y="471817"/>
                </a:cubicBezTo>
                <a:cubicBezTo>
                  <a:pt x="984367" y="487384"/>
                  <a:pt x="716368" y="446462"/>
                  <a:pt x="569896" y="471817"/>
                </a:cubicBezTo>
                <a:cubicBezTo>
                  <a:pt x="423424" y="497173"/>
                  <a:pt x="219019" y="480731"/>
                  <a:pt x="0" y="471817"/>
                </a:cubicBezTo>
                <a:cubicBezTo>
                  <a:pt x="-17501" y="370685"/>
                  <a:pt x="-22676" y="117424"/>
                  <a:pt x="0" y="0"/>
                </a:cubicBezTo>
                <a:close/>
              </a:path>
            </a:pathLst>
          </a:custGeom>
          <a:noFill/>
          <a:ln>
            <a:noFill/>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Neue Laufzeit</a:t>
            </a:r>
          </a:p>
        </p:txBody>
      </p:sp>
      <p:grpSp>
        <p:nvGrpSpPr>
          <p:cNvPr id="67" name="Gruppieren 66">
            <a:extLst>
              <a:ext uri="{FF2B5EF4-FFF2-40B4-BE49-F238E27FC236}">
                <a16:creationId xmlns:a16="http://schemas.microsoft.com/office/drawing/2014/main" id="{5EA3D32D-8A36-FA2C-D2A1-E82446F01D9F}"/>
              </a:ext>
            </a:extLst>
          </p:cNvPr>
          <p:cNvGrpSpPr>
            <a:grpSpLocks noChangeAspect="1"/>
          </p:cNvGrpSpPr>
          <p:nvPr/>
        </p:nvGrpSpPr>
        <p:grpSpPr>
          <a:xfrm flipH="1">
            <a:off x="9627371" y="5396303"/>
            <a:ext cx="1140849" cy="999480"/>
            <a:chOff x="96161" y="3026384"/>
            <a:chExt cx="3625532" cy="3176270"/>
          </a:xfrm>
        </p:grpSpPr>
        <p:pic>
          <p:nvPicPr>
            <p:cNvPr id="68" name="Grafik 67" descr="Mann in einem Pullover">
              <a:extLst>
                <a:ext uri="{FF2B5EF4-FFF2-40B4-BE49-F238E27FC236}">
                  <a16:creationId xmlns:a16="http://schemas.microsoft.com/office/drawing/2014/main" id="{4EDA2D10-6D0D-C003-48BE-31917C5AE1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9" name="Grafik 68" descr="Frau mit langen gewellten Haaren">
              <a:extLst>
                <a:ext uri="{FF2B5EF4-FFF2-40B4-BE49-F238E27FC236}">
                  <a16:creationId xmlns:a16="http://schemas.microsoft.com/office/drawing/2014/main" id="{E4AD61FA-DBE5-7CF8-95E0-0F9EC1ECB2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0" name="Grafik 69">
              <a:extLst>
                <a:ext uri="{FF2B5EF4-FFF2-40B4-BE49-F238E27FC236}">
                  <a16:creationId xmlns:a16="http://schemas.microsoft.com/office/drawing/2014/main" id="{F04CB27B-6281-29BF-5331-D54B6F80FEC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pic>
          <p:nvPicPr>
            <p:cNvPr id="71" name="Grafik 70" descr="Mann in Jacke">
              <a:extLst>
                <a:ext uri="{FF2B5EF4-FFF2-40B4-BE49-F238E27FC236}">
                  <a16:creationId xmlns:a16="http://schemas.microsoft.com/office/drawing/2014/main" id="{13125B3F-B2D6-D721-DC9B-0F8454C46B5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72" name="Grafik 71" descr="Junge mit kurzen Haaren">
              <a:extLst>
                <a:ext uri="{FF2B5EF4-FFF2-40B4-BE49-F238E27FC236}">
                  <a16:creationId xmlns:a16="http://schemas.microsoft.com/office/drawing/2014/main" id="{DABD3059-60A4-037E-4690-EBA231BA4BA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73" name="Grafik 72">
              <a:extLst>
                <a:ext uri="{FF2B5EF4-FFF2-40B4-BE49-F238E27FC236}">
                  <a16:creationId xmlns:a16="http://schemas.microsoft.com/office/drawing/2014/main" id="{5200DDA4-FDA4-D173-17D0-794AF394D63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946404">
              <a:off x="2716488" y="3647781"/>
              <a:ext cx="554990" cy="572333"/>
            </a:xfrm>
            <a:prstGeom prst="rect">
              <a:avLst/>
            </a:prstGeom>
          </p:spPr>
        </p:pic>
      </p:grpSp>
      <p:grpSp>
        <p:nvGrpSpPr>
          <p:cNvPr id="74" name="Gruppieren 73">
            <a:extLst>
              <a:ext uri="{FF2B5EF4-FFF2-40B4-BE49-F238E27FC236}">
                <a16:creationId xmlns:a16="http://schemas.microsoft.com/office/drawing/2014/main" id="{0872DA12-41DE-BFBE-8097-198A74573B99}"/>
              </a:ext>
            </a:extLst>
          </p:cNvPr>
          <p:cNvGrpSpPr>
            <a:grpSpLocks noChangeAspect="1"/>
          </p:cNvGrpSpPr>
          <p:nvPr/>
        </p:nvGrpSpPr>
        <p:grpSpPr>
          <a:xfrm>
            <a:off x="10682166" y="5184229"/>
            <a:ext cx="1458109" cy="1207071"/>
            <a:chOff x="8151903" y="2688350"/>
            <a:chExt cx="4170420" cy="3452411"/>
          </a:xfrm>
        </p:grpSpPr>
        <p:pic>
          <p:nvPicPr>
            <p:cNvPr id="75" name="Grafik 74" descr="Kurzhaarige Frau">
              <a:extLst>
                <a:ext uri="{FF2B5EF4-FFF2-40B4-BE49-F238E27FC236}">
                  <a16:creationId xmlns:a16="http://schemas.microsoft.com/office/drawing/2014/main" id="{B074DD62-F7E7-C6DF-5D17-0DE5F6A9691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H="1">
              <a:off x="8564828" y="2806163"/>
              <a:ext cx="1631314" cy="1432070"/>
            </a:xfrm>
            <a:prstGeom prst="rect">
              <a:avLst/>
            </a:prstGeom>
          </p:spPr>
        </p:pic>
        <p:pic>
          <p:nvPicPr>
            <p:cNvPr id="76" name="Grafik 75" descr="Mann im Blazer">
              <a:extLst>
                <a:ext uri="{FF2B5EF4-FFF2-40B4-BE49-F238E27FC236}">
                  <a16:creationId xmlns:a16="http://schemas.microsoft.com/office/drawing/2014/main" id="{958D9B69-A027-D177-E87F-986E77AB9B4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8151903" y="3908787"/>
              <a:ext cx="2302681" cy="2222550"/>
            </a:xfrm>
            <a:prstGeom prst="rect">
              <a:avLst/>
            </a:prstGeom>
          </p:spPr>
        </p:pic>
        <p:pic>
          <p:nvPicPr>
            <p:cNvPr id="77" name="Grafik 76" descr="Ein lächelndes Gesicht">
              <a:extLst>
                <a:ext uri="{FF2B5EF4-FFF2-40B4-BE49-F238E27FC236}">
                  <a16:creationId xmlns:a16="http://schemas.microsoft.com/office/drawing/2014/main" id="{ECFEFFD1-3D7D-AF9D-0F6C-36553204D37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285014" flipH="1">
              <a:off x="8815000" y="3355483"/>
              <a:ext cx="589612" cy="608562"/>
            </a:xfrm>
            <a:prstGeom prst="rect">
              <a:avLst/>
            </a:prstGeom>
          </p:spPr>
        </p:pic>
        <p:pic>
          <p:nvPicPr>
            <p:cNvPr id="78" name="Grafik 77" descr="Kind mit kurzen Haaren">
              <a:extLst>
                <a:ext uri="{FF2B5EF4-FFF2-40B4-BE49-F238E27FC236}">
                  <a16:creationId xmlns:a16="http://schemas.microsoft.com/office/drawing/2014/main" id="{131C5A7C-BFE5-6E9E-039F-13DA6844A90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436464" y="2688350"/>
              <a:ext cx="1214755" cy="1413510"/>
            </a:xfrm>
            <a:prstGeom prst="rect">
              <a:avLst/>
            </a:prstGeom>
          </p:spPr>
        </p:pic>
        <p:pic>
          <p:nvPicPr>
            <p:cNvPr id="79" name="Grafik 78" descr="Mann im Polohemd">
              <a:extLst>
                <a:ext uri="{FF2B5EF4-FFF2-40B4-BE49-F238E27FC236}">
                  <a16:creationId xmlns:a16="http://schemas.microsoft.com/office/drawing/2014/main" id="{329DC23F-3373-076C-60D7-661F0C3B7DB0}"/>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9916308" y="3803961"/>
              <a:ext cx="2406015" cy="2336800"/>
            </a:xfrm>
            <a:prstGeom prst="rect">
              <a:avLst/>
            </a:prstGeom>
          </p:spPr>
        </p:pic>
        <p:pic>
          <p:nvPicPr>
            <p:cNvPr id="80" name="Grafik 79">
              <a:extLst>
                <a:ext uri="{FF2B5EF4-FFF2-40B4-BE49-F238E27FC236}">
                  <a16:creationId xmlns:a16="http://schemas.microsoft.com/office/drawing/2014/main" id="{3CB172D3-82BB-23C0-9C7C-4C010E99ED5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flipH="1">
              <a:off x="10587000" y="3253354"/>
              <a:ext cx="641684" cy="661736"/>
            </a:xfrm>
            <a:prstGeom prst="rect">
              <a:avLst/>
            </a:prstGeom>
          </p:spPr>
        </p:pic>
      </p:grpSp>
    </p:spTree>
    <p:extLst>
      <p:ext uri="{BB962C8B-B14F-4D97-AF65-F5344CB8AC3E}">
        <p14:creationId xmlns:p14="http://schemas.microsoft.com/office/powerpoint/2010/main" val="13091935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500"/>
                                        <p:tgtEl>
                                          <p:spTgt spid="65"/>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8" grpId="0" animBg="1"/>
      <p:bldP spid="19" grpId="0" animBg="1"/>
      <p:bldP spid="20" grpId="0" animBg="1"/>
      <p:bldP spid="21" grpId="0" animBg="1"/>
      <p:bldP spid="56" grpId="0" animBg="1"/>
      <p:bldP spid="57" grpId="0" animBg="1"/>
      <p:bldP spid="58" grpId="0" animBg="1"/>
      <p:bldP spid="59" grpId="0" animBg="1"/>
      <p:bldP spid="60" grpId="0" animBg="1"/>
      <p:bldP spid="62" grpId="0"/>
      <p:bldP spid="63"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C713C7-A30D-E772-BD73-8BFB7ADF4BE2}"/>
              </a:ext>
            </a:extLst>
          </p:cNvPr>
          <p:cNvSpPr>
            <a:spLocks noGrp="1"/>
          </p:cNvSpPr>
          <p:nvPr>
            <p:ph type="title"/>
          </p:nvPr>
        </p:nvSpPr>
        <p:spPr/>
        <p:txBody>
          <a:bodyPr/>
          <a:lstStyle/>
          <a:p>
            <a:r>
              <a:rPr lang="de-DE" dirty="0"/>
              <a:t>Sparen mit Festgeldkonten: Die Zinstreppe</a:t>
            </a:r>
          </a:p>
        </p:txBody>
      </p:sp>
      <p:sp>
        <p:nvSpPr>
          <p:cNvPr id="4" name="Foliennummernplatzhalter 3">
            <a:extLst>
              <a:ext uri="{FF2B5EF4-FFF2-40B4-BE49-F238E27FC236}">
                <a16:creationId xmlns:a16="http://schemas.microsoft.com/office/drawing/2014/main" id="{54D6E936-3818-74D1-7244-0E0905247127}"/>
              </a:ext>
            </a:extLst>
          </p:cNvPr>
          <p:cNvSpPr>
            <a:spLocks noGrp="1"/>
          </p:cNvSpPr>
          <p:nvPr>
            <p:ph type="sldNum" sz="quarter" idx="12"/>
          </p:nvPr>
        </p:nvSpPr>
        <p:spPr/>
        <p:txBody>
          <a:bodyPr/>
          <a:lstStyle/>
          <a:p>
            <a:fld id="{4C23FFEC-42AF-4C5F-8FEB-D69D9B6A7C04}" type="slidenum">
              <a:rPr lang="de-AT" smtClean="0"/>
              <a:t>21</a:t>
            </a:fld>
            <a:endParaRPr lang="de-AT"/>
          </a:p>
        </p:txBody>
      </p:sp>
      <p:sp>
        <p:nvSpPr>
          <p:cNvPr id="5" name="Rechteck 4">
            <a:extLst>
              <a:ext uri="{FF2B5EF4-FFF2-40B4-BE49-F238E27FC236}">
                <a16:creationId xmlns:a16="http://schemas.microsoft.com/office/drawing/2014/main" id="{BF7C7853-2A0F-B1FA-0619-2F159712EA40}"/>
              </a:ext>
            </a:extLst>
          </p:cNvPr>
          <p:cNvSpPr/>
          <p:nvPr/>
        </p:nvSpPr>
        <p:spPr>
          <a:xfrm>
            <a:off x="4629425" y="1840339"/>
            <a:ext cx="6684792" cy="3924095"/>
          </a:xfrm>
          <a:custGeom>
            <a:avLst/>
            <a:gdLst>
              <a:gd name="connsiteX0" fmla="*/ 0 w 6684792"/>
              <a:gd name="connsiteY0" fmla="*/ 0 h 3924095"/>
              <a:gd name="connsiteX1" fmla="*/ 534783 w 6684792"/>
              <a:gd name="connsiteY1" fmla="*/ 0 h 3924095"/>
              <a:gd name="connsiteX2" fmla="*/ 1002719 w 6684792"/>
              <a:gd name="connsiteY2" fmla="*/ 0 h 3924095"/>
              <a:gd name="connsiteX3" fmla="*/ 1470654 w 6684792"/>
              <a:gd name="connsiteY3" fmla="*/ 0 h 3924095"/>
              <a:gd name="connsiteX4" fmla="*/ 2072286 w 6684792"/>
              <a:gd name="connsiteY4" fmla="*/ 0 h 3924095"/>
              <a:gd name="connsiteX5" fmla="*/ 2673917 w 6684792"/>
              <a:gd name="connsiteY5" fmla="*/ 0 h 3924095"/>
              <a:gd name="connsiteX6" fmla="*/ 3141852 w 6684792"/>
              <a:gd name="connsiteY6" fmla="*/ 0 h 3924095"/>
              <a:gd name="connsiteX7" fmla="*/ 3877179 w 6684792"/>
              <a:gd name="connsiteY7" fmla="*/ 0 h 3924095"/>
              <a:gd name="connsiteX8" fmla="*/ 4679354 w 6684792"/>
              <a:gd name="connsiteY8" fmla="*/ 0 h 3924095"/>
              <a:gd name="connsiteX9" fmla="*/ 5414682 w 6684792"/>
              <a:gd name="connsiteY9" fmla="*/ 0 h 3924095"/>
              <a:gd name="connsiteX10" fmla="*/ 6016313 w 6684792"/>
              <a:gd name="connsiteY10" fmla="*/ 0 h 3924095"/>
              <a:gd name="connsiteX11" fmla="*/ 6684792 w 6684792"/>
              <a:gd name="connsiteY11" fmla="*/ 0 h 3924095"/>
              <a:gd name="connsiteX12" fmla="*/ 6684792 w 6684792"/>
              <a:gd name="connsiteY12" fmla="*/ 536293 h 3924095"/>
              <a:gd name="connsiteX13" fmla="*/ 6684792 w 6684792"/>
              <a:gd name="connsiteY13" fmla="*/ 1229550 h 3924095"/>
              <a:gd name="connsiteX14" fmla="*/ 6684792 w 6684792"/>
              <a:gd name="connsiteY14" fmla="*/ 1962048 h 3924095"/>
              <a:gd name="connsiteX15" fmla="*/ 6684792 w 6684792"/>
              <a:gd name="connsiteY15" fmla="*/ 2694545 h 3924095"/>
              <a:gd name="connsiteX16" fmla="*/ 6684792 w 6684792"/>
              <a:gd name="connsiteY16" fmla="*/ 3309320 h 3924095"/>
              <a:gd name="connsiteX17" fmla="*/ 6684792 w 6684792"/>
              <a:gd name="connsiteY17" fmla="*/ 3924095 h 3924095"/>
              <a:gd name="connsiteX18" fmla="*/ 6083161 w 6684792"/>
              <a:gd name="connsiteY18" fmla="*/ 3924095 h 3924095"/>
              <a:gd name="connsiteX19" fmla="*/ 5414682 w 6684792"/>
              <a:gd name="connsiteY19" fmla="*/ 3924095 h 3924095"/>
              <a:gd name="connsiteX20" fmla="*/ 4746202 w 6684792"/>
              <a:gd name="connsiteY20" fmla="*/ 3924095 h 3924095"/>
              <a:gd name="connsiteX21" fmla="*/ 4077723 w 6684792"/>
              <a:gd name="connsiteY21" fmla="*/ 3924095 h 3924095"/>
              <a:gd name="connsiteX22" fmla="*/ 3342396 w 6684792"/>
              <a:gd name="connsiteY22" fmla="*/ 3924095 h 3924095"/>
              <a:gd name="connsiteX23" fmla="*/ 2607069 w 6684792"/>
              <a:gd name="connsiteY23" fmla="*/ 3924095 h 3924095"/>
              <a:gd name="connsiteX24" fmla="*/ 1938590 w 6684792"/>
              <a:gd name="connsiteY24" fmla="*/ 3924095 h 3924095"/>
              <a:gd name="connsiteX25" fmla="*/ 1136415 w 6684792"/>
              <a:gd name="connsiteY25" fmla="*/ 3924095 h 3924095"/>
              <a:gd name="connsiteX26" fmla="*/ 601631 w 6684792"/>
              <a:gd name="connsiteY26" fmla="*/ 3924095 h 3924095"/>
              <a:gd name="connsiteX27" fmla="*/ 0 w 6684792"/>
              <a:gd name="connsiteY27" fmla="*/ 3924095 h 3924095"/>
              <a:gd name="connsiteX28" fmla="*/ 0 w 6684792"/>
              <a:gd name="connsiteY28" fmla="*/ 3387802 h 3924095"/>
              <a:gd name="connsiteX29" fmla="*/ 0 w 6684792"/>
              <a:gd name="connsiteY29" fmla="*/ 2733786 h 3924095"/>
              <a:gd name="connsiteX30" fmla="*/ 0 w 6684792"/>
              <a:gd name="connsiteY30" fmla="*/ 2197493 h 3924095"/>
              <a:gd name="connsiteX31" fmla="*/ 0 w 6684792"/>
              <a:gd name="connsiteY31" fmla="*/ 1504236 h 3924095"/>
              <a:gd name="connsiteX32" fmla="*/ 0 w 6684792"/>
              <a:gd name="connsiteY32" fmla="*/ 967943 h 3924095"/>
              <a:gd name="connsiteX33" fmla="*/ 0 w 6684792"/>
              <a:gd name="connsiteY33" fmla="*/ 0 h 39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84792" h="3924095" fill="none" extrusionOk="0">
                <a:moveTo>
                  <a:pt x="0" y="0"/>
                </a:moveTo>
                <a:cubicBezTo>
                  <a:pt x="172181" y="18970"/>
                  <a:pt x="386437" y="10814"/>
                  <a:pt x="534783" y="0"/>
                </a:cubicBezTo>
                <a:cubicBezTo>
                  <a:pt x="683129" y="-10814"/>
                  <a:pt x="782903" y="9605"/>
                  <a:pt x="1002719" y="0"/>
                </a:cubicBezTo>
                <a:cubicBezTo>
                  <a:pt x="1222535" y="-9605"/>
                  <a:pt x="1325301" y="17759"/>
                  <a:pt x="1470654" y="0"/>
                </a:cubicBezTo>
                <a:cubicBezTo>
                  <a:pt x="1616008" y="-17759"/>
                  <a:pt x="1915786" y="5534"/>
                  <a:pt x="2072286" y="0"/>
                </a:cubicBezTo>
                <a:cubicBezTo>
                  <a:pt x="2228786" y="-5534"/>
                  <a:pt x="2485270" y="-6873"/>
                  <a:pt x="2673917" y="0"/>
                </a:cubicBezTo>
                <a:cubicBezTo>
                  <a:pt x="2862564" y="6873"/>
                  <a:pt x="2988723" y="5590"/>
                  <a:pt x="3141852" y="0"/>
                </a:cubicBezTo>
                <a:cubicBezTo>
                  <a:pt x="3294982" y="-5590"/>
                  <a:pt x="3670261" y="31691"/>
                  <a:pt x="3877179" y="0"/>
                </a:cubicBezTo>
                <a:cubicBezTo>
                  <a:pt x="4084097" y="-31691"/>
                  <a:pt x="4464694" y="-7334"/>
                  <a:pt x="4679354" y="0"/>
                </a:cubicBezTo>
                <a:cubicBezTo>
                  <a:pt x="4894014" y="7334"/>
                  <a:pt x="5191126" y="29540"/>
                  <a:pt x="5414682" y="0"/>
                </a:cubicBezTo>
                <a:cubicBezTo>
                  <a:pt x="5638238" y="-29540"/>
                  <a:pt x="5797219" y="1751"/>
                  <a:pt x="6016313" y="0"/>
                </a:cubicBezTo>
                <a:cubicBezTo>
                  <a:pt x="6235407" y="-1751"/>
                  <a:pt x="6388469" y="-13118"/>
                  <a:pt x="6684792" y="0"/>
                </a:cubicBezTo>
                <a:cubicBezTo>
                  <a:pt x="6663837" y="110088"/>
                  <a:pt x="6674666" y="294789"/>
                  <a:pt x="6684792" y="536293"/>
                </a:cubicBezTo>
                <a:cubicBezTo>
                  <a:pt x="6694918" y="777797"/>
                  <a:pt x="6664057" y="904266"/>
                  <a:pt x="6684792" y="1229550"/>
                </a:cubicBezTo>
                <a:cubicBezTo>
                  <a:pt x="6705527" y="1554834"/>
                  <a:pt x="6706956" y="1664697"/>
                  <a:pt x="6684792" y="1962048"/>
                </a:cubicBezTo>
                <a:cubicBezTo>
                  <a:pt x="6662628" y="2259399"/>
                  <a:pt x="6685426" y="2357594"/>
                  <a:pt x="6684792" y="2694545"/>
                </a:cubicBezTo>
                <a:cubicBezTo>
                  <a:pt x="6684158" y="3031496"/>
                  <a:pt x="6704868" y="3107864"/>
                  <a:pt x="6684792" y="3309320"/>
                </a:cubicBezTo>
                <a:cubicBezTo>
                  <a:pt x="6664716" y="3510776"/>
                  <a:pt x="6676410" y="3744338"/>
                  <a:pt x="6684792" y="3924095"/>
                </a:cubicBezTo>
                <a:cubicBezTo>
                  <a:pt x="6394529" y="3942819"/>
                  <a:pt x="6366120" y="3924027"/>
                  <a:pt x="6083161" y="3924095"/>
                </a:cubicBezTo>
                <a:cubicBezTo>
                  <a:pt x="5800202" y="3924163"/>
                  <a:pt x="5696545" y="3920155"/>
                  <a:pt x="5414682" y="3924095"/>
                </a:cubicBezTo>
                <a:cubicBezTo>
                  <a:pt x="5132819" y="3928035"/>
                  <a:pt x="4971224" y="3953679"/>
                  <a:pt x="4746202" y="3924095"/>
                </a:cubicBezTo>
                <a:cubicBezTo>
                  <a:pt x="4521180" y="3894511"/>
                  <a:pt x="4397995" y="3896021"/>
                  <a:pt x="4077723" y="3924095"/>
                </a:cubicBezTo>
                <a:cubicBezTo>
                  <a:pt x="3757451" y="3952169"/>
                  <a:pt x="3531079" y="3925885"/>
                  <a:pt x="3342396" y="3924095"/>
                </a:cubicBezTo>
                <a:cubicBezTo>
                  <a:pt x="3153713" y="3922305"/>
                  <a:pt x="2880794" y="3896019"/>
                  <a:pt x="2607069" y="3924095"/>
                </a:cubicBezTo>
                <a:cubicBezTo>
                  <a:pt x="2333344" y="3952171"/>
                  <a:pt x="2217979" y="3937311"/>
                  <a:pt x="1938590" y="3924095"/>
                </a:cubicBezTo>
                <a:cubicBezTo>
                  <a:pt x="1659201" y="3910879"/>
                  <a:pt x="1517307" y="3897695"/>
                  <a:pt x="1136415" y="3924095"/>
                </a:cubicBezTo>
                <a:cubicBezTo>
                  <a:pt x="755523" y="3950495"/>
                  <a:pt x="718497" y="3914188"/>
                  <a:pt x="601631" y="3924095"/>
                </a:cubicBezTo>
                <a:cubicBezTo>
                  <a:pt x="484765" y="3934002"/>
                  <a:pt x="230628" y="3951388"/>
                  <a:pt x="0" y="3924095"/>
                </a:cubicBezTo>
                <a:cubicBezTo>
                  <a:pt x="16848" y="3771430"/>
                  <a:pt x="2376" y="3603497"/>
                  <a:pt x="0" y="3387802"/>
                </a:cubicBezTo>
                <a:cubicBezTo>
                  <a:pt x="-2376" y="3172107"/>
                  <a:pt x="24800" y="3047281"/>
                  <a:pt x="0" y="2733786"/>
                </a:cubicBezTo>
                <a:cubicBezTo>
                  <a:pt x="-24800" y="2420291"/>
                  <a:pt x="-259" y="2342113"/>
                  <a:pt x="0" y="2197493"/>
                </a:cubicBezTo>
                <a:cubicBezTo>
                  <a:pt x="259" y="2052873"/>
                  <a:pt x="-19163" y="1814311"/>
                  <a:pt x="0" y="1504236"/>
                </a:cubicBezTo>
                <a:cubicBezTo>
                  <a:pt x="19163" y="1194161"/>
                  <a:pt x="-23431" y="1091467"/>
                  <a:pt x="0" y="967943"/>
                </a:cubicBezTo>
                <a:cubicBezTo>
                  <a:pt x="23431" y="844419"/>
                  <a:pt x="-18052" y="216524"/>
                  <a:pt x="0" y="0"/>
                </a:cubicBezTo>
                <a:close/>
              </a:path>
              <a:path w="6684792" h="3924095" stroke="0" extrusionOk="0">
                <a:moveTo>
                  <a:pt x="0" y="0"/>
                </a:moveTo>
                <a:cubicBezTo>
                  <a:pt x="342791" y="-30089"/>
                  <a:pt x="520901" y="20408"/>
                  <a:pt x="735327" y="0"/>
                </a:cubicBezTo>
                <a:cubicBezTo>
                  <a:pt x="949753" y="-20408"/>
                  <a:pt x="1203639" y="23410"/>
                  <a:pt x="1470654" y="0"/>
                </a:cubicBezTo>
                <a:cubicBezTo>
                  <a:pt x="1737669" y="-23410"/>
                  <a:pt x="1833553" y="-1764"/>
                  <a:pt x="2005438" y="0"/>
                </a:cubicBezTo>
                <a:cubicBezTo>
                  <a:pt x="2177323" y="1764"/>
                  <a:pt x="2306040" y="-20655"/>
                  <a:pt x="2473373" y="0"/>
                </a:cubicBezTo>
                <a:cubicBezTo>
                  <a:pt x="2640706" y="20655"/>
                  <a:pt x="2920203" y="-35160"/>
                  <a:pt x="3208700" y="0"/>
                </a:cubicBezTo>
                <a:cubicBezTo>
                  <a:pt x="3497197" y="35160"/>
                  <a:pt x="3687910" y="-23839"/>
                  <a:pt x="4010875" y="0"/>
                </a:cubicBezTo>
                <a:cubicBezTo>
                  <a:pt x="4333841" y="23839"/>
                  <a:pt x="4503090" y="37079"/>
                  <a:pt x="4813050" y="0"/>
                </a:cubicBezTo>
                <a:cubicBezTo>
                  <a:pt x="5123011" y="-37079"/>
                  <a:pt x="5268727" y="16024"/>
                  <a:pt x="5548377" y="0"/>
                </a:cubicBezTo>
                <a:cubicBezTo>
                  <a:pt x="5828027" y="-16024"/>
                  <a:pt x="6434463" y="22051"/>
                  <a:pt x="6684792" y="0"/>
                </a:cubicBezTo>
                <a:cubicBezTo>
                  <a:pt x="6719186" y="342822"/>
                  <a:pt x="6655098" y="537830"/>
                  <a:pt x="6684792" y="693257"/>
                </a:cubicBezTo>
                <a:cubicBezTo>
                  <a:pt x="6714486" y="848684"/>
                  <a:pt x="6690428" y="1261800"/>
                  <a:pt x="6684792" y="1425755"/>
                </a:cubicBezTo>
                <a:cubicBezTo>
                  <a:pt x="6679156" y="1589710"/>
                  <a:pt x="6661695" y="1947681"/>
                  <a:pt x="6684792" y="2119011"/>
                </a:cubicBezTo>
                <a:cubicBezTo>
                  <a:pt x="6707889" y="2290341"/>
                  <a:pt x="6685986" y="2518546"/>
                  <a:pt x="6684792" y="2733786"/>
                </a:cubicBezTo>
                <a:cubicBezTo>
                  <a:pt x="6683598" y="2949026"/>
                  <a:pt x="6658908" y="3081044"/>
                  <a:pt x="6684792" y="3270079"/>
                </a:cubicBezTo>
                <a:cubicBezTo>
                  <a:pt x="6710676" y="3459114"/>
                  <a:pt x="6659222" y="3782990"/>
                  <a:pt x="6684792" y="3924095"/>
                </a:cubicBezTo>
                <a:cubicBezTo>
                  <a:pt x="6299206" y="3923932"/>
                  <a:pt x="6049068" y="3931192"/>
                  <a:pt x="5882617" y="3924095"/>
                </a:cubicBezTo>
                <a:cubicBezTo>
                  <a:pt x="5716166" y="3916998"/>
                  <a:pt x="5511302" y="3893027"/>
                  <a:pt x="5147290" y="3924095"/>
                </a:cubicBezTo>
                <a:cubicBezTo>
                  <a:pt x="4783278" y="3955163"/>
                  <a:pt x="4603318" y="3956741"/>
                  <a:pt x="4345115" y="3924095"/>
                </a:cubicBezTo>
                <a:cubicBezTo>
                  <a:pt x="4086912" y="3891449"/>
                  <a:pt x="3932636" y="3946008"/>
                  <a:pt x="3676636" y="3924095"/>
                </a:cubicBezTo>
                <a:cubicBezTo>
                  <a:pt x="3420636" y="3902182"/>
                  <a:pt x="3431270" y="3904744"/>
                  <a:pt x="3208700" y="3924095"/>
                </a:cubicBezTo>
                <a:cubicBezTo>
                  <a:pt x="2986130" y="3943446"/>
                  <a:pt x="2721246" y="3941023"/>
                  <a:pt x="2540221" y="3924095"/>
                </a:cubicBezTo>
                <a:cubicBezTo>
                  <a:pt x="2359196" y="3907167"/>
                  <a:pt x="2275549" y="3911830"/>
                  <a:pt x="2072286" y="3924095"/>
                </a:cubicBezTo>
                <a:cubicBezTo>
                  <a:pt x="1869024" y="3936360"/>
                  <a:pt x="1507834" y="3913521"/>
                  <a:pt x="1336958" y="3924095"/>
                </a:cubicBezTo>
                <a:cubicBezTo>
                  <a:pt x="1166082" y="3934669"/>
                  <a:pt x="862520" y="3905864"/>
                  <a:pt x="735327" y="3924095"/>
                </a:cubicBezTo>
                <a:cubicBezTo>
                  <a:pt x="608134" y="3942326"/>
                  <a:pt x="246452" y="3893697"/>
                  <a:pt x="0" y="3924095"/>
                </a:cubicBezTo>
                <a:cubicBezTo>
                  <a:pt x="-18037" y="3749315"/>
                  <a:pt x="2424" y="3609137"/>
                  <a:pt x="0" y="3387802"/>
                </a:cubicBezTo>
                <a:cubicBezTo>
                  <a:pt x="-2424" y="3166467"/>
                  <a:pt x="-4533" y="3016618"/>
                  <a:pt x="0" y="2773027"/>
                </a:cubicBezTo>
                <a:cubicBezTo>
                  <a:pt x="4533" y="2529436"/>
                  <a:pt x="3644" y="2375295"/>
                  <a:pt x="0" y="2040529"/>
                </a:cubicBezTo>
                <a:cubicBezTo>
                  <a:pt x="-3644" y="1705763"/>
                  <a:pt x="28889" y="1608182"/>
                  <a:pt x="0" y="1347273"/>
                </a:cubicBezTo>
                <a:cubicBezTo>
                  <a:pt x="-28889" y="1086364"/>
                  <a:pt x="-17881" y="1062680"/>
                  <a:pt x="0" y="810980"/>
                </a:cubicBezTo>
                <a:cubicBezTo>
                  <a:pt x="17881" y="559280"/>
                  <a:pt x="-18729" y="306937"/>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Familie Klee kann daher...</a:t>
            </a:r>
          </a:p>
          <a:p>
            <a:pPr algn="ctr"/>
            <a:endParaRPr lang="de-AT" sz="2000" dirty="0">
              <a:solidFill>
                <a:schemeClr val="tx1"/>
              </a:solidFill>
            </a:endParaRPr>
          </a:p>
          <a:p>
            <a:pPr algn="ctr"/>
            <a:r>
              <a:rPr lang="de-AT" sz="2000" dirty="0">
                <a:solidFill>
                  <a:schemeClr val="tx1"/>
                </a:solidFill>
              </a:rPr>
              <a:t>...immer wieder </a:t>
            </a:r>
            <a:r>
              <a:rPr lang="de-AT" sz="2000" b="1" dirty="0">
                <a:solidFill>
                  <a:schemeClr val="tx1"/>
                </a:solidFill>
              </a:rPr>
              <a:t>gute Zinsangebote </a:t>
            </a:r>
            <a:r>
              <a:rPr lang="de-AT" sz="2000" dirty="0">
                <a:solidFill>
                  <a:schemeClr val="tx1"/>
                </a:solidFill>
              </a:rPr>
              <a:t>bei unterschiedlichen Anbietern nutzen.</a:t>
            </a:r>
          </a:p>
          <a:p>
            <a:pPr algn="ctr"/>
            <a:endParaRPr lang="de-AT" sz="2000" dirty="0">
              <a:solidFill>
                <a:schemeClr val="tx1"/>
              </a:solidFill>
            </a:endParaRPr>
          </a:p>
          <a:p>
            <a:pPr algn="ctr"/>
            <a:r>
              <a:rPr lang="de-AT" sz="2000" dirty="0">
                <a:solidFill>
                  <a:schemeClr val="tx1"/>
                </a:solidFill>
              </a:rPr>
              <a:t>...</a:t>
            </a:r>
            <a:r>
              <a:rPr lang="de-AT" sz="2000" b="1" dirty="0">
                <a:solidFill>
                  <a:schemeClr val="tx1"/>
                </a:solidFill>
              </a:rPr>
              <a:t>jedes Jahr </a:t>
            </a:r>
            <a:r>
              <a:rPr lang="de-AT" sz="2000" dirty="0">
                <a:solidFill>
                  <a:schemeClr val="tx1"/>
                </a:solidFill>
              </a:rPr>
              <a:t>neu </a:t>
            </a:r>
            <a:r>
              <a:rPr lang="de-AT" sz="2000" b="1" dirty="0">
                <a:solidFill>
                  <a:schemeClr val="tx1"/>
                </a:solidFill>
              </a:rPr>
              <a:t>entscheiden</a:t>
            </a:r>
            <a:r>
              <a:rPr lang="de-AT" sz="2000" dirty="0">
                <a:solidFill>
                  <a:schemeClr val="tx1"/>
                </a:solidFill>
              </a:rPr>
              <a:t>, ob sie den Teilbetrag wieder veranlagen (</a:t>
            </a:r>
            <a:r>
              <a:rPr lang="de-AT" sz="2000" b="1" dirty="0">
                <a:solidFill>
                  <a:schemeClr val="tx1"/>
                </a:solidFill>
              </a:rPr>
              <a:t>weiter sparen</a:t>
            </a:r>
            <a:r>
              <a:rPr lang="de-AT" sz="2000" dirty="0">
                <a:solidFill>
                  <a:schemeClr val="tx1"/>
                </a:solidFill>
              </a:rPr>
              <a:t>) </a:t>
            </a:r>
            <a:r>
              <a:rPr lang="de-AT" sz="2000" b="1" dirty="0">
                <a:solidFill>
                  <a:schemeClr val="tx1"/>
                </a:solidFill>
              </a:rPr>
              <a:t>oder</a:t>
            </a:r>
            <a:r>
              <a:rPr lang="de-AT" sz="2000" dirty="0">
                <a:solidFill>
                  <a:schemeClr val="tx1"/>
                </a:solidFill>
              </a:rPr>
              <a:t> </a:t>
            </a:r>
            <a:r>
              <a:rPr lang="de-AT" sz="2000" b="1" dirty="0">
                <a:solidFill>
                  <a:schemeClr val="tx1"/>
                </a:solidFill>
              </a:rPr>
              <a:t>für andere Zwecke </a:t>
            </a:r>
            <a:r>
              <a:rPr lang="de-AT" sz="2000" dirty="0">
                <a:solidFill>
                  <a:schemeClr val="tx1"/>
                </a:solidFill>
              </a:rPr>
              <a:t>nutzen.</a:t>
            </a:r>
          </a:p>
          <a:p>
            <a:pPr algn="ctr"/>
            <a:endParaRPr lang="de-AT" sz="2000" dirty="0">
              <a:solidFill>
                <a:schemeClr val="tx1"/>
              </a:solidFill>
            </a:endParaRPr>
          </a:p>
          <a:p>
            <a:pPr algn="ctr"/>
            <a:r>
              <a:rPr lang="de-AT" sz="2000" dirty="0">
                <a:solidFill>
                  <a:schemeClr val="tx1"/>
                </a:solidFill>
              </a:rPr>
              <a:t>...immer noch </a:t>
            </a:r>
            <a:r>
              <a:rPr lang="de-AT" sz="2000" b="1" dirty="0">
                <a:solidFill>
                  <a:schemeClr val="tx1"/>
                </a:solidFill>
              </a:rPr>
              <a:t>flexibel</a:t>
            </a:r>
            <a:r>
              <a:rPr lang="de-AT" sz="2000" dirty="0">
                <a:solidFill>
                  <a:schemeClr val="tx1"/>
                </a:solidFill>
              </a:rPr>
              <a:t> </a:t>
            </a:r>
            <a:r>
              <a:rPr lang="de-AT" sz="2000" b="1" dirty="0">
                <a:solidFill>
                  <a:schemeClr val="tx1"/>
                </a:solidFill>
              </a:rPr>
              <a:t>auf</a:t>
            </a:r>
            <a:r>
              <a:rPr lang="de-AT" sz="2000" dirty="0">
                <a:solidFill>
                  <a:schemeClr val="tx1"/>
                </a:solidFill>
              </a:rPr>
              <a:t> Teile des ursprünglichen </a:t>
            </a:r>
            <a:r>
              <a:rPr lang="de-AT" sz="2000" b="1" dirty="0">
                <a:solidFill>
                  <a:schemeClr val="tx1"/>
                </a:solidFill>
              </a:rPr>
              <a:t>Kapitals zurückgreifen</a:t>
            </a:r>
            <a:r>
              <a:rPr lang="de-AT" sz="2000" dirty="0">
                <a:solidFill>
                  <a:schemeClr val="tx1"/>
                </a:solidFill>
              </a:rPr>
              <a:t>. (</a:t>
            </a:r>
            <a:r>
              <a:rPr lang="de-AT" sz="2000" i="1" dirty="0">
                <a:solidFill>
                  <a:schemeClr val="tx1"/>
                </a:solidFill>
              </a:rPr>
              <a:t>ABER: Bindung jeweils 1 Jahr</a:t>
            </a:r>
            <a:r>
              <a:rPr lang="de-AT" sz="2000" dirty="0">
                <a:solidFill>
                  <a:schemeClr val="tx1"/>
                </a:solidFill>
              </a:rPr>
              <a:t>)</a:t>
            </a:r>
          </a:p>
        </p:txBody>
      </p:sp>
      <p:grpSp>
        <p:nvGrpSpPr>
          <p:cNvPr id="6" name="Gruppieren 5">
            <a:extLst>
              <a:ext uri="{FF2B5EF4-FFF2-40B4-BE49-F238E27FC236}">
                <a16:creationId xmlns:a16="http://schemas.microsoft.com/office/drawing/2014/main" id="{D67EFF91-F2F5-037F-CB8F-DCF90302BC46}"/>
              </a:ext>
            </a:extLst>
          </p:cNvPr>
          <p:cNvGrpSpPr>
            <a:grpSpLocks noChangeAspect="1"/>
          </p:cNvGrpSpPr>
          <p:nvPr/>
        </p:nvGrpSpPr>
        <p:grpSpPr>
          <a:xfrm>
            <a:off x="2486435" y="4083706"/>
            <a:ext cx="2052692" cy="1798331"/>
            <a:chOff x="96161" y="3026384"/>
            <a:chExt cx="3625532" cy="3176270"/>
          </a:xfrm>
        </p:grpSpPr>
        <p:pic>
          <p:nvPicPr>
            <p:cNvPr id="7" name="Grafik 6" descr="Mann in einem Pullover">
              <a:extLst>
                <a:ext uri="{FF2B5EF4-FFF2-40B4-BE49-F238E27FC236}">
                  <a16:creationId xmlns:a16="http://schemas.microsoft.com/office/drawing/2014/main" id="{3EA44C95-FC69-E2EC-3FF8-6A9CE06CF12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8" name="Grafik 7" descr="Frau mit langen gewellten Haaren">
              <a:extLst>
                <a:ext uri="{FF2B5EF4-FFF2-40B4-BE49-F238E27FC236}">
                  <a16:creationId xmlns:a16="http://schemas.microsoft.com/office/drawing/2014/main" id="{00C959DA-1941-0BB2-9D7B-9DC01423171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9" name="Grafik 8">
              <a:extLst>
                <a:ext uri="{FF2B5EF4-FFF2-40B4-BE49-F238E27FC236}">
                  <a16:creationId xmlns:a16="http://schemas.microsoft.com/office/drawing/2014/main" id="{344FCEFA-F7AC-FF0A-E33B-E61306FE8FF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pic>
          <p:nvPicPr>
            <p:cNvPr id="10" name="Grafik 9" descr="Mann in Jacke">
              <a:extLst>
                <a:ext uri="{FF2B5EF4-FFF2-40B4-BE49-F238E27FC236}">
                  <a16:creationId xmlns:a16="http://schemas.microsoft.com/office/drawing/2014/main" id="{2B17E3E7-B872-56EA-0D31-88945280329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1" name="Grafik 10" descr="Junge mit kurzen Haaren">
              <a:extLst>
                <a:ext uri="{FF2B5EF4-FFF2-40B4-BE49-F238E27FC236}">
                  <a16:creationId xmlns:a16="http://schemas.microsoft.com/office/drawing/2014/main" id="{8C0720A9-6BD1-5BDA-BF77-CE35E615AF5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2" name="Grafik 11">
              <a:extLst>
                <a:ext uri="{FF2B5EF4-FFF2-40B4-BE49-F238E27FC236}">
                  <a16:creationId xmlns:a16="http://schemas.microsoft.com/office/drawing/2014/main" id="{DE452028-8552-AF08-0046-160CB9E3736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946404">
              <a:off x="2716488" y="3647781"/>
              <a:ext cx="554990" cy="572333"/>
            </a:xfrm>
            <a:prstGeom prst="rect">
              <a:avLst/>
            </a:prstGeom>
          </p:spPr>
        </p:pic>
      </p:grpSp>
      <p:grpSp>
        <p:nvGrpSpPr>
          <p:cNvPr id="13" name="Gruppieren 12">
            <a:extLst>
              <a:ext uri="{FF2B5EF4-FFF2-40B4-BE49-F238E27FC236}">
                <a16:creationId xmlns:a16="http://schemas.microsoft.com/office/drawing/2014/main" id="{444E23CF-15DD-2B14-DA18-7A69F6A1CCB9}"/>
              </a:ext>
            </a:extLst>
          </p:cNvPr>
          <p:cNvGrpSpPr>
            <a:grpSpLocks noChangeAspect="1"/>
          </p:cNvGrpSpPr>
          <p:nvPr/>
        </p:nvGrpSpPr>
        <p:grpSpPr>
          <a:xfrm flipH="1">
            <a:off x="56706" y="3728273"/>
            <a:ext cx="2623527" cy="2171842"/>
            <a:chOff x="8151903" y="2688350"/>
            <a:chExt cx="4170420" cy="3452411"/>
          </a:xfrm>
        </p:grpSpPr>
        <p:pic>
          <p:nvPicPr>
            <p:cNvPr id="14" name="Grafik 13" descr="Kurzhaarige Frau">
              <a:extLst>
                <a:ext uri="{FF2B5EF4-FFF2-40B4-BE49-F238E27FC236}">
                  <a16:creationId xmlns:a16="http://schemas.microsoft.com/office/drawing/2014/main" id="{ADEED454-00BC-7ACF-A088-FFAAB120EF6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H="1">
              <a:off x="8564828" y="2806163"/>
              <a:ext cx="1631314" cy="1432070"/>
            </a:xfrm>
            <a:prstGeom prst="rect">
              <a:avLst/>
            </a:prstGeom>
          </p:spPr>
        </p:pic>
        <p:pic>
          <p:nvPicPr>
            <p:cNvPr id="15" name="Grafik 14" descr="Mann im Blazer">
              <a:extLst>
                <a:ext uri="{FF2B5EF4-FFF2-40B4-BE49-F238E27FC236}">
                  <a16:creationId xmlns:a16="http://schemas.microsoft.com/office/drawing/2014/main" id="{4812E8DB-D21C-F9D8-B366-7FF25E2729B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8151903" y="3908787"/>
              <a:ext cx="2302681" cy="2222550"/>
            </a:xfrm>
            <a:prstGeom prst="rect">
              <a:avLst/>
            </a:prstGeom>
          </p:spPr>
        </p:pic>
        <p:pic>
          <p:nvPicPr>
            <p:cNvPr id="16" name="Grafik 15" descr="Ein lächelndes Gesicht">
              <a:extLst>
                <a:ext uri="{FF2B5EF4-FFF2-40B4-BE49-F238E27FC236}">
                  <a16:creationId xmlns:a16="http://schemas.microsoft.com/office/drawing/2014/main" id="{66C23B3A-B1C2-88C3-624A-9FC35292EA3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285014" flipH="1">
              <a:off x="8815000" y="3355483"/>
              <a:ext cx="589612" cy="608562"/>
            </a:xfrm>
            <a:prstGeom prst="rect">
              <a:avLst/>
            </a:prstGeom>
          </p:spPr>
        </p:pic>
        <p:pic>
          <p:nvPicPr>
            <p:cNvPr id="17" name="Grafik 16" descr="Kind mit kurzen Haaren">
              <a:extLst>
                <a:ext uri="{FF2B5EF4-FFF2-40B4-BE49-F238E27FC236}">
                  <a16:creationId xmlns:a16="http://schemas.microsoft.com/office/drawing/2014/main" id="{D7019BFF-6D5A-3C78-6CD7-4E3B497D871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436464" y="2688350"/>
              <a:ext cx="1214755" cy="1413510"/>
            </a:xfrm>
            <a:prstGeom prst="rect">
              <a:avLst/>
            </a:prstGeom>
          </p:spPr>
        </p:pic>
        <p:pic>
          <p:nvPicPr>
            <p:cNvPr id="18" name="Grafik 17" descr="Mann im Polohemd">
              <a:extLst>
                <a:ext uri="{FF2B5EF4-FFF2-40B4-BE49-F238E27FC236}">
                  <a16:creationId xmlns:a16="http://schemas.microsoft.com/office/drawing/2014/main" id="{16BA3C97-1750-9C5D-29BC-32C5BA7B7B68}"/>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9916308" y="3803961"/>
              <a:ext cx="2406015" cy="2336800"/>
            </a:xfrm>
            <a:prstGeom prst="rect">
              <a:avLst/>
            </a:prstGeom>
          </p:spPr>
        </p:pic>
        <p:pic>
          <p:nvPicPr>
            <p:cNvPr id="19" name="Grafik 18">
              <a:extLst>
                <a:ext uri="{FF2B5EF4-FFF2-40B4-BE49-F238E27FC236}">
                  <a16:creationId xmlns:a16="http://schemas.microsoft.com/office/drawing/2014/main" id="{DB9DA1E3-75C0-B5C2-D15B-CE894C1EAC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flipH="1">
              <a:off x="10587000" y="3253354"/>
              <a:ext cx="641684" cy="661736"/>
            </a:xfrm>
            <a:prstGeom prst="rect">
              <a:avLst/>
            </a:prstGeom>
          </p:spPr>
        </p:pic>
      </p:grpSp>
      <p:sp>
        <p:nvSpPr>
          <p:cNvPr id="20" name="Ellipse 19">
            <a:extLst>
              <a:ext uri="{FF2B5EF4-FFF2-40B4-BE49-F238E27FC236}">
                <a16:creationId xmlns:a16="http://schemas.microsoft.com/office/drawing/2014/main" id="{C2FD87DA-5516-DE7F-E410-08245BF3D184}"/>
              </a:ext>
            </a:extLst>
          </p:cNvPr>
          <p:cNvSpPr/>
          <p:nvPr/>
        </p:nvSpPr>
        <p:spPr>
          <a:xfrm>
            <a:off x="10655446" y="1536646"/>
            <a:ext cx="900000" cy="900000"/>
          </a:xfrm>
          <a:prstGeom prst="ellipse">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Kreuz 20">
            <a:extLst>
              <a:ext uri="{FF2B5EF4-FFF2-40B4-BE49-F238E27FC236}">
                <a16:creationId xmlns:a16="http://schemas.microsoft.com/office/drawing/2014/main" id="{F9A8CDEB-668D-0C67-F2E7-29E4619046A8}"/>
              </a:ext>
            </a:extLst>
          </p:cNvPr>
          <p:cNvSpPr/>
          <p:nvPr/>
        </p:nvSpPr>
        <p:spPr>
          <a:xfrm>
            <a:off x="10835446" y="1716646"/>
            <a:ext cx="540000" cy="540000"/>
          </a:xfrm>
          <a:prstGeom prst="plus">
            <a:avLst>
              <a:gd name="adj" fmla="val 38333"/>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540017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53050-2686-6CFD-E375-6A449250CA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1F029F-0644-3AB8-4CC4-3CC07CB8829F}"/>
              </a:ext>
            </a:extLst>
          </p:cNvPr>
          <p:cNvSpPr>
            <a:spLocks noGrp="1"/>
          </p:cNvSpPr>
          <p:nvPr>
            <p:ph type="title"/>
          </p:nvPr>
        </p:nvSpPr>
        <p:spPr/>
        <p:txBody>
          <a:bodyPr>
            <a:normAutofit fontScale="90000"/>
          </a:bodyPr>
          <a:lstStyle/>
          <a:p>
            <a:r>
              <a:rPr lang="de-DE" dirty="0"/>
              <a:t>Welche Kriterien sind beim Vergleich zu beachten?</a:t>
            </a:r>
          </a:p>
        </p:txBody>
      </p:sp>
      <p:sp>
        <p:nvSpPr>
          <p:cNvPr id="4" name="Foliennummernplatzhalter 3">
            <a:extLst>
              <a:ext uri="{FF2B5EF4-FFF2-40B4-BE49-F238E27FC236}">
                <a16:creationId xmlns:a16="http://schemas.microsoft.com/office/drawing/2014/main" id="{8065C875-EFB0-8C76-6FB1-55A30D675EEF}"/>
              </a:ext>
            </a:extLst>
          </p:cNvPr>
          <p:cNvSpPr>
            <a:spLocks noGrp="1"/>
          </p:cNvSpPr>
          <p:nvPr>
            <p:ph type="sldNum" sz="quarter" idx="12"/>
          </p:nvPr>
        </p:nvSpPr>
        <p:spPr/>
        <p:txBody>
          <a:bodyPr/>
          <a:lstStyle/>
          <a:p>
            <a:fld id="{4C23FFEC-42AF-4C5F-8FEB-D69D9B6A7C04}" type="slidenum">
              <a:rPr lang="de-AT" smtClean="0"/>
              <a:t>22</a:t>
            </a:fld>
            <a:endParaRPr lang="de-AT"/>
          </a:p>
        </p:txBody>
      </p:sp>
      <p:sp>
        <p:nvSpPr>
          <p:cNvPr id="5" name="Rechteck 4">
            <a:extLst>
              <a:ext uri="{FF2B5EF4-FFF2-40B4-BE49-F238E27FC236}">
                <a16:creationId xmlns:a16="http://schemas.microsoft.com/office/drawing/2014/main" id="{566681C8-9237-91A0-0D4C-52BBF2948786}"/>
              </a:ext>
            </a:extLst>
          </p:cNvPr>
          <p:cNvSpPr/>
          <p:nvPr/>
        </p:nvSpPr>
        <p:spPr>
          <a:xfrm>
            <a:off x="3931632" y="1826440"/>
            <a:ext cx="4320000" cy="1080000"/>
          </a:xfrm>
          <a:custGeom>
            <a:avLst/>
            <a:gdLst>
              <a:gd name="connsiteX0" fmla="*/ 0 w 4320000"/>
              <a:gd name="connsiteY0" fmla="*/ 0 h 1080000"/>
              <a:gd name="connsiteX1" fmla="*/ 703543 w 4320000"/>
              <a:gd name="connsiteY1" fmla="*/ 0 h 1080000"/>
              <a:gd name="connsiteX2" fmla="*/ 1277486 w 4320000"/>
              <a:gd name="connsiteY2" fmla="*/ 0 h 1080000"/>
              <a:gd name="connsiteX3" fmla="*/ 1981029 w 4320000"/>
              <a:gd name="connsiteY3" fmla="*/ 0 h 1080000"/>
              <a:gd name="connsiteX4" fmla="*/ 2511771 w 4320000"/>
              <a:gd name="connsiteY4" fmla="*/ 0 h 1080000"/>
              <a:gd name="connsiteX5" fmla="*/ 3215314 w 4320000"/>
              <a:gd name="connsiteY5" fmla="*/ 0 h 1080000"/>
              <a:gd name="connsiteX6" fmla="*/ 4320000 w 4320000"/>
              <a:gd name="connsiteY6" fmla="*/ 0 h 1080000"/>
              <a:gd name="connsiteX7" fmla="*/ 4320000 w 4320000"/>
              <a:gd name="connsiteY7" fmla="*/ 550800 h 1080000"/>
              <a:gd name="connsiteX8" fmla="*/ 4320000 w 4320000"/>
              <a:gd name="connsiteY8" fmla="*/ 1080000 h 1080000"/>
              <a:gd name="connsiteX9" fmla="*/ 3746057 w 4320000"/>
              <a:gd name="connsiteY9" fmla="*/ 1080000 h 1080000"/>
              <a:gd name="connsiteX10" fmla="*/ 3042514 w 4320000"/>
              <a:gd name="connsiteY10" fmla="*/ 1080000 h 1080000"/>
              <a:gd name="connsiteX11" fmla="*/ 2554971 w 4320000"/>
              <a:gd name="connsiteY11" fmla="*/ 1080000 h 1080000"/>
              <a:gd name="connsiteX12" fmla="*/ 1851429 w 4320000"/>
              <a:gd name="connsiteY12" fmla="*/ 1080000 h 1080000"/>
              <a:gd name="connsiteX13" fmla="*/ 1363886 w 4320000"/>
              <a:gd name="connsiteY13" fmla="*/ 1080000 h 1080000"/>
              <a:gd name="connsiteX14" fmla="*/ 876343 w 4320000"/>
              <a:gd name="connsiteY14" fmla="*/ 1080000 h 1080000"/>
              <a:gd name="connsiteX15" fmla="*/ 0 w 4320000"/>
              <a:gd name="connsiteY15" fmla="*/ 1080000 h 1080000"/>
              <a:gd name="connsiteX16" fmla="*/ 0 w 4320000"/>
              <a:gd name="connsiteY16" fmla="*/ 529200 h 1080000"/>
              <a:gd name="connsiteX17" fmla="*/ 0 w 4320000"/>
              <a:gd name="connsiteY17"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0000" h="1080000" fill="none" extrusionOk="0">
                <a:moveTo>
                  <a:pt x="0" y="0"/>
                </a:moveTo>
                <a:cubicBezTo>
                  <a:pt x="284655" y="4269"/>
                  <a:pt x="352164" y="-31214"/>
                  <a:pt x="703543" y="0"/>
                </a:cubicBezTo>
                <a:cubicBezTo>
                  <a:pt x="1054922" y="31214"/>
                  <a:pt x="1101554" y="-19894"/>
                  <a:pt x="1277486" y="0"/>
                </a:cubicBezTo>
                <a:cubicBezTo>
                  <a:pt x="1453418" y="19894"/>
                  <a:pt x="1790056" y="-5306"/>
                  <a:pt x="1981029" y="0"/>
                </a:cubicBezTo>
                <a:cubicBezTo>
                  <a:pt x="2172002" y="5306"/>
                  <a:pt x="2321783" y="-14341"/>
                  <a:pt x="2511771" y="0"/>
                </a:cubicBezTo>
                <a:cubicBezTo>
                  <a:pt x="2701759" y="14341"/>
                  <a:pt x="3063878" y="-4025"/>
                  <a:pt x="3215314" y="0"/>
                </a:cubicBezTo>
                <a:cubicBezTo>
                  <a:pt x="3366750" y="4025"/>
                  <a:pt x="3936556" y="-12361"/>
                  <a:pt x="4320000" y="0"/>
                </a:cubicBezTo>
                <a:cubicBezTo>
                  <a:pt x="4344809" y="262765"/>
                  <a:pt x="4297189" y="346911"/>
                  <a:pt x="4320000" y="550800"/>
                </a:cubicBezTo>
                <a:cubicBezTo>
                  <a:pt x="4342811" y="754689"/>
                  <a:pt x="4337751" y="898268"/>
                  <a:pt x="4320000" y="1080000"/>
                </a:cubicBezTo>
                <a:cubicBezTo>
                  <a:pt x="4098230" y="1098541"/>
                  <a:pt x="3989013" y="1086098"/>
                  <a:pt x="3746057" y="1080000"/>
                </a:cubicBezTo>
                <a:cubicBezTo>
                  <a:pt x="3503101" y="1073902"/>
                  <a:pt x="3300755" y="1103987"/>
                  <a:pt x="3042514" y="1080000"/>
                </a:cubicBezTo>
                <a:cubicBezTo>
                  <a:pt x="2784273" y="1056013"/>
                  <a:pt x="2665960" y="1094155"/>
                  <a:pt x="2554971" y="1080000"/>
                </a:cubicBezTo>
                <a:cubicBezTo>
                  <a:pt x="2443982" y="1065845"/>
                  <a:pt x="2182761" y="1053166"/>
                  <a:pt x="1851429" y="1080000"/>
                </a:cubicBezTo>
                <a:cubicBezTo>
                  <a:pt x="1520097" y="1106834"/>
                  <a:pt x="1534799" y="1102590"/>
                  <a:pt x="1363886" y="1080000"/>
                </a:cubicBezTo>
                <a:cubicBezTo>
                  <a:pt x="1192973" y="1057410"/>
                  <a:pt x="1071249" y="1063790"/>
                  <a:pt x="876343" y="1080000"/>
                </a:cubicBezTo>
                <a:cubicBezTo>
                  <a:pt x="681437" y="1096210"/>
                  <a:pt x="260914" y="1061662"/>
                  <a:pt x="0" y="1080000"/>
                </a:cubicBezTo>
                <a:cubicBezTo>
                  <a:pt x="8262" y="823161"/>
                  <a:pt x="19772" y="784054"/>
                  <a:pt x="0" y="529200"/>
                </a:cubicBezTo>
                <a:cubicBezTo>
                  <a:pt x="-19772" y="274346"/>
                  <a:pt x="-20545" y="238696"/>
                  <a:pt x="0" y="0"/>
                </a:cubicBezTo>
                <a:close/>
              </a:path>
              <a:path w="4320000" h="1080000" stroke="0" extrusionOk="0">
                <a:moveTo>
                  <a:pt x="0" y="0"/>
                </a:moveTo>
                <a:cubicBezTo>
                  <a:pt x="190620" y="2505"/>
                  <a:pt x="331452" y="-1350"/>
                  <a:pt x="487543" y="0"/>
                </a:cubicBezTo>
                <a:cubicBezTo>
                  <a:pt x="643634" y="1350"/>
                  <a:pt x="877473" y="-13952"/>
                  <a:pt x="1018286" y="0"/>
                </a:cubicBezTo>
                <a:cubicBezTo>
                  <a:pt x="1159099" y="13952"/>
                  <a:pt x="1530863" y="20202"/>
                  <a:pt x="1678629" y="0"/>
                </a:cubicBezTo>
                <a:cubicBezTo>
                  <a:pt x="1826395" y="-20202"/>
                  <a:pt x="2025449" y="21560"/>
                  <a:pt x="2252571" y="0"/>
                </a:cubicBezTo>
                <a:cubicBezTo>
                  <a:pt x="2479693" y="-21560"/>
                  <a:pt x="2601825" y="2569"/>
                  <a:pt x="2783314" y="0"/>
                </a:cubicBezTo>
                <a:cubicBezTo>
                  <a:pt x="2964803" y="-2569"/>
                  <a:pt x="3141833" y="-20202"/>
                  <a:pt x="3270857" y="0"/>
                </a:cubicBezTo>
                <a:cubicBezTo>
                  <a:pt x="3399881" y="20202"/>
                  <a:pt x="4062451" y="-2088"/>
                  <a:pt x="4320000" y="0"/>
                </a:cubicBezTo>
                <a:cubicBezTo>
                  <a:pt x="4340296" y="217331"/>
                  <a:pt x="4338804" y="405278"/>
                  <a:pt x="4320000" y="507600"/>
                </a:cubicBezTo>
                <a:cubicBezTo>
                  <a:pt x="4301196" y="609922"/>
                  <a:pt x="4319254" y="894037"/>
                  <a:pt x="4320000" y="1080000"/>
                </a:cubicBezTo>
                <a:cubicBezTo>
                  <a:pt x="4127456" y="1053339"/>
                  <a:pt x="3936062" y="1072366"/>
                  <a:pt x="3746057" y="1080000"/>
                </a:cubicBezTo>
                <a:cubicBezTo>
                  <a:pt x="3556052" y="1087634"/>
                  <a:pt x="3356884" y="1098079"/>
                  <a:pt x="3215314" y="1080000"/>
                </a:cubicBezTo>
                <a:cubicBezTo>
                  <a:pt x="3073744" y="1061921"/>
                  <a:pt x="2885017" y="1096677"/>
                  <a:pt x="2727771" y="1080000"/>
                </a:cubicBezTo>
                <a:cubicBezTo>
                  <a:pt x="2570525" y="1063323"/>
                  <a:pt x="2419940" y="1072152"/>
                  <a:pt x="2153829" y="1080000"/>
                </a:cubicBezTo>
                <a:cubicBezTo>
                  <a:pt x="1887718" y="1087848"/>
                  <a:pt x="1791278" y="1055054"/>
                  <a:pt x="1623086" y="1080000"/>
                </a:cubicBezTo>
                <a:cubicBezTo>
                  <a:pt x="1454894" y="1104946"/>
                  <a:pt x="1254147" y="1056297"/>
                  <a:pt x="1135543" y="1080000"/>
                </a:cubicBezTo>
                <a:cubicBezTo>
                  <a:pt x="1016939" y="1103703"/>
                  <a:pt x="499263" y="1024602"/>
                  <a:pt x="0" y="1080000"/>
                </a:cubicBezTo>
                <a:cubicBezTo>
                  <a:pt x="23218" y="973886"/>
                  <a:pt x="18806" y="705130"/>
                  <a:pt x="0" y="572400"/>
                </a:cubicBezTo>
                <a:cubicBezTo>
                  <a:pt x="-18806" y="439670"/>
                  <a:pt x="20987" y="266696"/>
                  <a:pt x="0" y="0"/>
                </a:cubicBezTo>
                <a:close/>
              </a:path>
            </a:pathLst>
          </a:custGeom>
          <a:solidFill>
            <a:schemeClr val="accent6">
              <a:lumMod val="75000"/>
            </a:schemeClr>
          </a:solidFill>
          <a:ln>
            <a:extLst>
              <a:ext uri="{C807C97D-BFC1-408E-A445-0C87EB9F89A2}">
                <ask:lineSketchStyleProps xmlns:ask="http://schemas.microsoft.com/office/drawing/2018/sketchyshapes" sd="113521854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rPr>
              <a:t>Höhe des Zinssatzes</a:t>
            </a:r>
            <a:endParaRPr lang="de-AT" b="1" dirty="0">
              <a:solidFill>
                <a:schemeClr val="bg1"/>
              </a:solidFill>
            </a:endParaRPr>
          </a:p>
        </p:txBody>
      </p:sp>
      <p:sp>
        <p:nvSpPr>
          <p:cNvPr id="7" name="Ellipse 6">
            <a:extLst>
              <a:ext uri="{FF2B5EF4-FFF2-40B4-BE49-F238E27FC236}">
                <a16:creationId xmlns:a16="http://schemas.microsoft.com/office/drawing/2014/main" id="{4AC9D6EF-DF30-00EB-D52E-189043BA9FF7}"/>
              </a:ext>
            </a:extLst>
          </p:cNvPr>
          <p:cNvSpPr/>
          <p:nvPr/>
        </p:nvSpPr>
        <p:spPr>
          <a:xfrm>
            <a:off x="5646000" y="2979000"/>
            <a:ext cx="900000" cy="900000"/>
          </a:xfrm>
          <a:prstGeom prst="ellipse">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Kreuz 7">
            <a:extLst>
              <a:ext uri="{FF2B5EF4-FFF2-40B4-BE49-F238E27FC236}">
                <a16:creationId xmlns:a16="http://schemas.microsoft.com/office/drawing/2014/main" id="{54B2E0A9-A776-909B-F5AC-3DBB586AAE73}"/>
              </a:ext>
            </a:extLst>
          </p:cNvPr>
          <p:cNvSpPr/>
          <p:nvPr/>
        </p:nvSpPr>
        <p:spPr>
          <a:xfrm>
            <a:off x="5826000" y="3159000"/>
            <a:ext cx="540000" cy="540000"/>
          </a:xfrm>
          <a:prstGeom prst="plus">
            <a:avLst>
              <a:gd name="adj" fmla="val 38333"/>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AC643A53-0305-52C5-16F1-8EFD0D4DC8E2}"/>
              </a:ext>
            </a:extLst>
          </p:cNvPr>
          <p:cNvSpPr/>
          <p:nvPr/>
        </p:nvSpPr>
        <p:spPr>
          <a:xfrm>
            <a:off x="253339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Fixer oder variabler Zinssatz</a:t>
            </a:r>
          </a:p>
        </p:txBody>
      </p:sp>
      <p:pic>
        <p:nvPicPr>
          <p:cNvPr id="19" name="Grafik 18" descr="Sperren mit einfarbiger Füllung">
            <a:extLst>
              <a:ext uri="{FF2B5EF4-FFF2-40B4-BE49-F238E27FC236}">
                <a16:creationId xmlns:a16="http://schemas.microsoft.com/office/drawing/2014/main" id="{8F8BD5C3-207A-0C9D-BA62-A4B52FB9CF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1780" y="4080334"/>
            <a:ext cx="720000" cy="720000"/>
          </a:xfrm>
          <a:prstGeom prst="rect">
            <a:avLst/>
          </a:prstGeom>
        </p:spPr>
      </p:pic>
      <p:sp>
        <p:nvSpPr>
          <p:cNvPr id="3" name="Rechteck 2">
            <a:extLst>
              <a:ext uri="{FF2B5EF4-FFF2-40B4-BE49-F238E27FC236}">
                <a16:creationId xmlns:a16="http://schemas.microsoft.com/office/drawing/2014/main" id="{85E27A90-2114-E1BC-7373-7FCF1B032230}"/>
              </a:ext>
            </a:extLst>
          </p:cNvPr>
          <p:cNvSpPr/>
          <p:nvPr/>
        </p:nvSpPr>
        <p:spPr>
          <a:xfrm>
            <a:off x="749860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Laufzeit</a:t>
            </a:r>
          </a:p>
        </p:txBody>
      </p:sp>
      <p:sp>
        <p:nvSpPr>
          <p:cNvPr id="6" name="Rechteck 5">
            <a:extLst>
              <a:ext uri="{FF2B5EF4-FFF2-40B4-BE49-F238E27FC236}">
                <a16:creationId xmlns:a16="http://schemas.microsoft.com/office/drawing/2014/main" id="{86EDE21F-7FFD-A742-0506-ECA74C78B4D2}"/>
              </a:ext>
            </a:extLst>
          </p:cNvPr>
          <p:cNvSpPr/>
          <p:nvPr/>
        </p:nvSpPr>
        <p:spPr>
          <a:xfrm>
            <a:off x="1091684" y="4770104"/>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w="38100">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Kündigung</a:t>
            </a:r>
          </a:p>
        </p:txBody>
      </p:sp>
      <p:sp>
        <p:nvSpPr>
          <p:cNvPr id="12" name="Rechteck 11">
            <a:extLst>
              <a:ext uri="{FF2B5EF4-FFF2-40B4-BE49-F238E27FC236}">
                <a16:creationId xmlns:a16="http://schemas.microsoft.com/office/drawing/2014/main" id="{9586107C-A2B3-74CE-F915-901501676419}"/>
              </a:ext>
            </a:extLst>
          </p:cNvPr>
          <p:cNvSpPr/>
          <p:nvPr/>
        </p:nvSpPr>
        <p:spPr>
          <a:xfrm>
            <a:off x="3701314" y="477456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w="38100">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Besteuerung</a:t>
            </a:r>
          </a:p>
        </p:txBody>
      </p:sp>
      <p:pic>
        <p:nvPicPr>
          <p:cNvPr id="11" name="Grafik 10" descr="Steuer mit einfarbiger Füllung">
            <a:extLst>
              <a:ext uri="{FF2B5EF4-FFF2-40B4-BE49-F238E27FC236}">
                <a16:creationId xmlns:a16="http://schemas.microsoft.com/office/drawing/2014/main" id="{EB7A6843-1B53-A183-24FF-2417023217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19603" y="5510976"/>
            <a:ext cx="720000" cy="720000"/>
          </a:xfrm>
          <a:prstGeom prst="rect">
            <a:avLst/>
          </a:prstGeom>
        </p:spPr>
      </p:pic>
      <p:pic>
        <p:nvPicPr>
          <p:cNvPr id="15" name="Grafik 14" descr="Marke Kreuz mit einfarbiger Füllung">
            <a:extLst>
              <a:ext uri="{FF2B5EF4-FFF2-40B4-BE49-F238E27FC236}">
                <a16:creationId xmlns:a16="http://schemas.microsoft.com/office/drawing/2014/main" id="{CE0107A7-FE44-9A8B-7321-0E9BB37A40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13395" y="5490104"/>
            <a:ext cx="720000" cy="720000"/>
          </a:xfrm>
          <a:prstGeom prst="rect">
            <a:avLst/>
          </a:prstGeom>
        </p:spPr>
      </p:pic>
      <p:pic>
        <p:nvPicPr>
          <p:cNvPr id="17" name="Grafik 16" descr="Uhr mit einfarbiger Füllung">
            <a:extLst>
              <a:ext uri="{FF2B5EF4-FFF2-40B4-BE49-F238E27FC236}">
                <a16:creationId xmlns:a16="http://schemas.microsoft.com/office/drawing/2014/main" id="{DD144CFF-2CE9-915F-B76B-E1EC8A6BEE3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50600" y="4038668"/>
            <a:ext cx="720000" cy="720000"/>
          </a:xfrm>
          <a:prstGeom prst="rect">
            <a:avLst/>
          </a:prstGeom>
        </p:spPr>
      </p:pic>
    </p:spTree>
    <p:extLst>
      <p:ext uri="{BB962C8B-B14F-4D97-AF65-F5344CB8AC3E}">
        <p14:creationId xmlns:p14="http://schemas.microsoft.com/office/powerpoint/2010/main" val="9805138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 grpId="0" animBg="1"/>
      <p:bldP spid="6"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6DB4E8-1407-84EC-4F03-8C294F7C87CA}"/>
              </a:ext>
            </a:extLst>
          </p:cNvPr>
          <p:cNvSpPr>
            <a:spLocks noGrp="1"/>
          </p:cNvSpPr>
          <p:nvPr>
            <p:ph type="title"/>
          </p:nvPr>
        </p:nvSpPr>
        <p:spPr/>
        <p:txBody>
          <a:bodyPr/>
          <a:lstStyle/>
          <a:p>
            <a:r>
              <a:rPr lang="de-AT" dirty="0"/>
              <a:t>Sparprodukte vergleichen</a:t>
            </a:r>
          </a:p>
        </p:txBody>
      </p:sp>
      <p:sp>
        <p:nvSpPr>
          <p:cNvPr id="4" name="Foliennummernplatzhalter 3">
            <a:extLst>
              <a:ext uri="{FF2B5EF4-FFF2-40B4-BE49-F238E27FC236}">
                <a16:creationId xmlns:a16="http://schemas.microsoft.com/office/drawing/2014/main" id="{5C5A99B2-B14D-8ACC-2A20-9023E607A14F}"/>
              </a:ext>
            </a:extLst>
          </p:cNvPr>
          <p:cNvSpPr>
            <a:spLocks noGrp="1"/>
          </p:cNvSpPr>
          <p:nvPr>
            <p:ph type="sldNum" sz="quarter" idx="12"/>
          </p:nvPr>
        </p:nvSpPr>
        <p:spPr/>
        <p:txBody>
          <a:bodyPr/>
          <a:lstStyle/>
          <a:p>
            <a:fld id="{4C23FFEC-42AF-4C5F-8FEB-D69D9B6A7C04}" type="slidenum">
              <a:rPr lang="de-AT" smtClean="0"/>
              <a:t>23</a:t>
            </a:fld>
            <a:endParaRPr lang="de-AT"/>
          </a:p>
        </p:txBody>
      </p:sp>
      <p:pic>
        <p:nvPicPr>
          <p:cNvPr id="5" name="Grafik 4">
            <a:extLst>
              <a:ext uri="{FF2B5EF4-FFF2-40B4-BE49-F238E27FC236}">
                <a16:creationId xmlns:a16="http://schemas.microsoft.com/office/drawing/2014/main" id="{4397E6F7-7168-2807-5161-B88F398C2647}"/>
              </a:ext>
            </a:extLst>
          </p:cNvPr>
          <p:cNvPicPr>
            <a:picLocks noChangeAspect="1"/>
          </p:cNvPicPr>
          <p:nvPr/>
        </p:nvPicPr>
        <p:blipFill>
          <a:blip r:embed="rId2"/>
          <a:stretch>
            <a:fillRect/>
          </a:stretch>
        </p:blipFill>
        <p:spPr>
          <a:xfrm>
            <a:off x="4814116" y="1566888"/>
            <a:ext cx="6539684" cy="5138323"/>
          </a:xfrm>
          <a:prstGeom prst="rect">
            <a:avLst/>
          </a:prstGeom>
          <a:ln w="38100">
            <a:solidFill>
              <a:schemeClr val="bg1">
                <a:lumMod val="50000"/>
              </a:schemeClr>
            </a:solidFill>
          </a:ln>
        </p:spPr>
      </p:pic>
      <p:sp>
        <p:nvSpPr>
          <p:cNvPr id="6" name="Rechteck 5">
            <a:extLst>
              <a:ext uri="{FF2B5EF4-FFF2-40B4-BE49-F238E27FC236}">
                <a16:creationId xmlns:a16="http://schemas.microsoft.com/office/drawing/2014/main" id="{45152E94-5206-483F-B8C7-23A7AAB12540}"/>
              </a:ext>
            </a:extLst>
          </p:cNvPr>
          <p:cNvSpPr/>
          <p:nvPr/>
        </p:nvSpPr>
        <p:spPr>
          <a:xfrm>
            <a:off x="690881" y="1901005"/>
            <a:ext cx="3666868" cy="4210438"/>
          </a:xfrm>
          <a:custGeom>
            <a:avLst/>
            <a:gdLst>
              <a:gd name="connsiteX0" fmla="*/ 0 w 3666868"/>
              <a:gd name="connsiteY0" fmla="*/ 0 h 4210438"/>
              <a:gd name="connsiteX1" fmla="*/ 3666868 w 3666868"/>
              <a:gd name="connsiteY1" fmla="*/ 0 h 4210438"/>
              <a:gd name="connsiteX2" fmla="*/ 3666868 w 3666868"/>
              <a:gd name="connsiteY2" fmla="*/ 4210438 h 4210438"/>
              <a:gd name="connsiteX3" fmla="*/ 0 w 3666868"/>
              <a:gd name="connsiteY3" fmla="*/ 4210438 h 4210438"/>
              <a:gd name="connsiteX4" fmla="*/ 0 w 3666868"/>
              <a:gd name="connsiteY4" fmla="*/ 0 h 4210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6868" h="4210438" fill="none" extrusionOk="0">
                <a:moveTo>
                  <a:pt x="0" y="0"/>
                </a:moveTo>
                <a:cubicBezTo>
                  <a:pt x="716704" y="-10433"/>
                  <a:pt x="1956810" y="-104747"/>
                  <a:pt x="3666868" y="0"/>
                </a:cubicBezTo>
                <a:cubicBezTo>
                  <a:pt x="3519307" y="635361"/>
                  <a:pt x="3819534" y="3589802"/>
                  <a:pt x="3666868" y="4210438"/>
                </a:cubicBezTo>
                <a:cubicBezTo>
                  <a:pt x="2064274" y="4048320"/>
                  <a:pt x="1036075" y="4332047"/>
                  <a:pt x="0" y="4210438"/>
                </a:cubicBezTo>
                <a:cubicBezTo>
                  <a:pt x="-127456" y="3058731"/>
                  <a:pt x="-79483" y="1163506"/>
                  <a:pt x="0" y="0"/>
                </a:cubicBezTo>
                <a:close/>
              </a:path>
              <a:path w="3666868" h="4210438" stroke="0" extrusionOk="0">
                <a:moveTo>
                  <a:pt x="0" y="0"/>
                </a:moveTo>
                <a:cubicBezTo>
                  <a:pt x="1632634" y="161879"/>
                  <a:pt x="2741224" y="148392"/>
                  <a:pt x="3666868" y="0"/>
                </a:cubicBezTo>
                <a:cubicBezTo>
                  <a:pt x="3528218" y="1506821"/>
                  <a:pt x="3606420" y="3701405"/>
                  <a:pt x="3666868" y="4210438"/>
                </a:cubicBezTo>
                <a:cubicBezTo>
                  <a:pt x="1912820" y="4102744"/>
                  <a:pt x="1112397" y="4366316"/>
                  <a:pt x="0" y="4210438"/>
                </a:cubicBezTo>
                <a:cubicBezTo>
                  <a:pt x="43130" y="2739554"/>
                  <a:pt x="-95402" y="467916"/>
                  <a:pt x="0" y="0"/>
                </a:cubicBezTo>
                <a:close/>
              </a:path>
            </a:pathLst>
          </a:custGeom>
          <a:solidFill>
            <a:srgbClr val="F0C4C4">
              <a:alpha val="30196"/>
            </a:srgbClr>
          </a:solidFill>
          <a:ln w="28575">
            <a:solidFill>
              <a:srgbClr val="C0C3C7"/>
            </a:solidFill>
            <a:extLst>
              <a:ext uri="{C807C97D-BFC1-408E-A445-0C87EB9F89A2}">
                <ask:lineSketchStyleProps xmlns:ask="http://schemas.microsoft.com/office/drawing/2018/sketchyshapes" sd="1392590173">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960" b="1" dirty="0">
              <a:solidFill>
                <a:schemeClr val="tx1"/>
              </a:solidFill>
            </a:endParaRPr>
          </a:p>
          <a:p>
            <a:pPr algn="ctr"/>
            <a:endParaRPr lang="de-DE" sz="1920" b="1" dirty="0">
              <a:solidFill>
                <a:schemeClr val="tx1"/>
              </a:solidFill>
            </a:endParaRPr>
          </a:p>
          <a:p>
            <a:pPr algn="ctr"/>
            <a:r>
              <a:rPr lang="de-DE" sz="1920" b="1" dirty="0">
                <a:solidFill>
                  <a:schemeClr val="tx1"/>
                </a:solidFill>
              </a:rPr>
              <a:t>Analyse</a:t>
            </a:r>
          </a:p>
          <a:p>
            <a:pPr algn="ctr"/>
            <a:endParaRPr lang="de-DE" sz="1680" dirty="0">
              <a:solidFill>
                <a:schemeClr val="tx1"/>
              </a:solidFill>
            </a:endParaRPr>
          </a:p>
          <a:p>
            <a:pPr algn="ctr"/>
            <a:r>
              <a:rPr lang="de-AT" sz="1440" dirty="0">
                <a:solidFill>
                  <a:schemeClr val="tx1"/>
                </a:solidFill>
              </a:rPr>
              <a:t>Kennt ihr diese Banken? </a:t>
            </a:r>
          </a:p>
          <a:p>
            <a:pPr algn="ctr"/>
            <a:endParaRPr lang="de-AT" sz="1440" dirty="0">
              <a:solidFill>
                <a:schemeClr val="tx1"/>
              </a:solidFill>
            </a:endParaRPr>
          </a:p>
          <a:p>
            <a:pPr algn="ctr"/>
            <a:r>
              <a:rPr lang="de-AT" sz="1440" dirty="0">
                <a:solidFill>
                  <a:schemeClr val="tx1"/>
                </a:solidFill>
              </a:rPr>
              <a:t>Aus welchen Ländern kommen diese Banken?</a:t>
            </a:r>
          </a:p>
          <a:p>
            <a:pPr algn="ctr"/>
            <a:endParaRPr lang="de-AT" sz="1440" dirty="0">
              <a:solidFill>
                <a:schemeClr val="tx1"/>
              </a:solidFill>
            </a:endParaRPr>
          </a:p>
          <a:p>
            <a:pPr algn="ctr"/>
            <a:r>
              <a:rPr lang="de-AT" sz="1440" dirty="0">
                <a:solidFill>
                  <a:schemeClr val="tx1"/>
                </a:solidFill>
              </a:rPr>
              <a:t>Wie hoch sind die Zinssätze? Sind sie höher als bei österreichischen Banken?</a:t>
            </a:r>
          </a:p>
          <a:p>
            <a:pPr algn="ctr"/>
            <a:endParaRPr lang="de-AT" sz="1440" dirty="0">
              <a:solidFill>
                <a:schemeClr val="tx1"/>
              </a:solidFill>
            </a:endParaRPr>
          </a:p>
          <a:p>
            <a:pPr algn="ctr"/>
            <a:endParaRPr lang="de-AT" sz="1440" dirty="0">
              <a:solidFill>
                <a:schemeClr val="tx1"/>
              </a:solidFill>
            </a:endParaRPr>
          </a:p>
          <a:p>
            <a:pPr algn="ctr"/>
            <a:endParaRPr lang="de-AT" sz="1440" dirty="0">
              <a:solidFill>
                <a:schemeClr val="tx1"/>
              </a:solidFill>
            </a:endParaRPr>
          </a:p>
          <a:p>
            <a:pPr algn="ctr"/>
            <a:endParaRPr lang="de-AT" sz="1200" dirty="0">
              <a:solidFill>
                <a:schemeClr val="tx1"/>
              </a:solidFill>
            </a:endParaRPr>
          </a:p>
        </p:txBody>
      </p:sp>
      <p:sp>
        <p:nvSpPr>
          <p:cNvPr id="7" name="Google Shape;1738;p32">
            <a:extLst>
              <a:ext uri="{FF2B5EF4-FFF2-40B4-BE49-F238E27FC236}">
                <a16:creationId xmlns:a16="http://schemas.microsoft.com/office/drawing/2014/main" id="{E98F1F05-08CA-2C65-6116-8E07E0D37D4B}"/>
              </a:ext>
            </a:extLst>
          </p:cNvPr>
          <p:cNvSpPr/>
          <p:nvPr/>
        </p:nvSpPr>
        <p:spPr>
          <a:xfrm>
            <a:off x="1954977" y="1640753"/>
            <a:ext cx="1138676" cy="350010"/>
          </a:xfrm>
          <a:custGeom>
            <a:avLst/>
            <a:gdLst/>
            <a:ahLst/>
            <a:cxnLst/>
            <a:rect l="l" t="t" r="r" b="b"/>
            <a:pathLst>
              <a:path w="14037" h="5189" extrusionOk="0">
                <a:moveTo>
                  <a:pt x="703" y="0"/>
                </a:moveTo>
                <a:lnTo>
                  <a:pt x="803" y="577"/>
                </a:lnTo>
                <a:lnTo>
                  <a:pt x="252" y="777"/>
                </a:lnTo>
                <a:lnTo>
                  <a:pt x="1179" y="1604"/>
                </a:lnTo>
                <a:lnTo>
                  <a:pt x="502" y="1930"/>
                </a:lnTo>
                <a:lnTo>
                  <a:pt x="126" y="2081"/>
                </a:lnTo>
                <a:lnTo>
                  <a:pt x="828" y="2858"/>
                </a:lnTo>
                <a:lnTo>
                  <a:pt x="1" y="3309"/>
                </a:lnTo>
                <a:lnTo>
                  <a:pt x="302" y="3835"/>
                </a:lnTo>
                <a:lnTo>
                  <a:pt x="13409" y="5188"/>
                </a:lnTo>
                <a:lnTo>
                  <a:pt x="12833" y="4787"/>
                </a:lnTo>
                <a:lnTo>
                  <a:pt x="13485" y="4537"/>
                </a:lnTo>
                <a:lnTo>
                  <a:pt x="12507" y="3760"/>
                </a:lnTo>
                <a:lnTo>
                  <a:pt x="14036" y="3334"/>
                </a:lnTo>
                <a:lnTo>
                  <a:pt x="13184" y="2406"/>
                </a:lnTo>
                <a:lnTo>
                  <a:pt x="13911" y="2156"/>
                </a:lnTo>
                <a:lnTo>
                  <a:pt x="13234" y="1304"/>
                </a:lnTo>
                <a:lnTo>
                  <a:pt x="703" y="0"/>
                </a:lnTo>
                <a:close/>
              </a:path>
            </a:pathLst>
          </a:custGeom>
          <a:solidFill>
            <a:srgbClr val="F0C4C4"/>
          </a:solidFill>
          <a:ln>
            <a:noFill/>
          </a:ln>
        </p:spPr>
        <p:txBody>
          <a:bodyPr spcFirstLastPara="1" wrap="square" lIns="109710" tIns="109710" rIns="109710" bIns="109710" anchor="ctr" anchorCtr="0">
            <a:noAutofit/>
          </a:bodyPr>
          <a:lstStyle/>
          <a:p>
            <a:endParaRPr sz="2160"/>
          </a:p>
        </p:txBody>
      </p:sp>
      <p:pic>
        <p:nvPicPr>
          <p:cNvPr id="8" name="Grafik 7" descr="Lupe mit einfarbiger Füllung">
            <a:extLst>
              <a:ext uri="{FF2B5EF4-FFF2-40B4-BE49-F238E27FC236}">
                <a16:creationId xmlns:a16="http://schemas.microsoft.com/office/drawing/2014/main" id="{EAC5BA6C-511C-213B-7938-A6D19F2109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75675" y="4520184"/>
            <a:ext cx="1097280" cy="1097280"/>
          </a:xfrm>
          <a:prstGeom prst="rect">
            <a:avLst/>
          </a:prstGeom>
        </p:spPr>
      </p:pic>
      <p:sp>
        <p:nvSpPr>
          <p:cNvPr id="9" name="Google Shape;1738;p32">
            <a:extLst>
              <a:ext uri="{FF2B5EF4-FFF2-40B4-BE49-F238E27FC236}">
                <a16:creationId xmlns:a16="http://schemas.microsoft.com/office/drawing/2014/main" id="{31D95556-58FC-6F2B-8120-284D9A0C82D3}"/>
              </a:ext>
            </a:extLst>
          </p:cNvPr>
          <p:cNvSpPr/>
          <p:nvPr/>
        </p:nvSpPr>
        <p:spPr>
          <a:xfrm rot="21346235">
            <a:off x="5017011" y="3731731"/>
            <a:ext cx="1485685" cy="350010"/>
          </a:xfrm>
          <a:custGeom>
            <a:avLst/>
            <a:gdLst/>
            <a:ahLst/>
            <a:cxnLst/>
            <a:rect l="l" t="t" r="r" b="b"/>
            <a:pathLst>
              <a:path w="14037" h="5189" extrusionOk="0">
                <a:moveTo>
                  <a:pt x="703" y="0"/>
                </a:moveTo>
                <a:lnTo>
                  <a:pt x="803" y="577"/>
                </a:lnTo>
                <a:lnTo>
                  <a:pt x="252" y="777"/>
                </a:lnTo>
                <a:lnTo>
                  <a:pt x="1179" y="1604"/>
                </a:lnTo>
                <a:lnTo>
                  <a:pt x="502" y="1930"/>
                </a:lnTo>
                <a:lnTo>
                  <a:pt x="126" y="2081"/>
                </a:lnTo>
                <a:lnTo>
                  <a:pt x="828" y="2858"/>
                </a:lnTo>
                <a:lnTo>
                  <a:pt x="1" y="3309"/>
                </a:lnTo>
                <a:lnTo>
                  <a:pt x="302" y="3835"/>
                </a:lnTo>
                <a:lnTo>
                  <a:pt x="13409" y="5188"/>
                </a:lnTo>
                <a:lnTo>
                  <a:pt x="12833" y="4787"/>
                </a:lnTo>
                <a:lnTo>
                  <a:pt x="13485" y="4537"/>
                </a:lnTo>
                <a:lnTo>
                  <a:pt x="12507" y="3760"/>
                </a:lnTo>
                <a:lnTo>
                  <a:pt x="14036" y="3334"/>
                </a:lnTo>
                <a:lnTo>
                  <a:pt x="13184" y="2406"/>
                </a:lnTo>
                <a:lnTo>
                  <a:pt x="13911" y="2156"/>
                </a:lnTo>
                <a:lnTo>
                  <a:pt x="13234" y="1304"/>
                </a:lnTo>
                <a:lnTo>
                  <a:pt x="703" y="0"/>
                </a:lnTo>
                <a:close/>
              </a:path>
            </a:pathLst>
          </a:custGeom>
          <a:solidFill>
            <a:srgbClr val="FFFF00">
              <a:alpha val="20000"/>
            </a:srgbClr>
          </a:solidFill>
          <a:ln>
            <a:noFill/>
          </a:ln>
        </p:spPr>
        <p:txBody>
          <a:bodyPr spcFirstLastPara="1" wrap="square" lIns="109710" tIns="109710" rIns="109710" bIns="109710" anchor="ctr" anchorCtr="0">
            <a:noAutofit/>
          </a:bodyPr>
          <a:lstStyle/>
          <a:p>
            <a:endParaRPr sz="2160" dirty="0"/>
          </a:p>
        </p:txBody>
      </p:sp>
    </p:spTree>
    <p:extLst>
      <p:ext uri="{BB962C8B-B14F-4D97-AF65-F5344CB8AC3E}">
        <p14:creationId xmlns:p14="http://schemas.microsoft.com/office/powerpoint/2010/main" val="31026745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0B897-A4F7-9CA6-D34A-A62AE7BCAC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E00F1EA-4A8D-63A5-2025-ACED887FA2E3}"/>
              </a:ext>
            </a:extLst>
          </p:cNvPr>
          <p:cNvSpPr>
            <a:spLocks noGrp="1"/>
          </p:cNvSpPr>
          <p:nvPr>
            <p:ph type="title"/>
          </p:nvPr>
        </p:nvSpPr>
        <p:spPr/>
        <p:txBody>
          <a:bodyPr>
            <a:normAutofit fontScale="90000"/>
          </a:bodyPr>
          <a:lstStyle/>
          <a:p>
            <a:r>
              <a:rPr lang="de-DE" dirty="0"/>
              <a:t>Welche Kriterien sind beim Vergleich zu beachten?</a:t>
            </a:r>
          </a:p>
        </p:txBody>
      </p:sp>
      <p:sp>
        <p:nvSpPr>
          <p:cNvPr id="4" name="Foliennummernplatzhalter 3">
            <a:extLst>
              <a:ext uri="{FF2B5EF4-FFF2-40B4-BE49-F238E27FC236}">
                <a16:creationId xmlns:a16="http://schemas.microsoft.com/office/drawing/2014/main" id="{556F7367-A62D-6D3E-8EFA-84923537E884}"/>
              </a:ext>
            </a:extLst>
          </p:cNvPr>
          <p:cNvSpPr>
            <a:spLocks noGrp="1"/>
          </p:cNvSpPr>
          <p:nvPr>
            <p:ph type="sldNum" sz="quarter" idx="12"/>
          </p:nvPr>
        </p:nvSpPr>
        <p:spPr/>
        <p:txBody>
          <a:bodyPr/>
          <a:lstStyle/>
          <a:p>
            <a:fld id="{4C23FFEC-42AF-4C5F-8FEB-D69D9B6A7C04}" type="slidenum">
              <a:rPr lang="de-AT" smtClean="0"/>
              <a:t>24</a:t>
            </a:fld>
            <a:endParaRPr lang="de-AT"/>
          </a:p>
        </p:txBody>
      </p:sp>
      <p:sp>
        <p:nvSpPr>
          <p:cNvPr id="5" name="Rechteck 4">
            <a:extLst>
              <a:ext uri="{FF2B5EF4-FFF2-40B4-BE49-F238E27FC236}">
                <a16:creationId xmlns:a16="http://schemas.microsoft.com/office/drawing/2014/main" id="{AE33FBF4-B2DD-FE67-5D59-BABF57FCF27E}"/>
              </a:ext>
            </a:extLst>
          </p:cNvPr>
          <p:cNvSpPr/>
          <p:nvPr/>
        </p:nvSpPr>
        <p:spPr>
          <a:xfrm>
            <a:off x="3931632" y="1826440"/>
            <a:ext cx="4320000" cy="1080000"/>
          </a:xfrm>
          <a:custGeom>
            <a:avLst/>
            <a:gdLst>
              <a:gd name="connsiteX0" fmla="*/ 0 w 4320000"/>
              <a:gd name="connsiteY0" fmla="*/ 0 h 1080000"/>
              <a:gd name="connsiteX1" fmla="*/ 703543 w 4320000"/>
              <a:gd name="connsiteY1" fmla="*/ 0 h 1080000"/>
              <a:gd name="connsiteX2" fmla="*/ 1277486 w 4320000"/>
              <a:gd name="connsiteY2" fmla="*/ 0 h 1080000"/>
              <a:gd name="connsiteX3" fmla="*/ 1981029 w 4320000"/>
              <a:gd name="connsiteY3" fmla="*/ 0 h 1080000"/>
              <a:gd name="connsiteX4" fmla="*/ 2511771 w 4320000"/>
              <a:gd name="connsiteY4" fmla="*/ 0 h 1080000"/>
              <a:gd name="connsiteX5" fmla="*/ 3215314 w 4320000"/>
              <a:gd name="connsiteY5" fmla="*/ 0 h 1080000"/>
              <a:gd name="connsiteX6" fmla="*/ 4320000 w 4320000"/>
              <a:gd name="connsiteY6" fmla="*/ 0 h 1080000"/>
              <a:gd name="connsiteX7" fmla="*/ 4320000 w 4320000"/>
              <a:gd name="connsiteY7" fmla="*/ 550800 h 1080000"/>
              <a:gd name="connsiteX8" fmla="*/ 4320000 w 4320000"/>
              <a:gd name="connsiteY8" fmla="*/ 1080000 h 1080000"/>
              <a:gd name="connsiteX9" fmla="*/ 3746057 w 4320000"/>
              <a:gd name="connsiteY9" fmla="*/ 1080000 h 1080000"/>
              <a:gd name="connsiteX10" fmla="*/ 3042514 w 4320000"/>
              <a:gd name="connsiteY10" fmla="*/ 1080000 h 1080000"/>
              <a:gd name="connsiteX11" fmla="*/ 2554971 w 4320000"/>
              <a:gd name="connsiteY11" fmla="*/ 1080000 h 1080000"/>
              <a:gd name="connsiteX12" fmla="*/ 1851429 w 4320000"/>
              <a:gd name="connsiteY12" fmla="*/ 1080000 h 1080000"/>
              <a:gd name="connsiteX13" fmla="*/ 1363886 w 4320000"/>
              <a:gd name="connsiteY13" fmla="*/ 1080000 h 1080000"/>
              <a:gd name="connsiteX14" fmla="*/ 876343 w 4320000"/>
              <a:gd name="connsiteY14" fmla="*/ 1080000 h 1080000"/>
              <a:gd name="connsiteX15" fmla="*/ 0 w 4320000"/>
              <a:gd name="connsiteY15" fmla="*/ 1080000 h 1080000"/>
              <a:gd name="connsiteX16" fmla="*/ 0 w 4320000"/>
              <a:gd name="connsiteY16" fmla="*/ 529200 h 1080000"/>
              <a:gd name="connsiteX17" fmla="*/ 0 w 4320000"/>
              <a:gd name="connsiteY17"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0000" h="1080000" fill="none" extrusionOk="0">
                <a:moveTo>
                  <a:pt x="0" y="0"/>
                </a:moveTo>
                <a:cubicBezTo>
                  <a:pt x="284655" y="4269"/>
                  <a:pt x="352164" y="-31214"/>
                  <a:pt x="703543" y="0"/>
                </a:cubicBezTo>
                <a:cubicBezTo>
                  <a:pt x="1054922" y="31214"/>
                  <a:pt x="1101554" y="-19894"/>
                  <a:pt x="1277486" y="0"/>
                </a:cubicBezTo>
                <a:cubicBezTo>
                  <a:pt x="1453418" y="19894"/>
                  <a:pt x="1790056" y="-5306"/>
                  <a:pt x="1981029" y="0"/>
                </a:cubicBezTo>
                <a:cubicBezTo>
                  <a:pt x="2172002" y="5306"/>
                  <a:pt x="2321783" y="-14341"/>
                  <a:pt x="2511771" y="0"/>
                </a:cubicBezTo>
                <a:cubicBezTo>
                  <a:pt x="2701759" y="14341"/>
                  <a:pt x="3063878" y="-4025"/>
                  <a:pt x="3215314" y="0"/>
                </a:cubicBezTo>
                <a:cubicBezTo>
                  <a:pt x="3366750" y="4025"/>
                  <a:pt x="3936556" y="-12361"/>
                  <a:pt x="4320000" y="0"/>
                </a:cubicBezTo>
                <a:cubicBezTo>
                  <a:pt x="4344809" y="262765"/>
                  <a:pt x="4297189" y="346911"/>
                  <a:pt x="4320000" y="550800"/>
                </a:cubicBezTo>
                <a:cubicBezTo>
                  <a:pt x="4342811" y="754689"/>
                  <a:pt x="4337751" y="898268"/>
                  <a:pt x="4320000" y="1080000"/>
                </a:cubicBezTo>
                <a:cubicBezTo>
                  <a:pt x="4098230" y="1098541"/>
                  <a:pt x="3989013" y="1086098"/>
                  <a:pt x="3746057" y="1080000"/>
                </a:cubicBezTo>
                <a:cubicBezTo>
                  <a:pt x="3503101" y="1073902"/>
                  <a:pt x="3300755" y="1103987"/>
                  <a:pt x="3042514" y="1080000"/>
                </a:cubicBezTo>
                <a:cubicBezTo>
                  <a:pt x="2784273" y="1056013"/>
                  <a:pt x="2665960" y="1094155"/>
                  <a:pt x="2554971" y="1080000"/>
                </a:cubicBezTo>
                <a:cubicBezTo>
                  <a:pt x="2443982" y="1065845"/>
                  <a:pt x="2182761" y="1053166"/>
                  <a:pt x="1851429" y="1080000"/>
                </a:cubicBezTo>
                <a:cubicBezTo>
                  <a:pt x="1520097" y="1106834"/>
                  <a:pt x="1534799" y="1102590"/>
                  <a:pt x="1363886" y="1080000"/>
                </a:cubicBezTo>
                <a:cubicBezTo>
                  <a:pt x="1192973" y="1057410"/>
                  <a:pt x="1071249" y="1063790"/>
                  <a:pt x="876343" y="1080000"/>
                </a:cubicBezTo>
                <a:cubicBezTo>
                  <a:pt x="681437" y="1096210"/>
                  <a:pt x="260914" y="1061662"/>
                  <a:pt x="0" y="1080000"/>
                </a:cubicBezTo>
                <a:cubicBezTo>
                  <a:pt x="8262" y="823161"/>
                  <a:pt x="19772" y="784054"/>
                  <a:pt x="0" y="529200"/>
                </a:cubicBezTo>
                <a:cubicBezTo>
                  <a:pt x="-19772" y="274346"/>
                  <a:pt x="-20545" y="238696"/>
                  <a:pt x="0" y="0"/>
                </a:cubicBezTo>
                <a:close/>
              </a:path>
              <a:path w="4320000" h="1080000" stroke="0" extrusionOk="0">
                <a:moveTo>
                  <a:pt x="0" y="0"/>
                </a:moveTo>
                <a:cubicBezTo>
                  <a:pt x="190620" y="2505"/>
                  <a:pt x="331452" y="-1350"/>
                  <a:pt x="487543" y="0"/>
                </a:cubicBezTo>
                <a:cubicBezTo>
                  <a:pt x="643634" y="1350"/>
                  <a:pt x="877473" y="-13952"/>
                  <a:pt x="1018286" y="0"/>
                </a:cubicBezTo>
                <a:cubicBezTo>
                  <a:pt x="1159099" y="13952"/>
                  <a:pt x="1530863" y="20202"/>
                  <a:pt x="1678629" y="0"/>
                </a:cubicBezTo>
                <a:cubicBezTo>
                  <a:pt x="1826395" y="-20202"/>
                  <a:pt x="2025449" y="21560"/>
                  <a:pt x="2252571" y="0"/>
                </a:cubicBezTo>
                <a:cubicBezTo>
                  <a:pt x="2479693" y="-21560"/>
                  <a:pt x="2601825" y="2569"/>
                  <a:pt x="2783314" y="0"/>
                </a:cubicBezTo>
                <a:cubicBezTo>
                  <a:pt x="2964803" y="-2569"/>
                  <a:pt x="3141833" y="-20202"/>
                  <a:pt x="3270857" y="0"/>
                </a:cubicBezTo>
                <a:cubicBezTo>
                  <a:pt x="3399881" y="20202"/>
                  <a:pt x="4062451" y="-2088"/>
                  <a:pt x="4320000" y="0"/>
                </a:cubicBezTo>
                <a:cubicBezTo>
                  <a:pt x="4340296" y="217331"/>
                  <a:pt x="4338804" y="405278"/>
                  <a:pt x="4320000" y="507600"/>
                </a:cubicBezTo>
                <a:cubicBezTo>
                  <a:pt x="4301196" y="609922"/>
                  <a:pt x="4319254" y="894037"/>
                  <a:pt x="4320000" y="1080000"/>
                </a:cubicBezTo>
                <a:cubicBezTo>
                  <a:pt x="4127456" y="1053339"/>
                  <a:pt x="3936062" y="1072366"/>
                  <a:pt x="3746057" y="1080000"/>
                </a:cubicBezTo>
                <a:cubicBezTo>
                  <a:pt x="3556052" y="1087634"/>
                  <a:pt x="3356884" y="1098079"/>
                  <a:pt x="3215314" y="1080000"/>
                </a:cubicBezTo>
                <a:cubicBezTo>
                  <a:pt x="3073744" y="1061921"/>
                  <a:pt x="2885017" y="1096677"/>
                  <a:pt x="2727771" y="1080000"/>
                </a:cubicBezTo>
                <a:cubicBezTo>
                  <a:pt x="2570525" y="1063323"/>
                  <a:pt x="2419940" y="1072152"/>
                  <a:pt x="2153829" y="1080000"/>
                </a:cubicBezTo>
                <a:cubicBezTo>
                  <a:pt x="1887718" y="1087848"/>
                  <a:pt x="1791278" y="1055054"/>
                  <a:pt x="1623086" y="1080000"/>
                </a:cubicBezTo>
                <a:cubicBezTo>
                  <a:pt x="1454894" y="1104946"/>
                  <a:pt x="1254147" y="1056297"/>
                  <a:pt x="1135543" y="1080000"/>
                </a:cubicBezTo>
                <a:cubicBezTo>
                  <a:pt x="1016939" y="1103703"/>
                  <a:pt x="499263" y="1024602"/>
                  <a:pt x="0" y="1080000"/>
                </a:cubicBezTo>
                <a:cubicBezTo>
                  <a:pt x="23218" y="973886"/>
                  <a:pt x="18806" y="705130"/>
                  <a:pt x="0" y="572400"/>
                </a:cubicBezTo>
                <a:cubicBezTo>
                  <a:pt x="-18806" y="439670"/>
                  <a:pt x="20987" y="266696"/>
                  <a:pt x="0" y="0"/>
                </a:cubicBezTo>
                <a:close/>
              </a:path>
            </a:pathLst>
          </a:custGeom>
          <a:solidFill>
            <a:schemeClr val="accent6">
              <a:lumMod val="75000"/>
            </a:schemeClr>
          </a:solidFill>
          <a:ln>
            <a:extLst>
              <a:ext uri="{C807C97D-BFC1-408E-A445-0C87EB9F89A2}">
                <ask:lineSketchStyleProps xmlns:ask="http://schemas.microsoft.com/office/drawing/2018/sketchyshapes" sd="113521854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rPr>
              <a:t>Höhe des Zinssatzes</a:t>
            </a:r>
            <a:endParaRPr lang="de-AT" b="1" dirty="0">
              <a:solidFill>
                <a:schemeClr val="bg1"/>
              </a:solidFill>
            </a:endParaRPr>
          </a:p>
        </p:txBody>
      </p:sp>
      <p:sp>
        <p:nvSpPr>
          <p:cNvPr id="7" name="Ellipse 6">
            <a:extLst>
              <a:ext uri="{FF2B5EF4-FFF2-40B4-BE49-F238E27FC236}">
                <a16:creationId xmlns:a16="http://schemas.microsoft.com/office/drawing/2014/main" id="{BE8C1D2D-920B-3B87-1825-A395FF81BF19}"/>
              </a:ext>
            </a:extLst>
          </p:cNvPr>
          <p:cNvSpPr/>
          <p:nvPr/>
        </p:nvSpPr>
        <p:spPr>
          <a:xfrm>
            <a:off x="5646000" y="2979000"/>
            <a:ext cx="900000" cy="900000"/>
          </a:xfrm>
          <a:prstGeom prst="ellipse">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Kreuz 7">
            <a:extLst>
              <a:ext uri="{FF2B5EF4-FFF2-40B4-BE49-F238E27FC236}">
                <a16:creationId xmlns:a16="http://schemas.microsoft.com/office/drawing/2014/main" id="{4F8A7AF8-9F20-C02B-7140-D7179D29B7EA}"/>
              </a:ext>
            </a:extLst>
          </p:cNvPr>
          <p:cNvSpPr/>
          <p:nvPr/>
        </p:nvSpPr>
        <p:spPr>
          <a:xfrm>
            <a:off x="5826000" y="3159000"/>
            <a:ext cx="540000" cy="540000"/>
          </a:xfrm>
          <a:prstGeom prst="plus">
            <a:avLst>
              <a:gd name="adj" fmla="val 38333"/>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D97ED378-BF5F-466D-F75E-F529DECB4D02}"/>
              </a:ext>
            </a:extLst>
          </p:cNvPr>
          <p:cNvSpPr/>
          <p:nvPr/>
        </p:nvSpPr>
        <p:spPr>
          <a:xfrm>
            <a:off x="253339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Fixer oder variabler Zinssatz</a:t>
            </a:r>
          </a:p>
        </p:txBody>
      </p:sp>
      <p:pic>
        <p:nvPicPr>
          <p:cNvPr id="19" name="Grafik 18" descr="Sperren mit einfarbiger Füllung">
            <a:extLst>
              <a:ext uri="{FF2B5EF4-FFF2-40B4-BE49-F238E27FC236}">
                <a16:creationId xmlns:a16="http://schemas.microsoft.com/office/drawing/2014/main" id="{8F72141C-8544-2559-5B47-709E4FF91E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1780" y="4080334"/>
            <a:ext cx="720000" cy="720000"/>
          </a:xfrm>
          <a:prstGeom prst="rect">
            <a:avLst/>
          </a:prstGeom>
        </p:spPr>
      </p:pic>
      <p:sp>
        <p:nvSpPr>
          <p:cNvPr id="3" name="Rechteck 2">
            <a:extLst>
              <a:ext uri="{FF2B5EF4-FFF2-40B4-BE49-F238E27FC236}">
                <a16:creationId xmlns:a16="http://schemas.microsoft.com/office/drawing/2014/main" id="{E0B3D9DB-9670-D7F1-44E8-600B55C596C1}"/>
              </a:ext>
            </a:extLst>
          </p:cNvPr>
          <p:cNvSpPr/>
          <p:nvPr/>
        </p:nvSpPr>
        <p:spPr>
          <a:xfrm>
            <a:off x="7498605" y="328285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Laufzeit</a:t>
            </a:r>
          </a:p>
        </p:txBody>
      </p:sp>
      <p:sp>
        <p:nvSpPr>
          <p:cNvPr id="6" name="Rechteck 5">
            <a:extLst>
              <a:ext uri="{FF2B5EF4-FFF2-40B4-BE49-F238E27FC236}">
                <a16:creationId xmlns:a16="http://schemas.microsoft.com/office/drawing/2014/main" id="{667149E1-7556-67E0-AF8B-BDC5CBB8BE7A}"/>
              </a:ext>
            </a:extLst>
          </p:cNvPr>
          <p:cNvSpPr/>
          <p:nvPr/>
        </p:nvSpPr>
        <p:spPr>
          <a:xfrm>
            <a:off x="1091684" y="4770104"/>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Kündigung</a:t>
            </a:r>
          </a:p>
        </p:txBody>
      </p:sp>
      <p:sp>
        <p:nvSpPr>
          <p:cNvPr id="12" name="Rechteck 11">
            <a:extLst>
              <a:ext uri="{FF2B5EF4-FFF2-40B4-BE49-F238E27FC236}">
                <a16:creationId xmlns:a16="http://schemas.microsoft.com/office/drawing/2014/main" id="{3FFAC13D-32CA-7FCF-B0C9-81758C42D210}"/>
              </a:ext>
            </a:extLst>
          </p:cNvPr>
          <p:cNvSpPr/>
          <p:nvPr/>
        </p:nvSpPr>
        <p:spPr>
          <a:xfrm>
            <a:off x="3701314" y="477456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Besteuerung</a:t>
            </a:r>
          </a:p>
        </p:txBody>
      </p:sp>
      <p:sp>
        <p:nvSpPr>
          <p:cNvPr id="14" name="Rechteck 13">
            <a:extLst>
              <a:ext uri="{FF2B5EF4-FFF2-40B4-BE49-F238E27FC236}">
                <a16:creationId xmlns:a16="http://schemas.microsoft.com/office/drawing/2014/main" id="{851FE2CA-24CC-3DB0-8586-A208417B65A6}"/>
              </a:ext>
            </a:extLst>
          </p:cNvPr>
          <p:cNvSpPr/>
          <p:nvPr/>
        </p:nvSpPr>
        <p:spPr>
          <a:xfrm>
            <a:off x="6580803" y="4774563"/>
            <a:ext cx="2160000" cy="1080000"/>
          </a:xfrm>
          <a:custGeom>
            <a:avLst/>
            <a:gdLst>
              <a:gd name="connsiteX0" fmla="*/ 0 w 2160000"/>
              <a:gd name="connsiteY0" fmla="*/ 0 h 1080000"/>
              <a:gd name="connsiteX1" fmla="*/ 518400 w 2160000"/>
              <a:gd name="connsiteY1" fmla="*/ 0 h 1080000"/>
              <a:gd name="connsiteX2" fmla="*/ 1036800 w 2160000"/>
              <a:gd name="connsiteY2" fmla="*/ 0 h 1080000"/>
              <a:gd name="connsiteX3" fmla="*/ 1620000 w 2160000"/>
              <a:gd name="connsiteY3" fmla="*/ 0 h 1080000"/>
              <a:gd name="connsiteX4" fmla="*/ 2160000 w 2160000"/>
              <a:gd name="connsiteY4" fmla="*/ 0 h 1080000"/>
              <a:gd name="connsiteX5" fmla="*/ 2160000 w 2160000"/>
              <a:gd name="connsiteY5" fmla="*/ 550800 h 1080000"/>
              <a:gd name="connsiteX6" fmla="*/ 2160000 w 2160000"/>
              <a:gd name="connsiteY6" fmla="*/ 1080000 h 1080000"/>
              <a:gd name="connsiteX7" fmla="*/ 1684800 w 2160000"/>
              <a:gd name="connsiteY7" fmla="*/ 1080000 h 1080000"/>
              <a:gd name="connsiteX8" fmla="*/ 1123200 w 2160000"/>
              <a:gd name="connsiteY8" fmla="*/ 1080000 h 1080000"/>
              <a:gd name="connsiteX9" fmla="*/ 583200 w 2160000"/>
              <a:gd name="connsiteY9" fmla="*/ 1080000 h 1080000"/>
              <a:gd name="connsiteX10" fmla="*/ 0 w 2160000"/>
              <a:gd name="connsiteY10" fmla="*/ 1080000 h 1080000"/>
              <a:gd name="connsiteX11" fmla="*/ 0 w 2160000"/>
              <a:gd name="connsiteY11" fmla="*/ 518400 h 1080000"/>
              <a:gd name="connsiteX12" fmla="*/ 0 w 2160000"/>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00" h="1080000" fill="none" extrusionOk="0">
                <a:moveTo>
                  <a:pt x="0" y="0"/>
                </a:moveTo>
                <a:cubicBezTo>
                  <a:pt x="224927" y="-10440"/>
                  <a:pt x="360541" y="-8418"/>
                  <a:pt x="518400" y="0"/>
                </a:cubicBezTo>
                <a:cubicBezTo>
                  <a:pt x="676259" y="8418"/>
                  <a:pt x="888371" y="-15214"/>
                  <a:pt x="1036800" y="0"/>
                </a:cubicBezTo>
                <a:cubicBezTo>
                  <a:pt x="1185229" y="15214"/>
                  <a:pt x="1362950" y="15484"/>
                  <a:pt x="1620000" y="0"/>
                </a:cubicBezTo>
                <a:cubicBezTo>
                  <a:pt x="1877050" y="-15484"/>
                  <a:pt x="1913732" y="11926"/>
                  <a:pt x="2160000" y="0"/>
                </a:cubicBezTo>
                <a:cubicBezTo>
                  <a:pt x="2163517" y="218292"/>
                  <a:pt x="2186680" y="327324"/>
                  <a:pt x="2160000" y="550800"/>
                </a:cubicBezTo>
                <a:cubicBezTo>
                  <a:pt x="2133320" y="774276"/>
                  <a:pt x="2165678" y="942503"/>
                  <a:pt x="2160000" y="1080000"/>
                </a:cubicBezTo>
                <a:cubicBezTo>
                  <a:pt x="1939117" y="1063710"/>
                  <a:pt x="1786519" y="1084911"/>
                  <a:pt x="1684800" y="1080000"/>
                </a:cubicBezTo>
                <a:cubicBezTo>
                  <a:pt x="1583081" y="1075089"/>
                  <a:pt x="1239277" y="1104119"/>
                  <a:pt x="1123200" y="1080000"/>
                </a:cubicBezTo>
                <a:cubicBezTo>
                  <a:pt x="1007123" y="1055881"/>
                  <a:pt x="691304" y="1095632"/>
                  <a:pt x="583200" y="1080000"/>
                </a:cubicBezTo>
                <a:cubicBezTo>
                  <a:pt x="475096" y="1064368"/>
                  <a:pt x="278834" y="1104993"/>
                  <a:pt x="0" y="1080000"/>
                </a:cubicBezTo>
                <a:cubicBezTo>
                  <a:pt x="16251" y="893530"/>
                  <a:pt x="3540" y="670106"/>
                  <a:pt x="0" y="518400"/>
                </a:cubicBezTo>
                <a:cubicBezTo>
                  <a:pt x="-3540" y="366694"/>
                  <a:pt x="3279" y="119237"/>
                  <a:pt x="0" y="0"/>
                </a:cubicBezTo>
                <a:close/>
              </a:path>
              <a:path w="2160000" h="1080000" stroke="0" extrusionOk="0">
                <a:moveTo>
                  <a:pt x="0" y="0"/>
                </a:moveTo>
                <a:cubicBezTo>
                  <a:pt x="144960" y="-14549"/>
                  <a:pt x="350402" y="-10584"/>
                  <a:pt x="561600" y="0"/>
                </a:cubicBezTo>
                <a:cubicBezTo>
                  <a:pt x="772798" y="10584"/>
                  <a:pt x="970102" y="-9132"/>
                  <a:pt x="1123200" y="0"/>
                </a:cubicBezTo>
                <a:cubicBezTo>
                  <a:pt x="1276298" y="9132"/>
                  <a:pt x="1409560" y="12353"/>
                  <a:pt x="1620000" y="0"/>
                </a:cubicBezTo>
                <a:cubicBezTo>
                  <a:pt x="1830440" y="-12353"/>
                  <a:pt x="2024559" y="10512"/>
                  <a:pt x="2160000" y="0"/>
                </a:cubicBezTo>
                <a:cubicBezTo>
                  <a:pt x="2144675" y="142843"/>
                  <a:pt x="2148468" y="315423"/>
                  <a:pt x="2160000" y="550800"/>
                </a:cubicBezTo>
                <a:cubicBezTo>
                  <a:pt x="2171532" y="786177"/>
                  <a:pt x="2134711" y="843993"/>
                  <a:pt x="2160000" y="1080000"/>
                </a:cubicBezTo>
                <a:cubicBezTo>
                  <a:pt x="1903426" y="1059085"/>
                  <a:pt x="1858375" y="1064626"/>
                  <a:pt x="1620000" y="1080000"/>
                </a:cubicBezTo>
                <a:cubicBezTo>
                  <a:pt x="1381625" y="1095374"/>
                  <a:pt x="1235648" y="1101386"/>
                  <a:pt x="1036800" y="1080000"/>
                </a:cubicBezTo>
                <a:cubicBezTo>
                  <a:pt x="837952" y="1058614"/>
                  <a:pt x="290698" y="1085646"/>
                  <a:pt x="0" y="1080000"/>
                </a:cubicBezTo>
                <a:cubicBezTo>
                  <a:pt x="17058" y="930814"/>
                  <a:pt x="-22556" y="700322"/>
                  <a:pt x="0" y="572400"/>
                </a:cubicBezTo>
                <a:cubicBezTo>
                  <a:pt x="22556" y="444478"/>
                  <a:pt x="11642" y="227093"/>
                  <a:pt x="0" y="0"/>
                </a:cubicBezTo>
                <a:close/>
              </a:path>
            </a:pathLst>
          </a:custGeom>
          <a:solidFill>
            <a:schemeClr val="accent6">
              <a:lumMod val="20000"/>
              <a:lumOff val="80000"/>
            </a:schemeClr>
          </a:solidFill>
          <a:ln w="38100">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Inflation</a:t>
            </a:r>
          </a:p>
        </p:txBody>
      </p:sp>
      <p:pic>
        <p:nvPicPr>
          <p:cNvPr id="11" name="Grafik 10" descr="Steuer mit einfarbiger Füllung">
            <a:extLst>
              <a:ext uri="{FF2B5EF4-FFF2-40B4-BE49-F238E27FC236}">
                <a16:creationId xmlns:a16="http://schemas.microsoft.com/office/drawing/2014/main" id="{1C39834F-B932-31D8-1F53-D0F0255744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19603" y="5510976"/>
            <a:ext cx="720000" cy="720000"/>
          </a:xfrm>
          <a:prstGeom prst="rect">
            <a:avLst/>
          </a:prstGeom>
        </p:spPr>
      </p:pic>
      <p:pic>
        <p:nvPicPr>
          <p:cNvPr id="13" name="Grafik 12" descr="Liniendiagramm mit einfarbiger Füllung">
            <a:extLst>
              <a:ext uri="{FF2B5EF4-FFF2-40B4-BE49-F238E27FC236}">
                <a16:creationId xmlns:a16="http://schemas.microsoft.com/office/drawing/2014/main" id="{35311D3B-472E-6AA5-9E35-22A3E4341B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87522" y="5490104"/>
            <a:ext cx="720000" cy="720000"/>
          </a:xfrm>
          <a:prstGeom prst="rect">
            <a:avLst/>
          </a:prstGeom>
        </p:spPr>
      </p:pic>
      <p:pic>
        <p:nvPicPr>
          <p:cNvPr id="15" name="Grafik 14" descr="Marke Kreuz mit einfarbiger Füllung">
            <a:extLst>
              <a:ext uri="{FF2B5EF4-FFF2-40B4-BE49-F238E27FC236}">
                <a16:creationId xmlns:a16="http://schemas.microsoft.com/office/drawing/2014/main" id="{BBEC7FEF-F4EE-5930-1F70-43027D97BC6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813395" y="5490104"/>
            <a:ext cx="720000" cy="720000"/>
          </a:xfrm>
          <a:prstGeom prst="rect">
            <a:avLst/>
          </a:prstGeom>
        </p:spPr>
      </p:pic>
      <p:pic>
        <p:nvPicPr>
          <p:cNvPr id="17" name="Grafik 16" descr="Uhr mit einfarbiger Füllung">
            <a:extLst>
              <a:ext uri="{FF2B5EF4-FFF2-40B4-BE49-F238E27FC236}">
                <a16:creationId xmlns:a16="http://schemas.microsoft.com/office/drawing/2014/main" id="{A3A0CDC8-3FBE-D535-88FF-987D78BEB23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50600" y="4038668"/>
            <a:ext cx="720000" cy="720000"/>
          </a:xfrm>
          <a:prstGeom prst="rect">
            <a:avLst/>
          </a:prstGeom>
        </p:spPr>
      </p:pic>
    </p:spTree>
    <p:extLst>
      <p:ext uri="{BB962C8B-B14F-4D97-AF65-F5344CB8AC3E}">
        <p14:creationId xmlns:p14="http://schemas.microsoft.com/office/powerpoint/2010/main" val="23746641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 grpId="0" animBg="1"/>
      <p:bldP spid="6" grpId="0" animBg="1"/>
      <p:bldP spid="12"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67EF30-E53F-FDC2-E39B-532ED10D08B5}"/>
              </a:ext>
            </a:extLst>
          </p:cNvPr>
          <p:cNvSpPr>
            <a:spLocks noGrp="1"/>
          </p:cNvSpPr>
          <p:nvPr>
            <p:ph type="title"/>
          </p:nvPr>
        </p:nvSpPr>
        <p:spPr/>
        <p:txBody>
          <a:bodyPr/>
          <a:lstStyle/>
          <a:p>
            <a:r>
              <a:rPr lang="de-AT" dirty="0"/>
              <a:t>Inflation und Zinsen</a:t>
            </a:r>
          </a:p>
        </p:txBody>
      </p:sp>
      <p:sp>
        <p:nvSpPr>
          <p:cNvPr id="4" name="Foliennummernplatzhalter 3">
            <a:extLst>
              <a:ext uri="{FF2B5EF4-FFF2-40B4-BE49-F238E27FC236}">
                <a16:creationId xmlns:a16="http://schemas.microsoft.com/office/drawing/2014/main" id="{428D517C-5BF1-E272-A795-7AE74B7A8670}"/>
              </a:ext>
            </a:extLst>
          </p:cNvPr>
          <p:cNvSpPr>
            <a:spLocks noGrp="1"/>
          </p:cNvSpPr>
          <p:nvPr>
            <p:ph type="sldNum" sz="quarter" idx="12"/>
          </p:nvPr>
        </p:nvSpPr>
        <p:spPr/>
        <p:txBody>
          <a:bodyPr/>
          <a:lstStyle/>
          <a:p>
            <a:fld id="{4C23FFEC-42AF-4C5F-8FEB-D69D9B6A7C04}" type="slidenum">
              <a:rPr lang="de-AT" smtClean="0"/>
              <a:t>25</a:t>
            </a:fld>
            <a:endParaRPr lang="de-AT"/>
          </a:p>
        </p:txBody>
      </p:sp>
      <p:sp>
        <p:nvSpPr>
          <p:cNvPr id="5" name="Textfeld 4">
            <a:extLst>
              <a:ext uri="{FF2B5EF4-FFF2-40B4-BE49-F238E27FC236}">
                <a16:creationId xmlns:a16="http://schemas.microsoft.com/office/drawing/2014/main" id="{25843E9D-D112-6207-4A09-1AF2F894B7C5}"/>
              </a:ext>
            </a:extLst>
          </p:cNvPr>
          <p:cNvSpPr txBox="1"/>
          <p:nvPr/>
        </p:nvSpPr>
        <p:spPr>
          <a:xfrm>
            <a:off x="1108570" y="6611505"/>
            <a:ext cx="8223617" cy="240066"/>
          </a:xfrm>
          <a:prstGeom prst="rect">
            <a:avLst/>
          </a:prstGeom>
          <a:noFill/>
        </p:spPr>
        <p:txBody>
          <a:bodyPr wrap="square" rtlCol="0">
            <a:spAutoFit/>
          </a:bodyPr>
          <a:lstStyle/>
          <a:p>
            <a:r>
              <a:rPr lang="de-AT" sz="960" dirty="0">
                <a:solidFill>
                  <a:schemeClr val="bg1">
                    <a:lumMod val="50000"/>
                  </a:schemeClr>
                </a:solidFill>
                <a:cs typeface="Arial" panose="020B0604020202020204" pitchFamily="34" charset="0"/>
              </a:rPr>
              <a:t>Quelle: OeNB</a:t>
            </a:r>
          </a:p>
        </p:txBody>
      </p:sp>
      <p:sp>
        <p:nvSpPr>
          <p:cNvPr id="6" name="Rechteck 5">
            <a:extLst>
              <a:ext uri="{FF2B5EF4-FFF2-40B4-BE49-F238E27FC236}">
                <a16:creationId xmlns:a16="http://schemas.microsoft.com/office/drawing/2014/main" id="{D7DC8DE4-926C-AC8A-B7DA-509B4F4205E8}"/>
              </a:ext>
            </a:extLst>
          </p:cNvPr>
          <p:cNvSpPr/>
          <p:nvPr/>
        </p:nvSpPr>
        <p:spPr>
          <a:xfrm>
            <a:off x="2592706" y="1537459"/>
            <a:ext cx="7555230" cy="735486"/>
          </a:xfrm>
          <a:custGeom>
            <a:avLst/>
            <a:gdLst>
              <a:gd name="connsiteX0" fmla="*/ 0 w 7555230"/>
              <a:gd name="connsiteY0" fmla="*/ 0 h 735486"/>
              <a:gd name="connsiteX1" fmla="*/ 686839 w 7555230"/>
              <a:gd name="connsiteY1" fmla="*/ 0 h 735486"/>
              <a:gd name="connsiteX2" fmla="*/ 1222574 w 7555230"/>
              <a:gd name="connsiteY2" fmla="*/ 0 h 735486"/>
              <a:gd name="connsiteX3" fmla="*/ 2060517 w 7555230"/>
              <a:gd name="connsiteY3" fmla="*/ 0 h 735486"/>
              <a:gd name="connsiteX4" fmla="*/ 2596252 w 7555230"/>
              <a:gd name="connsiteY4" fmla="*/ 0 h 735486"/>
              <a:gd name="connsiteX5" fmla="*/ 3131986 w 7555230"/>
              <a:gd name="connsiteY5" fmla="*/ 0 h 735486"/>
              <a:gd name="connsiteX6" fmla="*/ 3969930 w 7555230"/>
              <a:gd name="connsiteY6" fmla="*/ 0 h 735486"/>
              <a:gd name="connsiteX7" fmla="*/ 4581217 w 7555230"/>
              <a:gd name="connsiteY7" fmla="*/ 0 h 735486"/>
              <a:gd name="connsiteX8" fmla="*/ 5268056 w 7555230"/>
              <a:gd name="connsiteY8" fmla="*/ 0 h 735486"/>
              <a:gd name="connsiteX9" fmla="*/ 6106000 w 7555230"/>
              <a:gd name="connsiteY9" fmla="*/ 0 h 735486"/>
              <a:gd name="connsiteX10" fmla="*/ 6641734 w 7555230"/>
              <a:gd name="connsiteY10" fmla="*/ 0 h 735486"/>
              <a:gd name="connsiteX11" fmla="*/ 7555230 w 7555230"/>
              <a:gd name="connsiteY11" fmla="*/ 0 h 735486"/>
              <a:gd name="connsiteX12" fmla="*/ 7555230 w 7555230"/>
              <a:gd name="connsiteY12" fmla="*/ 375098 h 735486"/>
              <a:gd name="connsiteX13" fmla="*/ 7555230 w 7555230"/>
              <a:gd name="connsiteY13" fmla="*/ 735486 h 735486"/>
              <a:gd name="connsiteX14" fmla="*/ 6717286 w 7555230"/>
              <a:gd name="connsiteY14" fmla="*/ 735486 h 735486"/>
              <a:gd name="connsiteX15" fmla="*/ 5879343 w 7555230"/>
              <a:gd name="connsiteY15" fmla="*/ 735486 h 735486"/>
              <a:gd name="connsiteX16" fmla="*/ 5192504 w 7555230"/>
              <a:gd name="connsiteY16" fmla="*/ 735486 h 735486"/>
              <a:gd name="connsiteX17" fmla="*/ 4354560 w 7555230"/>
              <a:gd name="connsiteY17" fmla="*/ 735486 h 735486"/>
              <a:gd name="connsiteX18" fmla="*/ 3743273 w 7555230"/>
              <a:gd name="connsiteY18" fmla="*/ 735486 h 735486"/>
              <a:gd name="connsiteX19" fmla="*/ 3283091 w 7555230"/>
              <a:gd name="connsiteY19" fmla="*/ 735486 h 735486"/>
              <a:gd name="connsiteX20" fmla="*/ 2445147 w 7555230"/>
              <a:gd name="connsiteY20" fmla="*/ 735486 h 735486"/>
              <a:gd name="connsiteX21" fmla="*/ 1607203 w 7555230"/>
              <a:gd name="connsiteY21" fmla="*/ 735486 h 735486"/>
              <a:gd name="connsiteX22" fmla="*/ 995917 w 7555230"/>
              <a:gd name="connsiteY22" fmla="*/ 735486 h 735486"/>
              <a:gd name="connsiteX23" fmla="*/ 0 w 7555230"/>
              <a:gd name="connsiteY23" fmla="*/ 735486 h 735486"/>
              <a:gd name="connsiteX24" fmla="*/ 0 w 7555230"/>
              <a:gd name="connsiteY24" fmla="*/ 360388 h 735486"/>
              <a:gd name="connsiteX25" fmla="*/ 0 w 7555230"/>
              <a:gd name="connsiteY25" fmla="*/ 0 h 73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55230" h="735486" fill="none" extrusionOk="0">
                <a:moveTo>
                  <a:pt x="0" y="0"/>
                </a:moveTo>
                <a:cubicBezTo>
                  <a:pt x="138085" y="-958"/>
                  <a:pt x="362321" y="-27563"/>
                  <a:pt x="686839" y="0"/>
                </a:cubicBezTo>
                <a:cubicBezTo>
                  <a:pt x="1011357" y="27563"/>
                  <a:pt x="1115056" y="3650"/>
                  <a:pt x="1222574" y="0"/>
                </a:cubicBezTo>
                <a:cubicBezTo>
                  <a:pt x="1330093" y="-3650"/>
                  <a:pt x="1845091" y="1204"/>
                  <a:pt x="2060517" y="0"/>
                </a:cubicBezTo>
                <a:cubicBezTo>
                  <a:pt x="2275943" y="-1204"/>
                  <a:pt x="2426924" y="17191"/>
                  <a:pt x="2596252" y="0"/>
                </a:cubicBezTo>
                <a:cubicBezTo>
                  <a:pt x="2765581" y="-17191"/>
                  <a:pt x="2925564" y="15836"/>
                  <a:pt x="3131986" y="0"/>
                </a:cubicBezTo>
                <a:cubicBezTo>
                  <a:pt x="3338408" y="-15836"/>
                  <a:pt x="3786142" y="36827"/>
                  <a:pt x="3969930" y="0"/>
                </a:cubicBezTo>
                <a:cubicBezTo>
                  <a:pt x="4153718" y="-36827"/>
                  <a:pt x="4442125" y="-18083"/>
                  <a:pt x="4581217" y="0"/>
                </a:cubicBezTo>
                <a:cubicBezTo>
                  <a:pt x="4720309" y="18083"/>
                  <a:pt x="5022264" y="22009"/>
                  <a:pt x="5268056" y="0"/>
                </a:cubicBezTo>
                <a:cubicBezTo>
                  <a:pt x="5513848" y="-22009"/>
                  <a:pt x="5781793" y="13475"/>
                  <a:pt x="6106000" y="0"/>
                </a:cubicBezTo>
                <a:cubicBezTo>
                  <a:pt x="6430207" y="-13475"/>
                  <a:pt x="6478179" y="-3368"/>
                  <a:pt x="6641734" y="0"/>
                </a:cubicBezTo>
                <a:cubicBezTo>
                  <a:pt x="6805289" y="3368"/>
                  <a:pt x="7366850" y="-18559"/>
                  <a:pt x="7555230" y="0"/>
                </a:cubicBezTo>
                <a:cubicBezTo>
                  <a:pt x="7560565" y="79999"/>
                  <a:pt x="7570624" y="295317"/>
                  <a:pt x="7555230" y="375098"/>
                </a:cubicBezTo>
                <a:cubicBezTo>
                  <a:pt x="7539836" y="454879"/>
                  <a:pt x="7560914" y="558329"/>
                  <a:pt x="7555230" y="735486"/>
                </a:cubicBezTo>
                <a:cubicBezTo>
                  <a:pt x="7219484" y="741837"/>
                  <a:pt x="6894849" y="744681"/>
                  <a:pt x="6717286" y="735486"/>
                </a:cubicBezTo>
                <a:cubicBezTo>
                  <a:pt x="6539723" y="726291"/>
                  <a:pt x="6060560" y="737845"/>
                  <a:pt x="5879343" y="735486"/>
                </a:cubicBezTo>
                <a:cubicBezTo>
                  <a:pt x="5698126" y="733127"/>
                  <a:pt x="5388470" y="715496"/>
                  <a:pt x="5192504" y="735486"/>
                </a:cubicBezTo>
                <a:cubicBezTo>
                  <a:pt x="4996538" y="755476"/>
                  <a:pt x="4711922" y="724651"/>
                  <a:pt x="4354560" y="735486"/>
                </a:cubicBezTo>
                <a:cubicBezTo>
                  <a:pt x="3997198" y="746321"/>
                  <a:pt x="4041228" y="718660"/>
                  <a:pt x="3743273" y="735486"/>
                </a:cubicBezTo>
                <a:cubicBezTo>
                  <a:pt x="3445318" y="752312"/>
                  <a:pt x="3452749" y="751030"/>
                  <a:pt x="3283091" y="735486"/>
                </a:cubicBezTo>
                <a:cubicBezTo>
                  <a:pt x="3113433" y="719942"/>
                  <a:pt x="2742789" y="697861"/>
                  <a:pt x="2445147" y="735486"/>
                </a:cubicBezTo>
                <a:cubicBezTo>
                  <a:pt x="2147505" y="773111"/>
                  <a:pt x="1942234" y="749516"/>
                  <a:pt x="1607203" y="735486"/>
                </a:cubicBezTo>
                <a:cubicBezTo>
                  <a:pt x="1272172" y="721456"/>
                  <a:pt x="1264286" y="740741"/>
                  <a:pt x="995917" y="735486"/>
                </a:cubicBezTo>
                <a:cubicBezTo>
                  <a:pt x="727548" y="730231"/>
                  <a:pt x="390912" y="751108"/>
                  <a:pt x="0" y="735486"/>
                </a:cubicBezTo>
                <a:cubicBezTo>
                  <a:pt x="15080" y="629952"/>
                  <a:pt x="15631" y="444187"/>
                  <a:pt x="0" y="360388"/>
                </a:cubicBezTo>
                <a:cubicBezTo>
                  <a:pt x="-15631" y="276589"/>
                  <a:pt x="901" y="160607"/>
                  <a:pt x="0" y="0"/>
                </a:cubicBezTo>
                <a:close/>
              </a:path>
              <a:path w="7555230" h="735486" stroke="0" extrusionOk="0">
                <a:moveTo>
                  <a:pt x="0" y="0"/>
                </a:moveTo>
                <a:cubicBezTo>
                  <a:pt x="162714" y="-18203"/>
                  <a:pt x="557754" y="-21876"/>
                  <a:pt x="762391" y="0"/>
                </a:cubicBezTo>
                <a:cubicBezTo>
                  <a:pt x="967028" y="21876"/>
                  <a:pt x="1191820" y="15252"/>
                  <a:pt x="1373678" y="0"/>
                </a:cubicBezTo>
                <a:cubicBezTo>
                  <a:pt x="1555536" y="-15252"/>
                  <a:pt x="1789735" y="28752"/>
                  <a:pt x="1984965" y="0"/>
                </a:cubicBezTo>
                <a:cubicBezTo>
                  <a:pt x="2180195" y="-28752"/>
                  <a:pt x="2397075" y="27452"/>
                  <a:pt x="2671804" y="0"/>
                </a:cubicBezTo>
                <a:cubicBezTo>
                  <a:pt x="2946533" y="-27452"/>
                  <a:pt x="3100821" y="21133"/>
                  <a:pt x="3358643" y="0"/>
                </a:cubicBezTo>
                <a:cubicBezTo>
                  <a:pt x="3616465" y="-21133"/>
                  <a:pt x="3668775" y="-5438"/>
                  <a:pt x="3818825" y="0"/>
                </a:cubicBezTo>
                <a:cubicBezTo>
                  <a:pt x="3968875" y="5438"/>
                  <a:pt x="4126134" y="-15590"/>
                  <a:pt x="4430112" y="0"/>
                </a:cubicBezTo>
                <a:cubicBezTo>
                  <a:pt x="4734090" y="15590"/>
                  <a:pt x="4891983" y="-14742"/>
                  <a:pt x="5041399" y="0"/>
                </a:cubicBezTo>
                <a:cubicBezTo>
                  <a:pt x="5190815" y="14742"/>
                  <a:pt x="5432611" y="2150"/>
                  <a:pt x="5652686" y="0"/>
                </a:cubicBezTo>
                <a:cubicBezTo>
                  <a:pt x="5872761" y="-2150"/>
                  <a:pt x="6195613" y="-9068"/>
                  <a:pt x="6339525" y="0"/>
                </a:cubicBezTo>
                <a:cubicBezTo>
                  <a:pt x="6483437" y="9068"/>
                  <a:pt x="6807913" y="351"/>
                  <a:pt x="6950812" y="0"/>
                </a:cubicBezTo>
                <a:cubicBezTo>
                  <a:pt x="7093711" y="-351"/>
                  <a:pt x="7383602" y="24261"/>
                  <a:pt x="7555230" y="0"/>
                </a:cubicBezTo>
                <a:cubicBezTo>
                  <a:pt x="7563386" y="125701"/>
                  <a:pt x="7551861" y="184924"/>
                  <a:pt x="7555230" y="360388"/>
                </a:cubicBezTo>
                <a:cubicBezTo>
                  <a:pt x="7558599" y="535852"/>
                  <a:pt x="7536641" y="595477"/>
                  <a:pt x="7555230" y="735486"/>
                </a:cubicBezTo>
                <a:cubicBezTo>
                  <a:pt x="7149070" y="753768"/>
                  <a:pt x="7081725" y="733902"/>
                  <a:pt x="6717286" y="735486"/>
                </a:cubicBezTo>
                <a:cubicBezTo>
                  <a:pt x="6352847" y="737070"/>
                  <a:pt x="6309971" y="751350"/>
                  <a:pt x="6106000" y="735486"/>
                </a:cubicBezTo>
                <a:cubicBezTo>
                  <a:pt x="5902029" y="719622"/>
                  <a:pt x="5491196" y="764945"/>
                  <a:pt x="5268056" y="735486"/>
                </a:cubicBezTo>
                <a:cubicBezTo>
                  <a:pt x="5044916" y="706027"/>
                  <a:pt x="4818175" y="711321"/>
                  <a:pt x="4656769" y="735486"/>
                </a:cubicBezTo>
                <a:cubicBezTo>
                  <a:pt x="4495363" y="759651"/>
                  <a:pt x="4182593" y="745292"/>
                  <a:pt x="3969930" y="735486"/>
                </a:cubicBezTo>
                <a:cubicBezTo>
                  <a:pt x="3757267" y="725680"/>
                  <a:pt x="3626038" y="724129"/>
                  <a:pt x="3434195" y="735486"/>
                </a:cubicBezTo>
                <a:cubicBezTo>
                  <a:pt x="3242352" y="746843"/>
                  <a:pt x="3120698" y="720015"/>
                  <a:pt x="2974013" y="735486"/>
                </a:cubicBezTo>
                <a:cubicBezTo>
                  <a:pt x="2827328" y="750957"/>
                  <a:pt x="2612729" y="746136"/>
                  <a:pt x="2287174" y="735486"/>
                </a:cubicBezTo>
                <a:cubicBezTo>
                  <a:pt x="1961619" y="724836"/>
                  <a:pt x="1842049" y="744219"/>
                  <a:pt x="1449230" y="735486"/>
                </a:cubicBezTo>
                <a:cubicBezTo>
                  <a:pt x="1056411" y="726753"/>
                  <a:pt x="1206545" y="730038"/>
                  <a:pt x="989048" y="735486"/>
                </a:cubicBezTo>
                <a:cubicBezTo>
                  <a:pt x="771551" y="740934"/>
                  <a:pt x="319076" y="732597"/>
                  <a:pt x="0" y="735486"/>
                </a:cubicBezTo>
                <a:cubicBezTo>
                  <a:pt x="-14880" y="612971"/>
                  <a:pt x="7280" y="491441"/>
                  <a:pt x="0" y="375098"/>
                </a:cubicBezTo>
                <a:cubicBezTo>
                  <a:pt x="-7280" y="258755"/>
                  <a:pt x="-16705" y="135196"/>
                  <a:pt x="0" y="0"/>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788258171">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920"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feld 6">
                <a:extLst>
                  <a:ext uri="{FF2B5EF4-FFF2-40B4-BE49-F238E27FC236}">
                    <a16:creationId xmlns:a16="http://schemas.microsoft.com/office/drawing/2014/main" id="{A4DD1AD8-E1AD-FACB-F90B-46A3C769DACE}"/>
                  </a:ext>
                </a:extLst>
              </p:cNvPr>
              <p:cNvSpPr txBox="1"/>
              <p:nvPr/>
            </p:nvSpPr>
            <p:spPr>
              <a:xfrm>
                <a:off x="2592704" y="1682239"/>
                <a:ext cx="7555230" cy="424732"/>
              </a:xfrm>
              <a:prstGeom prst="rect">
                <a:avLst/>
              </a:prstGeom>
              <a:noFill/>
            </p:spPr>
            <p:txBody>
              <a:bodyPr wrap="square" rtlCol="0">
                <a:spAutoFit/>
              </a:bodyPr>
              <a:lstStyle/>
              <a:p>
                <a:pPr algn="ctr">
                  <a:spcBef>
                    <a:spcPts val="720"/>
                  </a:spcBef>
                </a:pPr>
                <a14:m>
                  <m:oMathPara xmlns:m="http://schemas.openxmlformats.org/officeDocument/2006/math">
                    <m:oMathParaPr>
                      <m:jc m:val="centerGroup"/>
                    </m:oMathParaPr>
                    <m:oMath xmlns:m="http://schemas.openxmlformats.org/officeDocument/2006/math">
                      <m:r>
                        <a:rPr lang="de-DE" sz="2160" i="1">
                          <a:latin typeface="Cambria Math" panose="02040503050406030204" pitchFamily="18" charset="0"/>
                        </a:rPr>
                        <m:t>[</m:t>
                      </m:r>
                      <m:r>
                        <a:rPr lang="de-DE" sz="2160" i="1">
                          <a:latin typeface="Cambria Math" panose="02040503050406030204" pitchFamily="18" charset="0"/>
                        </a:rPr>
                        <m:t>𝑁𝑜𝑚𝑖𝑛𝑎𝑙𝑧𝑖𝑛𝑠</m:t>
                      </m:r>
                      <m:r>
                        <a:rPr lang="de-DE" sz="2160" i="1">
                          <a:latin typeface="Cambria Math" panose="02040503050406030204" pitchFamily="18" charset="0"/>
                        </a:rPr>
                        <m:t>] – [</m:t>
                      </m:r>
                      <m:r>
                        <a:rPr lang="de-DE" sz="2160" i="1">
                          <a:latin typeface="Cambria Math" panose="02040503050406030204" pitchFamily="18" charset="0"/>
                        </a:rPr>
                        <m:t>𝐼𝑛𝑓𝑙𝑎𝑡𝑖𝑜𝑛𝑠𝑟𝑎𝑡𝑒</m:t>
                      </m:r>
                      <m:r>
                        <a:rPr lang="de-DE" sz="2160" i="1">
                          <a:latin typeface="Cambria Math" panose="02040503050406030204" pitchFamily="18" charset="0"/>
                        </a:rPr>
                        <m:t>] = </m:t>
                      </m:r>
                      <m:r>
                        <a:rPr lang="de-DE" sz="2160" b="1" i="1">
                          <a:latin typeface="Cambria Math" panose="02040503050406030204" pitchFamily="18" charset="0"/>
                        </a:rPr>
                        <m:t>[</m:t>
                      </m:r>
                      <m:r>
                        <a:rPr lang="de-DE" sz="2160" b="1" i="1">
                          <a:latin typeface="Cambria Math" panose="02040503050406030204" pitchFamily="18" charset="0"/>
                        </a:rPr>
                        <m:t>𝑹𝒆𝒂𝒍𝒛𝒊𝒏𝒔</m:t>
                      </m:r>
                      <m:r>
                        <a:rPr lang="de-DE" sz="2160" b="1" i="1">
                          <a:latin typeface="Cambria Math" panose="02040503050406030204" pitchFamily="18" charset="0"/>
                        </a:rPr>
                        <m:t>]</m:t>
                      </m:r>
                    </m:oMath>
                  </m:oMathPara>
                </a14:m>
                <a:endParaRPr lang="de-AT" sz="120" b="1" i="1" dirty="0">
                  <a:latin typeface="Cambria Math" panose="02040503050406030204" pitchFamily="18" charset="0"/>
                </a:endParaRPr>
              </a:p>
            </p:txBody>
          </p:sp>
        </mc:Choice>
        <mc:Fallback xmlns="">
          <p:sp>
            <p:nvSpPr>
              <p:cNvPr id="7" name="Textfeld 6">
                <a:extLst>
                  <a:ext uri="{FF2B5EF4-FFF2-40B4-BE49-F238E27FC236}">
                    <a16:creationId xmlns:a16="http://schemas.microsoft.com/office/drawing/2014/main" id="{A4DD1AD8-E1AD-FACB-F90B-46A3C769DACE}"/>
                  </a:ext>
                </a:extLst>
              </p:cNvPr>
              <p:cNvSpPr txBox="1">
                <a:spLocks noRot="1" noChangeAspect="1" noMove="1" noResize="1" noEditPoints="1" noAdjustHandles="1" noChangeArrowheads="1" noChangeShapeType="1" noTextEdit="1"/>
              </p:cNvSpPr>
              <p:nvPr/>
            </p:nvSpPr>
            <p:spPr>
              <a:xfrm>
                <a:off x="2592704" y="1682239"/>
                <a:ext cx="7555230" cy="424732"/>
              </a:xfrm>
              <a:prstGeom prst="rect">
                <a:avLst/>
              </a:prstGeom>
              <a:blipFill>
                <a:blip r:embed="rId3"/>
                <a:stretch>
                  <a:fillRect b="-18571"/>
                </a:stretch>
              </a:blipFill>
            </p:spPr>
            <p:txBody>
              <a:bodyPr/>
              <a:lstStyle/>
              <a:p>
                <a:r>
                  <a:rPr lang="en-US">
                    <a:noFill/>
                  </a:rPr>
                  <a:t> </a:t>
                </a:r>
              </a:p>
            </p:txBody>
          </p:sp>
        </mc:Fallback>
      </mc:AlternateContent>
      <p:pic>
        <p:nvPicPr>
          <p:cNvPr id="8" name="Grafik 7" descr="Taschenrechner Silhouette">
            <a:extLst>
              <a:ext uri="{FF2B5EF4-FFF2-40B4-BE49-F238E27FC236}">
                <a16:creationId xmlns:a16="http://schemas.microsoft.com/office/drawing/2014/main" id="{6125D03C-0762-4296-C4E7-BC96DD282B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42271" y="1377439"/>
            <a:ext cx="1084586" cy="1084586"/>
          </a:xfrm>
          <a:prstGeom prst="rect">
            <a:avLst/>
          </a:prstGeom>
        </p:spPr>
      </p:pic>
      <p:graphicFrame>
        <p:nvGraphicFramePr>
          <p:cNvPr id="9" name="Diagramm 8">
            <a:extLst>
              <a:ext uri="{FF2B5EF4-FFF2-40B4-BE49-F238E27FC236}">
                <a16:creationId xmlns:a16="http://schemas.microsoft.com/office/drawing/2014/main" id="{56CB0762-2279-065F-5C28-8C32C21AFA93}"/>
              </a:ext>
            </a:extLst>
          </p:cNvPr>
          <p:cNvGraphicFramePr>
            <a:graphicFrameLocks/>
          </p:cNvGraphicFramePr>
          <p:nvPr/>
        </p:nvGraphicFramePr>
        <p:xfrm>
          <a:off x="1157703" y="2523728"/>
          <a:ext cx="9876595" cy="411076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9981147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024CEB-BF73-7F45-56D8-A793D8F9FEBE}"/>
              </a:ext>
            </a:extLst>
          </p:cNvPr>
          <p:cNvSpPr>
            <a:spLocks noGrp="1"/>
          </p:cNvSpPr>
          <p:nvPr>
            <p:ph type="title"/>
          </p:nvPr>
        </p:nvSpPr>
        <p:spPr/>
        <p:txBody>
          <a:bodyPr/>
          <a:lstStyle/>
          <a:p>
            <a:r>
              <a:rPr lang="de-DE" dirty="0"/>
              <a:t>Das Anlagedreieck</a:t>
            </a:r>
          </a:p>
        </p:txBody>
      </p:sp>
      <p:sp>
        <p:nvSpPr>
          <p:cNvPr id="4" name="Foliennummernplatzhalter 3">
            <a:extLst>
              <a:ext uri="{FF2B5EF4-FFF2-40B4-BE49-F238E27FC236}">
                <a16:creationId xmlns:a16="http://schemas.microsoft.com/office/drawing/2014/main" id="{FD3E4FE1-8A11-4410-25AE-39389512020D}"/>
              </a:ext>
            </a:extLst>
          </p:cNvPr>
          <p:cNvSpPr>
            <a:spLocks noGrp="1"/>
          </p:cNvSpPr>
          <p:nvPr>
            <p:ph type="sldNum" sz="quarter" idx="12"/>
          </p:nvPr>
        </p:nvSpPr>
        <p:spPr/>
        <p:txBody>
          <a:bodyPr/>
          <a:lstStyle/>
          <a:p>
            <a:fld id="{4C23FFEC-42AF-4C5F-8FEB-D69D9B6A7C04}" type="slidenum">
              <a:rPr lang="de-AT" smtClean="0"/>
              <a:t>26</a:t>
            </a:fld>
            <a:endParaRPr lang="de-AT"/>
          </a:p>
        </p:txBody>
      </p:sp>
      <p:sp>
        <p:nvSpPr>
          <p:cNvPr id="5" name="Textfeld 4">
            <a:extLst>
              <a:ext uri="{FF2B5EF4-FFF2-40B4-BE49-F238E27FC236}">
                <a16:creationId xmlns:a16="http://schemas.microsoft.com/office/drawing/2014/main" id="{7667EF88-FB85-4A4A-6CB6-5C5F9336289F}"/>
              </a:ext>
            </a:extLst>
          </p:cNvPr>
          <p:cNvSpPr txBox="1"/>
          <p:nvPr/>
        </p:nvSpPr>
        <p:spPr>
          <a:xfrm>
            <a:off x="4927099" y="4690082"/>
            <a:ext cx="2468880" cy="581698"/>
          </a:xfrm>
          <a:prstGeom prst="rect">
            <a:avLst/>
          </a:prstGeom>
          <a:noFill/>
        </p:spPr>
        <p:txBody>
          <a:bodyPr rot="0" spcFirstLastPara="0" vertOverflow="overflow" horzOverflow="overflow" vert="horz" wrap="square" lIns="82296" tIns="41148" rIns="82296" bIns="41148" numCol="1" spcCol="0" rtlCol="0" fromWordArt="0" anchor="t" anchorCtr="0" forceAA="0" compatLnSpc="1">
            <a:prstTxWarp prst="textNoShape">
              <a:avLst/>
            </a:prstTxWarp>
            <a:spAutoFit/>
          </a:bodyPr>
          <a:lstStyle/>
          <a:p>
            <a:pPr algn="ctr"/>
            <a:r>
              <a:rPr lang="de-AT" sz="1620" b="1" dirty="0">
                <a:solidFill>
                  <a:srgbClr val="404040"/>
                </a:solidFill>
                <a:latin typeface="Gadugi"/>
                <a:ea typeface="Gadugi"/>
              </a:rPr>
              <a:t>Nachhaltigkeit </a:t>
            </a:r>
            <a:endParaRPr lang="de-DE" sz="1620" dirty="0">
              <a:solidFill>
                <a:srgbClr val="000000"/>
              </a:solidFill>
              <a:latin typeface="Calibri" panose="020F0502020204030204"/>
              <a:ea typeface="Gadugi"/>
              <a:cs typeface="Calibri" panose="020F0502020204030204"/>
            </a:endParaRPr>
          </a:p>
          <a:p>
            <a:pPr algn="ctr"/>
            <a:r>
              <a:rPr lang="de-AT" sz="1620" b="1" dirty="0">
                <a:solidFill>
                  <a:srgbClr val="404040"/>
                </a:solidFill>
                <a:latin typeface="Gadugi"/>
                <a:ea typeface="Gadugi"/>
              </a:rPr>
              <a:t>und Ethik </a:t>
            </a:r>
            <a:r>
              <a:rPr lang="de-DE" sz="1620" dirty="0">
                <a:latin typeface="Gadugi"/>
                <a:ea typeface="Gadugi"/>
              </a:rPr>
              <a:t>​</a:t>
            </a:r>
            <a:endParaRPr lang="de-DE" sz="1620" dirty="0">
              <a:cs typeface="Calibri" panose="020F0502020204030204"/>
            </a:endParaRPr>
          </a:p>
        </p:txBody>
      </p:sp>
      <p:grpSp>
        <p:nvGrpSpPr>
          <p:cNvPr id="6" name="Gruppieren 5">
            <a:extLst>
              <a:ext uri="{FF2B5EF4-FFF2-40B4-BE49-F238E27FC236}">
                <a16:creationId xmlns:a16="http://schemas.microsoft.com/office/drawing/2014/main" id="{A156922D-5196-FC3D-43AC-35E653DA881A}"/>
              </a:ext>
            </a:extLst>
          </p:cNvPr>
          <p:cNvGrpSpPr>
            <a:grpSpLocks noChangeAspect="1"/>
          </p:cNvGrpSpPr>
          <p:nvPr/>
        </p:nvGrpSpPr>
        <p:grpSpPr>
          <a:xfrm>
            <a:off x="5622135" y="3618652"/>
            <a:ext cx="947729" cy="1335319"/>
            <a:chOff x="2792014" y="202160"/>
            <a:chExt cx="914400" cy="1288359"/>
          </a:xfrm>
        </p:grpSpPr>
        <p:pic>
          <p:nvPicPr>
            <p:cNvPr id="7" name="Grafik 6" descr="Laubbaum Silhouette">
              <a:extLst>
                <a:ext uri="{FF2B5EF4-FFF2-40B4-BE49-F238E27FC236}">
                  <a16:creationId xmlns:a16="http://schemas.microsoft.com/office/drawing/2014/main" id="{9A7888D7-9990-7473-A8E0-AD5D240946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27812" y="202160"/>
              <a:ext cx="666701" cy="666701"/>
            </a:xfrm>
            <a:prstGeom prst="rect">
              <a:avLst/>
            </a:prstGeom>
          </p:spPr>
        </p:pic>
        <p:pic>
          <p:nvPicPr>
            <p:cNvPr id="8" name="Grafik 7" descr="Offene Hand Silhouette">
              <a:extLst>
                <a:ext uri="{FF2B5EF4-FFF2-40B4-BE49-F238E27FC236}">
                  <a16:creationId xmlns:a16="http://schemas.microsoft.com/office/drawing/2014/main" id="{2061297B-82C1-7AF4-4726-DC7186792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92014" y="576119"/>
              <a:ext cx="914400" cy="914400"/>
            </a:xfrm>
            <a:prstGeom prst="rect">
              <a:avLst/>
            </a:prstGeom>
          </p:spPr>
        </p:pic>
      </p:grpSp>
      <p:grpSp>
        <p:nvGrpSpPr>
          <p:cNvPr id="9" name="Gruppieren 8">
            <a:extLst>
              <a:ext uri="{FF2B5EF4-FFF2-40B4-BE49-F238E27FC236}">
                <a16:creationId xmlns:a16="http://schemas.microsoft.com/office/drawing/2014/main" id="{7568F902-4554-D784-E8D7-E751FDB9500E}"/>
              </a:ext>
            </a:extLst>
          </p:cNvPr>
          <p:cNvGrpSpPr/>
          <p:nvPr/>
        </p:nvGrpSpPr>
        <p:grpSpPr>
          <a:xfrm>
            <a:off x="2203155" y="1586219"/>
            <a:ext cx="7779046" cy="4537522"/>
            <a:chOff x="999689" y="1079416"/>
            <a:chExt cx="6875245" cy="4395838"/>
          </a:xfrm>
        </p:grpSpPr>
        <p:grpSp>
          <p:nvGrpSpPr>
            <p:cNvPr id="10" name="Gruppieren 9">
              <a:extLst>
                <a:ext uri="{FF2B5EF4-FFF2-40B4-BE49-F238E27FC236}">
                  <a16:creationId xmlns:a16="http://schemas.microsoft.com/office/drawing/2014/main" id="{62839421-87FD-66F3-DC7C-333C879992E9}"/>
                </a:ext>
              </a:extLst>
            </p:cNvPr>
            <p:cNvGrpSpPr/>
            <p:nvPr/>
          </p:nvGrpSpPr>
          <p:grpSpPr>
            <a:xfrm>
              <a:off x="999689" y="1079416"/>
              <a:ext cx="6875245" cy="4395838"/>
              <a:chOff x="1175903" y="527022"/>
              <a:chExt cx="9166995" cy="5861119"/>
            </a:xfrm>
          </p:grpSpPr>
          <p:sp>
            <p:nvSpPr>
              <p:cNvPr id="12" name="Rechteck 11">
                <a:extLst>
                  <a:ext uri="{FF2B5EF4-FFF2-40B4-BE49-F238E27FC236}">
                    <a16:creationId xmlns:a16="http://schemas.microsoft.com/office/drawing/2014/main" id="{6609A698-E439-AC8D-76B9-4E2228FDECC9}"/>
                  </a:ext>
                </a:extLst>
              </p:cNvPr>
              <p:cNvSpPr/>
              <p:nvPr/>
            </p:nvSpPr>
            <p:spPr>
              <a:xfrm>
                <a:off x="1175903" y="4295587"/>
                <a:ext cx="2121159" cy="2092554"/>
              </a:xfrm>
              <a:prstGeom prst="rect">
                <a:avLst/>
              </a:prstGeom>
              <a:solidFill>
                <a:schemeClr val="bg1">
                  <a:lumMod val="95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lnSpc>
                    <a:spcPct val="150000"/>
                  </a:lnSpc>
                </a:pPr>
                <a:r>
                  <a:rPr lang="de-AT" sz="1620" b="1" dirty="0">
                    <a:solidFill>
                      <a:schemeClr val="tx1">
                        <a:lumMod val="75000"/>
                        <a:lumOff val="25000"/>
                      </a:schemeClr>
                    </a:solidFill>
                    <a:latin typeface="Gadugi" panose="020B0502040204020203" pitchFamily="34" charset="0"/>
                    <a:ea typeface="Gadugi" panose="020B0502040204020203" pitchFamily="34" charset="0"/>
                  </a:rPr>
                  <a:t>Liquidität</a:t>
                </a:r>
              </a:p>
              <a:p>
                <a:pPr algn="ctr"/>
                <a:r>
                  <a:rPr lang="de-AT" sz="1440" dirty="0">
                    <a:solidFill>
                      <a:schemeClr val="tx1">
                        <a:lumMod val="75000"/>
                        <a:lumOff val="25000"/>
                      </a:schemeClr>
                    </a:solidFill>
                    <a:latin typeface="Gadugi" panose="020B0502040204020203" pitchFamily="34" charset="0"/>
                    <a:ea typeface="Gadugi" panose="020B0502040204020203" pitchFamily="34" charset="0"/>
                  </a:rPr>
                  <a:t>Wie schnell ist </a:t>
                </a:r>
              </a:p>
              <a:p>
                <a:pPr algn="ctr"/>
                <a:r>
                  <a:rPr lang="de-AT" sz="1440" dirty="0">
                    <a:solidFill>
                      <a:schemeClr val="tx1">
                        <a:lumMod val="75000"/>
                        <a:lumOff val="25000"/>
                      </a:schemeClr>
                    </a:solidFill>
                    <a:latin typeface="Gadugi" panose="020B0502040204020203" pitchFamily="34" charset="0"/>
                    <a:ea typeface="Gadugi" panose="020B0502040204020203" pitchFamily="34" charset="0"/>
                  </a:rPr>
                  <a:t>das Geld für mich verfügbar?</a:t>
                </a:r>
              </a:p>
            </p:txBody>
          </p:sp>
          <p:sp>
            <p:nvSpPr>
              <p:cNvPr id="14" name="Rechteck 13">
                <a:extLst>
                  <a:ext uri="{FF2B5EF4-FFF2-40B4-BE49-F238E27FC236}">
                    <a16:creationId xmlns:a16="http://schemas.microsoft.com/office/drawing/2014/main" id="{8FA05243-07BB-0185-C42D-3F8246667109}"/>
                  </a:ext>
                </a:extLst>
              </p:cNvPr>
              <p:cNvSpPr/>
              <p:nvPr/>
            </p:nvSpPr>
            <p:spPr>
              <a:xfrm>
                <a:off x="4790998" y="527022"/>
                <a:ext cx="2121159" cy="2092554"/>
              </a:xfrm>
              <a:prstGeom prst="rect">
                <a:avLst/>
              </a:prstGeom>
              <a:solidFill>
                <a:schemeClr val="bg1">
                  <a:lumMod val="95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lnSpc>
                    <a:spcPct val="150000"/>
                  </a:lnSpc>
                </a:pPr>
                <a:r>
                  <a:rPr lang="de-AT" sz="1620" b="1" dirty="0">
                    <a:solidFill>
                      <a:schemeClr val="tx1">
                        <a:lumMod val="75000"/>
                        <a:lumOff val="25000"/>
                      </a:schemeClr>
                    </a:solidFill>
                    <a:latin typeface="Gadugi" panose="020B0502040204020203" pitchFamily="34" charset="0"/>
                    <a:ea typeface="Gadugi" panose="020B0502040204020203" pitchFamily="34" charset="0"/>
                  </a:rPr>
                  <a:t>Sicherheit</a:t>
                </a:r>
              </a:p>
              <a:p>
                <a:pPr algn="ctr"/>
                <a:r>
                  <a:rPr lang="de-AT" sz="1440" dirty="0">
                    <a:solidFill>
                      <a:schemeClr val="tx1">
                        <a:lumMod val="75000"/>
                        <a:lumOff val="25000"/>
                      </a:schemeClr>
                    </a:solidFill>
                    <a:latin typeface="Gadugi" panose="020B0502040204020203" pitchFamily="34" charset="0"/>
                    <a:ea typeface="Gadugi" panose="020B0502040204020203" pitchFamily="34" charset="0"/>
                  </a:rPr>
                  <a:t>Wie sicher ist die gewählte Form der Geldanlage?</a:t>
                </a:r>
              </a:p>
            </p:txBody>
          </p:sp>
          <p:sp>
            <p:nvSpPr>
              <p:cNvPr id="13" name="Rechteck 12">
                <a:extLst>
                  <a:ext uri="{FF2B5EF4-FFF2-40B4-BE49-F238E27FC236}">
                    <a16:creationId xmlns:a16="http://schemas.microsoft.com/office/drawing/2014/main" id="{5AB0C029-2243-A573-EF3C-1DC0BEACBCE5}"/>
                  </a:ext>
                </a:extLst>
              </p:cNvPr>
              <p:cNvSpPr/>
              <p:nvPr/>
            </p:nvSpPr>
            <p:spPr>
              <a:xfrm>
                <a:off x="8221739" y="4295587"/>
                <a:ext cx="2121159" cy="2092554"/>
              </a:xfrm>
              <a:prstGeom prst="rect">
                <a:avLst/>
              </a:prstGeom>
              <a:solidFill>
                <a:schemeClr val="bg1">
                  <a:lumMod val="95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lnSpc>
                    <a:spcPct val="150000"/>
                  </a:lnSpc>
                </a:pPr>
                <a:r>
                  <a:rPr lang="de-AT" sz="1620" b="1" dirty="0">
                    <a:solidFill>
                      <a:schemeClr val="tx1">
                        <a:lumMod val="75000"/>
                        <a:lumOff val="25000"/>
                      </a:schemeClr>
                    </a:solidFill>
                    <a:latin typeface="Gadugi" panose="020B0502040204020203" pitchFamily="34" charset="0"/>
                    <a:ea typeface="Gadugi" panose="020B0502040204020203" pitchFamily="34" charset="0"/>
                  </a:rPr>
                  <a:t>Ertrag</a:t>
                </a:r>
              </a:p>
              <a:p>
                <a:pPr algn="ctr"/>
                <a:r>
                  <a:rPr lang="de-AT" sz="1440" dirty="0">
                    <a:solidFill>
                      <a:schemeClr val="tx1">
                        <a:lumMod val="75000"/>
                        <a:lumOff val="25000"/>
                      </a:schemeClr>
                    </a:solidFill>
                    <a:latin typeface="Gadugi" panose="020B0502040204020203" pitchFamily="34" charset="0"/>
                    <a:ea typeface="Gadugi" panose="020B0502040204020203" pitchFamily="34" charset="0"/>
                  </a:rPr>
                  <a:t>Wie erfolgreich (rentabel) ist meine Anlage?</a:t>
                </a:r>
              </a:p>
            </p:txBody>
          </p:sp>
          <p:pic>
            <p:nvPicPr>
              <p:cNvPr id="15" name="Grafik 14" descr="Aufwärtstrend Silhouette">
                <a:extLst>
                  <a:ext uri="{FF2B5EF4-FFF2-40B4-BE49-F238E27FC236}">
                    <a16:creationId xmlns:a16="http://schemas.microsoft.com/office/drawing/2014/main" id="{315DE085-730F-9F18-43BA-2275A78493C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941737" y="4382412"/>
                <a:ext cx="719999" cy="720000"/>
              </a:xfrm>
              <a:prstGeom prst="rect">
                <a:avLst/>
              </a:prstGeom>
            </p:spPr>
          </p:pic>
          <p:pic>
            <p:nvPicPr>
              <p:cNvPr id="16" name="Grafik 15" descr="Geld Silhouette">
                <a:extLst>
                  <a:ext uri="{FF2B5EF4-FFF2-40B4-BE49-F238E27FC236}">
                    <a16:creationId xmlns:a16="http://schemas.microsoft.com/office/drawing/2014/main" id="{61B6708B-CE90-4C03-B596-23BE8A09122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20851056">
                <a:off x="1908587" y="4341835"/>
                <a:ext cx="719999" cy="720000"/>
              </a:xfrm>
              <a:prstGeom prst="rect">
                <a:avLst/>
              </a:prstGeom>
            </p:spPr>
          </p:pic>
          <p:cxnSp>
            <p:nvCxnSpPr>
              <p:cNvPr id="17" name="Gerader Verbinder 16">
                <a:extLst>
                  <a:ext uri="{FF2B5EF4-FFF2-40B4-BE49-F238E27FC236}">
                    <a16:creationId xmlns:a16="http://schemas.microsoft.com/office/drawing/2014/main" id="{9A5ACEA8-603B-CB4D-31B3-0A2D8C6D2F82}"/>
                  </a:ext>
                </a:extLst>
              </p:cNvPr>
              <p:cNvCxnSpPr>
                <a:cxnSpLocks/>
                <a:stCxn id="14" idx="2"/>
                <a:endCxn id="12" idx="3"/>
              </p:cNvCxnSpPr>
              <p:nvPr/>
            </p:nvCxnSpPr>
            <p:spPr>
              <a:xfrm flipH="1">
                <a:off x="3297062" y="2619576"/>
                <a:ext cx="2554515" cy="2722288"/>
              </a:xfrm>
              <a:prstGeom prst="line">
                <a:avLst/>
              </a:prstGeom>
              <a:ln w="28575">
                <a:solidFill>
                  <a:schemeClr val="accent6">
                    <a:lumMod val="50000"/>
                  </a:schemeClr>
                </a:solidFill>
                <a:prstDash val="dash"/>
              </a:ln>
            </p:spPr>
            <p:style>
              <a:lnRef idx="1">
                <a:schemeClr val="dk1"/>
              </a:lnRef>
              <a:fillRef idx="0">
                <a:schemeClr val="dk1"/>
              </a:fillRef>
              <a:effectRef idx="0">
                <a:schemeClr val="dk1"/>
              </a:effectRef>
              <a:fontRef idx="minor">
                <a:schemeClr val="tx1"/>
              </a:fontRef>
            </p:style>
          </p:cxnSp>
          <p:cxnSp>
            <p:nvCxnSpPr>
              <p:cNvPr id="18" name="Gerader Verbinder 17">
                <a:extLst>
                  <a:ext uri="{FF2B5EF4-FFF2-40B4-BE49-F238E27FC236}">
                    <a16:creationId xmlns:a16="http://schemas.microsoft.com/office/drawing/2014/main" id="{5F5314AC-DB82-1D10-8BA0-9A99E15BD32A}"/>
                  </a:ext>
                </a:extLst>
              </p:cNvPr>
              <p:cNvCxnSpPr>
                <a:cxnSpLocks/>
                <a:stCxn id="14" idx="2"/>
                <a:endCxn id="13" idx="1"/>
              </p:cNvCxnSpPr>
              <p:nvPr/>
            </p:nvCxnSpPr>
            <p:spPr>
              <a:xfrm>
                <a:off x="5851577" y="2619576"/>
                <a:ext cx="2370162" cy="2722288"/>
              </a:xfrm>
              <a:prstGeom prst="line">
                <a:avLst/>
              </a:prstGeom>
              <a:ln w="28575">
                <a:solidFill>
                  <a:schemeClr val="accent6">
                    <a:lumMod val="50000"/>
                  </a:schemeClr>
                </a:solidFill>
                <a:prstDash val="dash"/>
              </a:ln>
            </p:spPr>
            <p:style>
              <a:lnRef idx="1">
                <a:schemeClr val="dk1"/>
              </a:lnRef>
              <a:fillRef idx="0">
                <a:schemeClr val="dk1"/>
              </a:fillRef>
              <a:effectRef idx="0">
                <a:schemeClr val="dk1"/>
              </a:effectRef>
              <a:fontRef idx="minor">
                <a:schemeClr val="tx1"/>
              </a:fontRef>
            </p:style>
          </p:cxnSp>
          <p:cxnSp>
            <p:nvCxnSpPr>
              <p:cNvPr id="19" name="Gerader Verbinder 18">
                <a:extLst>
                  <a:ext uri="{FF2B5EF4-FFF2-40B4-BE49-F238E27FC236}">
                    <a16:creationId xmlns:a16="http://schemas.microsoft.com/office/drawing/2014/main" id="{E94ABBDF-F6D1-6005-1573-60AFBB472E70}"/>
                  </a:ext>
                </a:extLst>
              </p:cNvPr>
              <p:cNvCxnSpPr>
                <a:cxnSpLocks/>
                <a:stCxn id="12" idx="3"/>
                <a:endCxn id="13" idx="1"/>
              </p:cNvCxnSpPr>
              <p:nvPr/>
            </p:nvCxnSpPr>
            <p:spPr>
              <a:xfrm>
                <a:off x="3297062" y="5341864"/>
                <a:ext cx="4924677" cy="0"/>
              </a:xfrm>
              <a:prstGeom prst="line">
                <a:avLst/>
              </a:prstGeom>
              <a:ln w="28575">
                <a:solidFill>
                  <a:schemeClr val="accent6">
                    <a:lumMod val="50000"/>
                  </a:schemeClr>
                </a:solidFill>
                <a:prstDash val="dash"/>
              </a:ln>
            </p:spPr>
            <p:style>
              <a:lnRef idx="1">
                <a:schemeClr val="dk1"/>
              </a:lnRef>
              <a:fillRef idx="0">
                <a:schemeClr val="dk1"/>
              </a:fillRef>
              <a:effectRef idx="0">
                <a:schemeClr val="dk1"/>
              </a:effectRef>
              <a:fontRef idx="minor">
                <a:schemeClr val="tx1"/>
              </a:fontRef>
            </p:style>
          </p:cxnSp>
        </p:grpSp>
        <p:pic>
          <p:nvPicPr>
            <p:cNvPr id="11" name="Grafik 10" descr="Schild Häkchen Silhouette">
              <a:extLst>
                <a:ext uri="{FF2B5EF4-FFF2-40B4-BE49-F238E27FC236}">
                  <a16:creationId xmlns:a16="http://schemas.microsoft.com/office/drawing/2014/main" id="{C74582B3-8EFD-7E72-5F0C-CF1832FE35A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236443" y="1124977"/>
              <a:ext cx="540000" cy="540000"/>
            </a:xfrm>
            <a:prstGeom prst="rect">
              <a:avLst/>
            </a:prstGeom>
          </p:spPr>
        </p:pic>
      </p:grpSp>
    </p:spTree>
    <p:extLst>
      <p:ext uri="{BB962C8B-B14F-4D97-AF65-F5344CB8AC3E}">
        <p14:creationId xmlns:p14="http://schemas.microsoft.com/office/powerpoint/2010/main" val="3076722368"/>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461CF6-C0D1-67DB-EE21-A17249D49B76}"/>
              </a:ext>
            </a:extLst>
          </p:cNvPr>
          <p:cNvSpPr>
            <a:spLocks noGrp="1"/>
          </p:cNvSpPr>
          <p:nvPr>
            <p:ph type="title"/>
          </p:nvPr>
        </p:nvSpPr>
        <p:spPr/>
        <p:txBody>
          <a:bodyPr>
            <a:normAutofit fontScale="90000"/>
          </a:bodyPr>
          <a:lstStyle/>
          <a:p>
            <a:r>
              <a:rPr lang="de-AT" sz="4400" dirty="0">
                <a:latin typeface="+mj-lt"/>
              </a:rPr>
              <a:t>Anlageformen: Zusammenhang Ertrag und Risiko </a:t>
            </a:r>
            <a:endParaRPr lang="de-DE" dirty="0"/>
          </a:p>
        </p:txBody>
      </p:sp>
      <p:sp>
        <p:nvSpPr>
          <p:cNvPr id="4" name="Foliennummernplatzhalter 3">
            <a:extLst>
              <a:ext uri="{FF2B5EF4-FFF2-40B4-BE49-F238E27FC236}">
                <a16:creationId xmlns:a16="http://schemas.microsoft.com/office/drawing/2014/main" id="{A6FEBD3D-43D0-1416-82C0-9B5B5640EDB9}"/>
              </a:ext>
            </a:extLst>
          </p:cNvPr>
          <p:cNvSpPr>
            <a:spLocks noGrp="1"/>
          </p:cNvSpPr>
          <p:nvPr>
            <p:ph type="sldNum" sz="quarter" idx="12"/>
          </p:nvPr>
        </p:nvSpPr>
        <p:spPr/>
        <p:txBody>
          <a:bodyPr/>
          <a:lstStyle/>
          <a:p>
            <a:fld id="{4C23FFEC-42AF-4C5F-8FEB-D69D9B6A7C04}" type="slidenum">
              <a:rPr lang="de-AT" smtClean="0"/>
              <a:t>27</a:t>
            </a:fld>
            <a:endParaRPr lang="de-AT"/>
          </a:p>
        </p:txBody>
      </p:sp>
      <p:cxnSp>
        <p:nvCxnSpPr>
          <p:cNvPr id="82" name="Gerader Verbinder 81">
            <a:extLst>
              <a:ext uri="{FF2B5EF4-FFF2-40B4-BE49-F238E27FC236}">
                <a16:creationId xmlns:a16="http://schemas.microsoft.com/office/drawing/2014/main" id="{DCBCD312-9B26-5296-CDAA-D4BF6DE2FA09}"/>
              </a:ext>
            </a:extLst>
          </p:cNvPr>
          <p:cNvCxnSpPr>
            <a:cxnSpLocks/>
            <a:endCxn id="107" idx="0"/>
          </p:cNvCxnSpPr>
          <p:nvPr/>
        </p:nvCxnSpPr>
        <p:spPr>
          <a:xfrm flipH="1">
            <a:off x="6104355" y="2050434"/>
            <a:ext cx="660562" cy="363629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3" name="Gerader Verbinder 82">
            <a:extLst>
              <a:ext uri="{FF2B5EF4-FFF2-40B4-BE49-F238E27FC236}">
                <a16:creationId xmlns:a16="http://schemas.microsoft.com/office/drawing/2014/main" id="{789CA88C-1231-9826-9CBD-E226492DFBF5}"/>
              </a:ext>
            </a:extLst>
          </p:cNvPr>
          <p:cNvCxnSpPr>
            <a:cxnSpLocks/>
            <a:endCxn id="107" idx="0"/>
          </p:cNvCxnSpPr>
          <p:nvPr/>
        </p:nvCxnSpPr>
        <p:spPr>
          <a:xfrm>
            <a:off x="5467816" y="2189226"/>
            <a:ext cx="636540" cy="3497498"/>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4" name="Gerader Verbinder 83">
            <a:extLst>
              <a:ext uri="{FF2B5EF4-FFF2-40B4-BE49-F238E27FC236}">
                <a16:creationId xmlns:a16="http://schemas.microsoft.com/office/drawing/2014/main" id="{CD176C63-A5E5-8118-CC0E-B4E18CC8197E}"/>
              </a:ext>
            </a:extLst>
          </p:cNvPr>
          <p:cNvCxnSpPr>
            <a:cxnSpLocks/>
          </p:cNvCxnSpPr>
          <p:nvPr/>
        </p:nvCxnSpPr>
        <p:spPr>
          <a:xfrm flipH="1">
            <a:off x="6128721" y="3304672"/>
            <a:ext cx="2953604" cy="2382053"/>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a16="http://schemas.microsoft.com/office/drawing/2014/main" id="{7041EBA1-FE0E-9473-26AE-3EC7D1082D5A}"/>
              </a:ext>
            </a:extLst>
          </p:cNvPr>
          <p:cNvCxnSpPr>
            <a:cxnSpLocks/>
          </p:cNvCxnSpPr>
          <p:nvPr/>
        </p:nvCxnSpPr>
        <p:spPr>
          <a:xfrm flipH="1">
            <a:off x="6104354" y="4493661"/>
            <a:ext cx="3393857" cy="1167346"/>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a16="http://schemas.microsoft.com/office/drawing/2014/main" id="{849A6911-0DA4-0A1D-9350-01C45CDF6C79}"/>
              </a:ext>
            </a:extLst>
          </p:cNvPr>
          <p:cNvCxnSpPr>
            <a:cxnSpLocks/>
            <a:endCxn id="90" idx="3"/>
          </p:cNvCxnSpPr>
          <p:nvPr/>
        </p:nvCxnSpPr>
        <p:spPr>
          <a:xfrm>
            <a:off x="4110008" y="2412992"/>
            <a:ext cx="1994348" cy="3273732"/>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a16="http://schemas.microsoft.com/office/drawing/2014/main" id="{3AEA64FB-D46C-6195-D636-BBA5DC6B241F}"/>
              </a:ext>
            </a:extLst>
          </p:cNvPr>
          <p:cNvCxnSpPr>
            <a:cxnSpLocks/>
            <a:endCxn id="90" idx="3"/>
          </p:cNvCxnSpPr>
          <p:nvPr/>
        </p:nvCxnSpPr>
        <p:spPr>
          <a:xfrm flipH="1">
            <a:off x="6104356" y="2549463"/>
            <a:ext cx="2087249" cy="3137262"/>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F644A8AF-C643-C4EC-D305-64400D33FA3F}"/>
              </a:ext>
            </a:extLst>
          </p:cNvPr>
          <p:cNvCxnSpPr>
            <a:cxnSpLocks/>
            <a:endCxn id="107" idx="0"/>
          </p:cNvCxnSpPr>
          <p:nvPr/>
        </p:nvCxnSpPr>
        <p:spPr>
          <a:xfrm>
            <a:off x="3100240" y="3293271"/>
            <a:ext cx="3004116" cy="2393454"/>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1F265ADE-753F-7474-BC76-D0404EA7E09E}"/>
              </a:ext>
            </a:extLst>
          </p:cNvPr>
          <p:cNvCxnSpPr>
            <a:cxnSpLocks/>
            <a:endCxn id="90" idx="3"/>
          </p:cNvCxnSpPr>
          <p:nvPr/>
        </p:nvCxnSpPr>
        <p:spPr>
          <a:xfrm>
            <a:off x="2601804" y="4500872"/>
            <a:ext cx="3502552" cy="1185853"/>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90" name="Gleichschenkliges Dreieck 89">
            <a:extLst>
              <a:ext uri="{FF2B5EF4-FFF2-40B4-BE49-F238E27FC236}">
                <a16:creationId xmlns:a16="http://schemas.microsoft.com/office/drawing/2014/main" id="{F35D8DCF-8C75-D7D7-47D1-089486AA517E}"/>
              </a:ext>
            </a:extLst>
          </p:cNvPr>
          <p:cNvSpPr/>
          <p:nvPr/>
        </p:nvSpPr>
        <p:spPr>
          <a:xfrm>
            <a:off x="4889511" y="4275937"/>
            <a:ext cx="2429692" cy="1410788"/>
          </a:xfrm>
          <a:prstGeom prst="triangle">
            <a:avLst/>
          </a:prstGeom>
          <a:solidFill>
            <a:schemeClr val="bg1">
              <a:lumMod val="85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sz="1620" b="1">
              <a:solidFill>
                <a:schemeClr val="tx1">
                  <a:lumMod val="75000"/>
                  <a:lumOff val="25000"/>
                </a:schemeClr>
              </a:solidFill>
              <a:latin typeface="Gadugi" panose="020B0502040204020203" pitchFamily="34" charset="0"/>
              <a:ea typeface="Gadugi" panose="020B0502040204020203" pitchFamily="34" charset="0"/>
            </a:endParaRPr>
          </a:p>
        </p:txBody>
      </p:sp>
      <p:sp>
        <p:nvSpPr>
          <p:cNvPr id="91" name="Textfeld 90">
            <a:extLst>
              <a:ext uri="{FF2B5EF4-FFF2-40B4-BE49-F238E27FC236}">
                <a16:creationId xmlns:a16="http://schemas.microsoft.com/office/drawing/2014/main" id="{DB32B100-1E4A-B848-EFBB-479B3C874CA3}"/>
              </a:ext>
            </a:extLst>
          </p:cNvPr>
          <p:cNvSpPr txBox="1"/>
          <p:nvPr/>
        </p:nvSpPr>
        <p:spPr>
          <a:xfrm>
            <a:off x="5039066" y="5354326"/>
            <a:ext cx="1174433"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Liquidität</a:t>
            </a:r>
            <a:endParaRPr lang="de-AT" sz="1620"/>
          </a:p>
        </p:txBody>
      </p:sp>
      <p:sp>
        <p:nvSpPr>
          <p:cNvPr id="92" name="Textfeld 91">
            <a:extLst>
              <a:ext uri="{FF2B5EF4-FFF2-40B4-BE49-F238E27FC236}">
                <a16:creationId xmlns:a16="http://schemas.microsoft.com/office/drawing/2014/main" id="{07C89E4A-DE56-54CC-2EDF-3B2D7C622078}"/>
              </a:ext>
            </a:extLst>
          </p:cNvPr>
          <p:cNvSpPr txBox="1"/>
          <p:nvPr/>
        </p:nvSpPr>
        <p:spPr>
          <a:xfrm>
            <a:off x="5452844" y="4762066"/>
            <a:ext cx="1303020"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Sicherheit</a:t>
            </a:r>
            <a:endParaRPr lang="de-AT" sz="1620"/>
          </a:p>
        </p:txBody>
      </p:sp>
      <p:sp>
        <p:nvSpPr>
          <p:cNvPr id="93" name="Textfeld 92">
            <a:extLst>
              <a:ext uri="{FF2B5EF4-FFF2-40B4-BE49-F238E27FC236}">
                <a16:creationId xmlns:a16="http://schemas.microsoft.com/office/drawing/2014/main" id="{289A189C-9F9C-EC6D-73D8-488CF235967F}"/>
              </a:ext>
            </a:extLst>
          </p:cNvPr>
          <p:cNvSpPr txBox="1"/>
          <p:nvPr/>
        </p:nvSpPr>
        <p:spPr>
          <a:xfrm>
            <a:off x="6160972" y="5357307"/>
            <a:ext cx="1037273"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Ertrag</a:t>
            </a:r>
            <a:endParaRPr lang="de-AT" sz="1620"/>
          </a:p>
        </p:txBody>
      </p:sp>
      <p:pic>
        <p:nvPicPr>
          <p:cNvPr id="94" name="Grafik 93" descr="Entsperren Silhouette">
            <a:extLst>
              <a:ext uri="{FF2B5EF4-FFF2-40B4-BE49-F238E27FC236}">
                <a16:creationId xmlns:a16="http://schemas.microsoft.com/office/drawing/2014/main" id="{59302994-9338-50F0-6840-F6FB505BD4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42354" y="4438066"/>
            <a:ext cx="324000" cy="324000"/>
          </a:xfrm>
          <a:prstGeom prst="rect">
            <a:avLst/>
          </a:prstGeom>
        </p:spPr>
      </p:pic>
      <p:pic>
        <p:nvPicPr>
          <p:cNvPr id="95" name="Grafik 94" descr="Geld Silhouette">
            <a:extLst>
              <a:ext uri="{FF2B5EF4-FFF2-40B4-BE49-F238E27FC236}">
                <a16:creationId xmlns:a16="http://schemas.microsoft.com/office/drawing/2014/main" id="{8EF08AD7-A235-A69D-ECEA-1736EE4768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851056">
            <a:off x="5560286" y="5108520"/>
            <a:ext cx="324000" cy="324000"/>
          </a:xfrm>
          <a:prstGeom prst="rect">
            <a:avLst/>
          </a:prstGeom>
        </p:spPr>
      </p:pic>
      <p:pic>
        <p:nvPicPr>
          <p:cNvPr id="96" name="Grafik 95" descr="Aufwärtstrend Silhouette">
            <a:extLst>
              <a:ext uri="{FF2B5EF4-FFF2-40B4-BE49-F238E27FC236}">
                <a16:creationId xmlns:a16="http://schemas.microsoft.com/office/drawing/2014/main" id="{060D793E-9053-1B11-DB08-0949D514534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88060" y="5143469"/>
            <a:ext cx="324000" cy="324000"/>
          </a:xfrm>
          <a:prstGeom prst="rect">
            <a:avLst/>
          </a:prstGeom>
        </p:spPr>
      </p:pic>
      <p:sp>
        <p:nvSpPr>
          <p:cNvPr id="97" name="Halbbogen 96">
            <a:extLst>
              <a:ext uri="{FF2B5EF4-FFF2-40B4-BE49-F238E27FC236}">
                <a16:creationId xmlns:a16="http://schemas.microsoft.com/office/drawing/2014/main" id="{BAAE784F-DC17-D0C5-B3C5-FB2D46CB81F0}"/>
              </a:ext>
            </a:extLst>
          </p:cNvPr>
          <p:cNvSpPr/>
          <p:nvPr/>
        </p:nvSpPr>
        <p:spPr>
          <a:xfrm>
            <a:off x="2054354" y="1636724"/>
            <a:ext cx="8100000" cy="8100000"/>
          </a:xfrm>
          <a:prstGeom prst="blockArc">
            <a:avLst>
              <a:gd name="adj1" fmla="val 10800000"/>
              <a:gd name="adj2" fmla="val 2704"/>
              <a:gd name="adj3" fmla="val 6776"/>
            </a:avLst>
          </a:prstGeom>
          <a:solidFill>
            <a:schemeClr val="accent6">
              <a:lumMod val="20000"/>
              <a:lumOff val="80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endParaRPr lang="de-AT" sz="1620" b="1">
              <a:solidFill>
                <a:schemeClr val="tx1">
                  <a:lumMod val="75000"/>
                  <a:lumOff val="25000"/>
                </a:schemeClr>
              </a:solidFill>
              <a:latin typeface="Gadugi" panose="020B0502040204020203" pitchFamily="34" charset="0"/>
              <a:ea typeface="Gadugi" panose="020B0502040204020203" pitchFamily="34" charset="0"/>
            </a:endParaRPr>
          </a:p>
        </p:txBody>
      </p:sp>
      <p:sp>
        <p:nvSpPr>
          <p:cNvPr id="98" name="Textfeld 97">
            <a:extLst>
              <a:ext uri="{FF2B5EF4-FFF2-40B4-BE49-F238E27FC236}">
                <a16:creationId xmlns:a16="http://schemas.microsoft.com/office/drawing/2014/main" id="{47114FD3-841A-FDB7-88D5-9EC3FB5A9C5A}"/>
              </a:ext>
            </a:extLst>
          </p:cNvPr>
          <p:cNvSpPr txBox="1"/>
          <p:nvPr/>
        </p:nvSpPr>
        <p:spPr>
          <a:xfrm>
            <a:off x="2539991" y="5293915"/>
            <a:ext cx="2249006"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Sparbuch /-konten </a:t>
            </a:r>
            <a:endParaRPr lang="de-AT" sz="1620"/>
          </a:p>
        </p:txBody>
      </p:sp>
      <p:sp>
        <p:nvSpPr>
          <p:cNvPr id="99" name="Textfeld 98">
            <a:extLst>
              <a:ext uri="{FF2B5EF4-FFF2-40B4-BE49-F238E27FC236}">
                <a16:creationId xmlns:a16="http://schemas.microsoft.com/office/drawing/2014/main" id="{EC4F74E8-EBA7-CB4F-1D2B-C5E5D2785740}"/>
              </a:ext>
            </a:extLst>
          </p:cNvPr>
          <p:cNvSpPr txBox="1"/>
          <p:nvPr/>
        </p:nvSpPr>
        <p:spPr>
          <a:xfrm rot="18742043">
            <a:off x="1513401" y="2778694"/>
            <a:ext cx="3335678" cy="865572"/>
          </a:xfrm>
          <a:prstGeom prst="rect">
            <a:avLst/>
          </a:prstGeom>
          <a:noFill/>
        </p:spPr>
        <p:txBody>
          <a:bodyPr wrap="square">
            <a:prstTxWarp prst="textArchUp">
              <a:avLst>
                <a:gd name="adj" fmla="val 10595941"/>
              </a:avLst>
            </a:prstTxWarp>
            <a:spAutoFit/>
          </a:bodyPr>
          <a:lstStyle/>
          <a:p>
            <a:pPr algn="ctr"/>
            <a:r>
              <a:rPr lang="de-AT" sz="1620">
                <a:solidFill>
                  <a:schemeClr val="tx1">
                    <a:lumMod val="75000"/>
                    <a:lumOff val="25000"/>
                  </a:schemeClr>
                </a:solidFill>
                <a:latin typeface="Gadugi" panose="020B0502040204020203" pitchFamily="34" charset="0"/>
                <a:ea typeface="Gadugi" panose="020B0502040204020203" pitchFamily="34" charset="0"/>
              </a:rPr>
              <a:t>Ertrag und Risiko geringer</a:t>
            </a:r>
            <a:endParaRPr lang="de-AT" sz="1620"/>
          </a:p>
        </p:txBody>
      </p:sp>
      <p:sp>
        <p:nvSpPr>
          <p:cNvPr id="100" name="Textfeld 99">
            <a:extLst>
              <a:ext uri="{FF2B5EF4-FFF2-40B4-BE49-F238E27FC236}">
                <a16:creationId xmlns:a16="http://schemas.microsoft.com/office/drawing/2014/main" id="{ACC458CD-8166-AEBA-02BC-6A514B5352F6}"/>
              </a:ext>
            </a:extLst>
          </p:cNvPr>
          <p:cNvSpPr txBox="1"/>
          <p:nvPr/>
        </p:nvSpPr>
        <p:spPr>
          <a:xfrm rot="3092466">
            <a:off x="7500151" y="2973362"/>
            <a:ext cx="3335678" cy="865572"/>
          </a:xfrm>
          <a:prstGeom prst="rect">
            <a:avLst/>
          </a:prstGeom>
          <a:noFill/>
        </p:spPr>
        <p:txBody>
          <a:bodyPr wrap="square">
            <a:prstTxWarp prst="textArchUp">
              <a:avLst>
                <a:gd name="adj" fmla="val 10595941"/>
              </a:avLst>
            </a:prstTxWarp>
            <a:spAutoFit/>
          </a:bodyPr>
          <a:lstStyle/>
          <a:p>
            <a:pPr algn="ctr"/>
            <a:r>
              <a:rPr lang="de-AT" sz="1620">
                <a:solidFill>
                  <a:schemeClr val="tx1">
                    <a:lumMod val="75000"/>
                    <a:lumOff val="25000"/>
                  </a:schemeClr>
                </a:solidFill>
                <a:latin typeface="Gadugi" panose="020B0502040204020203" pitchFamily="34" charset="0"/>
                <a:ea typeface="Gadugi" panose="020B0502040204020203" pitchFamily="34" charset="0"/>
              </a:rPr>
              <a:t>Ertrag und Risiko höher</a:t>
            </a:r>
            <a:endParaRPr lang="de-AT" sz="1620"/>
          </a:p>
        </p:txBody>
      </p:sp>
      <p:sp>
        <p:nvSpPr>
          <p:cNvPr id="101" name="Textfeld 100">
            <a:extLst>
              <a:ext uri="{FF2B5EF4-FFF2-40B4-BE49-F238E27FC236}">
                <a16:creationId xmlns:a16="http://schemas.microsoft.com/office/drawing/2014/main" id="{5D564C37-3283-B60D-DC07-58056CEC2C8D}"/>
              </a:ext>
            </a:extLst>
          </p:cNvPr>
          <p:cNvSpPr txBox="1"/>
          <p:nvPr/>
        </p:nvSpPr>
        <p:spPr>
          <a:xfrm>
            <a:off x="2775328" y="4286981"/>
            <a:ext cx="1578860"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Anleihen</a:t>
            </a:r>
            <a:endParaRPr lang="de-AT" sz="1620"/>
          </a:p>
        </p:txBody>
      </p:sp>
      <p:sp>
        <p:nvSpPr>
          <p:cNvPr id="102" name="Textfeld 101">
            <a:extLst>
              <a:ext uri="{FF2B5EF4-FFF2-40B4-BE49-F238E27FC236}">
                <a16:creationId xmlns:a16="http://schemas.microsoft.com/office/drawing/2014/main" id="{26DF9E53-BABB-708D-3BC5-C84B33785A25}"/>
              </a:ext>
            </a:extLst>
          </p:cNvPr>
          <p:cNvSpPr txBox="1"/>
          <p:nvPr/>
        </p:nvSpPr>
        <p:spPr>
          <a:xfrm>
            <a:off x="3451326" y="3453043"/>
            <a:ext cx="1578860"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Immobilien</a:t>
            </a:r>
            <a:endParaRPr lang="de-AT" sz="1620"/>
          </a:p>
        </p:txBody>
      </p:sp>
      <p:sp>
        <p:nvSpPr>
          <p:cNvPr id="103" name="Textfeld 102">
            <a:extLst>
              <a:ext uri="{FF2B5EF4-FFF2-40B4-BE49-F238E27FC236}">
                <a16:creationId xmlns:a16="http://schemas.microsoft.com/office/drawing/2014/main" id="{CDED0CD8-6066-34CC-6909-F737A26CF73A}"/>
              </a:ext>
            </a:extLst>
          </p:cNvPr>
          <p:cNvSpPr txBox="1"/>
          <p:nvPr/>
        </p:nvSpPr>
        <p:spPr>
          <a:xfrm>
            <a:off x="5675272" y="2639307"/>
            <a:ext cx="738662"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ETFs</a:t>
            </a:r>
            <a:endParaRPr lang="de-AT" sz="1620"/>
          </a:p>
        </p:txBody>
      </p:sp>
      <p:sp>
        <p:nvSpPr>
          <p:cNvPr id="104" name="Textfeld 103">
            <a:extLst>
              <a:ext uri="{FF2B5EF4-FFF2-40B4-BE49-F238E27FC236}">
                <a16:creationId xmlns:a16="http://schemas.microsoft.com/office/drawing/2014/main" id="{388395A2-9351-B808-342A-3856EDF69BEF}"/>
              </a:ext>
            </a:extLst>
          </p:cNvPr>
          <p:cNvSpPr txBox="1"/>
          <p:nvPr/>
        </p:nvSpPr>
        <p:spPr>
          <a:xfrm>
            <a:off x="6517111" y="2872548"/>
            <a:ext cx="1440764" cy="590931"/>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Investment-fonds</a:t>
            </a:r>
            <a:endParaRPr lang="de-AT" sz="1620"/>
          </a:p>
        </p:txBody>
      </p:sp>
      <p:sp>
        <p:nvSpPr>
          <p:cNvPr id="105" name="Textfeld 104">
            <a:extLst>
              <a:ext uri="{FF2B5EF4-FFF2-40B4-BE49-F238E27FC236}">
                <a16:creationId xmlns:a16="http://schemas.microsoft.com/office/drawing/2014/main" id="{E5FEC7D7-6CE2-9DD6-6EC0-B528FD050E95}"/>
              </a:ext>
            </a:extLst>
          </p:cNvPr>
          <p:cNvSpPr txBox="1"/>
          <p:nvPr/>
        </p:nvSpPr>
        <p:spPr>
          <a:xfrm>
            <a:off x="7521569" y="3571835"/>
            <a:ext cx="1016880"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Aktien</a:t>
            </a:r>
            <a:endParaRPr lang="de-AT" sz="1620"/>
          </a:p>
        </p:txBody>
      </p:sp>
      <p:sp>
        <p:nvSpPr>
          <p:cNvPr id="106" name="Textfeld 105">
            <a:extLst>
              <a:ext uri="{FF2B5EF4-FFF2-40B4-BE49-F238E27FC236}">
                <a16:creationId xmlns:a16="http://schemas.microsoft.com/office/drawing/2014/main" id="{558FB1DC-AA45-619F-DCB1-A3C5D87750E9}"/>
              </a:ext>
            </a:extLst>
          </p:cNvPr>
          <p:cNvSpPr txBox="1"/>
          <p:nvPr/>
        </p:nvSpPr>
        <p:spPr>
          <a:xfrm>
            <a:off x="7955742" y="4263334"/>
            <a:ext cx="1150946"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Derivate</a:t>
            </a:r>
            <a:endParaRPr lang="de-AT" sz="1620"/>
          </a:p>
        </p:txBody>
      </p:sp>
      <p:sp>
        <p:nvSpPr>
          <p:cNvPr id="107" name="Rechteck 106">
            <a:extLst>
              <a:ext uri="{FF2B5EF4-FFF2-40B4-BE49-F238E27FC236}">
                <a16:creationId xmlns:a16="http://schemas.microsoft.com/office/drawing/2014/main" id="{85AD452D-ED35-4E0D-48CA-1B4F4F83D322}"/>
              </a:ext>
            </a:extLst>
          </p:cNvPr>
          <p:cNvSpPr/>
          <p:nvPr/>
        </p:nvSpPr>
        <p:spPr>
          <a:xfrm>
            <a:off x="2054354" y="5686725"/>
            <a:ext cx="8100000" cy="558412"/>
          </a:xfrm>
          <a:prstGeom prst="rect">
            <a:avLst/>
          </a:prstGeom>
          <a:solidFill>
            <a:schemeClr val="bg1">
              <a:lumMod val="95000"/>
            </a:schemeClr>
          </a:solidFill>
          <a:ln w="3810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Nachhaltigkeit und Ethik </a:t>
            </a:r>
          </a:p>
        </p:txBody>
      </p:sp>
      <p:pic>
        <p:nvPicPr>
          <p:cNvPr id="108" name="Grafik 107" descr="Offene Hand mit Pflanze Silhouette">
            <a:extLst>
              <a:ext uri="{FF2B5EF4-FFF2-40B4-BE49-F238E27FC236}">
                <a16:creationId xmlns:a16="http://schemas.microsoft.com/office/drawing/2014/main" id="{2227FFED-A106-5256-5033-C1CCB3D85AF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74078" y="5692525"/>
            <a:ext cx="324000" cy="324000"/>
          </a:xfrm>
          <a:prstGeom prst="rect">
            <a:avLst/>
          </a:prstGeom>
        </p:spPr>
      </p:pic>
      <p:pic>
        <p:nvPicPr>
          <p:cNvPr id="109" name="Grafik 108">
            <a:extLst>
              <a:ext uri="{FF2B5EF4-FFF2-40B4-BE49-F238E27FC236}">
                <a16:creationId xmlns:a16="http://schemas.microsoft.com/office/drawing/2014/main" id="{591CC3F0-F81E-831B-C303-34879D57E77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5869517" y="2317742"/>
            <a:ext cx="388800" cy="388800"/>
          </a:xfrm>
          <a:prstGeom prst="rect">
            <a:avLst/>
          </a:prstGeom>
        </p:spPr>
      </p:pic>
      <p:pic>
        <p:nvPicPr>
          <p:cNvPr id="110" name="Grafik 109" descr="Bankscheck Silhouette">
            <a:extLst>
              <a:ext uri="{FF2B5EF4-FFF2-40B4-BE49-F238E27FC236}">
                <a16:creationId xmlns:a16="http://schemas.microsoft.com/office/drawing/2014/main" id="{A107AD32-1FA9-5162-ACE1-9750C3C55E3A}"/>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413693" y="3953780"/>
            <a:ext cx="388800" cy="388800"/>
          </a:xfrm>
          <a:prstGeom prst="rect">
            <a:avLst/>
          </a:prstGeom>
        </p:spPr>
      </p:pic>
      <p:pic>
        <p:nvPicPr>
          <p:cNvPr id="111" name="Grafik 110" descr="Stadt Silhouette">
            <a:extLst>
              <a:ext uri="{FF2B5EF4-FFF2-40B4-BE49-F238E27FC236}">
                <a16:creationId xmlns:a16="http://schemas.microsoft.com/office/drawing/2014/main" id="{5194B225-D686-2DDA-2E3E-02726F3F0DB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041346" y="3112015"/>
            <a:ext cx="388800" cy="388800"/>
          </a:xfrm>
          <a:prstGeom prst="rect">
            <a:avLst/>
          </a:prstGeom>
        </p:spPr>
      </p:pic>
      <p:pic>
        <p:nvPicPr>
          <p:cNvPr id="112" name="Grafik 111" descr="Geschlossenes Buch Silhouette">
            <a:extLst>
              <a:ext uri="{FF2B5EF4-FFF2-40B4-BE49-F238E27FC236}">
                <a16:creationId xmlns:a16="http://schemas.microsoft.com/office/drawing/2014/main" id="{CB430254-E0DB-37BD-D19A-AC46F48C1E6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075875" y="4945228"/>
            <a:ext cx="388800" cy="388800"/>
          </a:xfrm>
          <a:prstGeom prst="rect">
            <a:avLst/>
          </a:prstGeom>
        </p:spPr>
      </p:pic>
      <p:pic>
        <p:nvPicPr>
          <p:cNvPr id="113" name="Grafik 112">
            <a:extLst>
              <a:ext uri="{FF2B5EF4-FFF2-40B4-BE49-F238E27FC236}">
                <a16:creationId xmlns:a16="http://schemas.microsoft.com/office/drawing/2014/main" id="{686CF671-9EA1-685F-89B5-606A57E31E2F}"/>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p:blipFill>
        <p:spPr>
          <a:xfrm>
            <a:off x="7029652" y="2525454"/>
            <a:ext cx="388800" cy="388800"/>
          </a:xfrm>
          <a:prstGeom prst="rect">
            <a:avLst/>
          </a:prstGeom>
        </p:spPr>
      </p:pic>
      <p:pic>
        <p:nvPicPr>
          <p:cNvPr id="114" name="Grafik 113">
            <a:extLst>
              <a:ext uri="{FF2B5EF4-FFF2-40B4-BE49-F238E27FC236}">
                <a16:creationId xmlns:a16="http://schemas.microsoft.com/office/drawing/2014/main" id="{0ABB4D9E-6D54-B284-4E36-CD1334FB9D6F}"/>
              </a:ext>
            </a:extLst>
          </p:cNvPr>
          <p:cNvPicPr>
            <a:picLocks noChangeAspect="1"/>
          </p:cNvPicPr>
          <p:nvPr/>
        </p:nvPicPr>
        <p:blipFill>
          <a:blip r:embed="rId20"/>
          <a:stretch>
            <a:fillRect/>
          </a:stretch>
        </p:blipFill>
        <p:spPr>
          <a:xfrm>
            <a:off x="7879620" y="3182227"/>
            <a:ext cx="388800" cy="388800"/>
          </a:xfrm>
          <a:prstGeom prst="rect">
            <a:avLst/>
          </a:prstGeom>
        </p:spPr>
      </p:pic>
      <p:pic>
        <p:nvPicPr>
          <p:cNvPr id="115" name="Grafik 114" descr="Monatskalender Silhouette">
            <a:extLst>
              <a:ext uri="{FF2B5EF4-FFF2-40B4-BE49-F238E27FC236}">
                <a16:creationId xmlns:a16="http://schemas.microsoft.com/office/drawing/2014/main" id="{058A930F-9259-9AB4-57B5-B0A9496070E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434825" y="3904234"/>
            <a:ext cx="388800" cy="388800"/>
          </a:xfrm>
          <a:prstGeom prst="rect">
            <a:avLst/>
          </a:prstGeom>
        </p:spPr>
      </p:pic>
      <p:sp>
        <p:nvSpPr>
          <p:cNvPr id="116" name="Textfeld 115">
            <a:extLst>
              <a:ext uri="{FF2B5EF4-FFF2-40B4-BE49-F238E27FC236}">
                <a16:creationId xmlns:a16="http://schemas.microsoft.com/office/drawing/2014/main" id="{B2375FBF-8CF3-A88A-6416-023E786FDA1E}"/>
              </a:ext>
            </a:extLst>
          </p:cNvPr>
          <p:cNvSpPr txBox="1"/>
          <p:nvPr/>
        </p:nvSpPr>
        <p:spPr>
          <a:xfrm>
            <a:off x="4598477" y="2853822"/>
            <a:ext cx="738662"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Gold</a:t>
            </a:r>
            <a:endParaRPr lang="de-AT" sz="1620"/>
          </a:p>
        </p:txBody>
      </p:sp>
      <p:pic>
        <p:nvPicPr>
          <p:cNvPr id="117" name="Grafik 116" descr="Goldbarren Silhouette">
            <a:extLst>
              <a:ext uri="{FF2B5EF4-FFF2-40B4-BE49-F238E27FC236}">
                <a16:creationId xmlns:a16="http://schemas.microsoft.com/office/drawing/2014/main" id="{F6D856B6-1BBE-1E57-FA55-E143676B76E3}"/>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792722" y="2532257"/>
            <a:ext cx="388800" cy="388800"/>
          </a:xfrm>
          <a:prstGeom prst="rect">
            <a:avLst/>
          </a:prstGeom>
        </p:spPr>
      </p:pic>
      <p:sp>
        <p:nvSpPr>
          <p:cNvPr id="118" name="Textfeld 117">
            <a:extLst>
              <a:ext uri="{FF2B5EF4-FFF2-40B4-BE49-F238E27FC236}">
                <a16:creationId xmlns:a16="http://schemas.microsoft.com/office/drawing/2014/main" id="{29807F7B-B27A-59DA-A716-4CCDE982B664}"/>
              </a:ext>
            </a:extLst>
          </p:cNvPr>
          <p:cNvSpPr txBox="1"/>
          <p:nvPr/>
        </p:nvSpPr>
        <p:spPr>
          <a:xfrm>
            <a:off x="7613444" y="5116341"/>
            <a:ext cx="1559536" cy="341632"/>
          </a:xfrm>
          <a:prstGeom prst="rect">
            <a:avLst/>
          </a:prstGeom>
          <a:noFill/>
        </p:spPr>
        <p:txBody>
          <a:bodyPr wrap="square">
            <a:spAutoFit/>
          </a:bodyPr>
          <a:lstStyle/>
          <a:p>
            <a:pPr algn="ctr"/>
            <a:r>
              <a:rPr lang="de-AT" sz="1620" b="1">
                <a:solidFill>
                  <a:schemeClr val="tx1">
                    <a:lumMod val="75000"/>
                    <a:lumOff val="25000"/>
                  </a:schemeClr>
                </a:solidFill>
                <a:latin typeface="Gadugi" panose="020B0502040204020203" pitchFamily="34" charset="0"/>
                <a:ea typeface="Gadugi" panose="020B0502040204020203" pitchFamily="34" charset="0"/>
              </a:rPr>
              <a:t>Krypto-Assets</a:t>
            </a:r>
            <a:endParaRPr lang="de-AT" sz="1620"/>
          </a:p>
        </p:txBody>
      </p:sp>
      <p:pic>
        <p:nvPicPr>
          <p:cNvPr id="119" name="Grafik 118" descr="Bitcoin Silhouette">
            <a:extLst>
              <a:ext uri="{FF2B5EF4-FFF2-40B4-BE49-F238E27FC236}">
                <a16:creationId xmlns:a16="http://schemas.microsoft.com/office/drawing/2014/main" id="{04265EE7-6B7D-51BB-E467-E0DD9C15CE5C}"/>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628620" y="4862896"/>
            <a:ext cx="388800" cy="388800"/>
          </a:xfrm>
          <a:prstGeom prst="rect">
            <a:avLst/>
          </a:prstGeom>
        </p:spPr>
      </p:pic>
      <p:sp>
        <p:nvSpPr>
          <p:cNvPr id="120" name="Pfeil: nach rechts 119">
            <a:extLst>
              <a:ext uri="{FF2B5EF4-FFF2-40B4-BE49-F238E27FC236}">
                <a16:creationId xmlns:a16="http://schemas.microsoft.com/office/drawing/2014/main" id="{9E364CE9-68CB-909B-4BEF-E74442D1931D}"/>
              </a:ext>
            </a:extLst>
          </p:cNvPr>
          <p:cNvSpPr/>
          <p:nvPr/>
        </p:nvSpPr>
        <p:spPr>
          <a:xfrm rot="629443">
            <a:off x="1148280" y="4532669"/>
            <a:ext cx="1479001" cy="701640"/>
          </a:xfrm>
          <a:prstGeom prst="rightArrow">
            <a:avLst/>
          </a:prstGeom>
          <a:solidFill>
            <a:schemeClr val="accent6"/>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sz="2160"/>
          </a:p>
        </p:txBody>
      </p:sp>
    </p:spTree>
    <p:extLst>
      <p:ext uri="{BB962C8B-B14F-4D97-AF65-F5344CB8AC3E}">
        <p14:creationId xmlns:p14="http://schemas.microsoft.com/office/powerpoint/2010/main" val="242306772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3E0A6-8341-0D62-3C22-F9CB0B176CF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207E3D-BC1B-70E4-60FC-C1ADA48E3677}"/>
              </a:ext>
            </a:extLst>
          </p:cNvPr>
          <p:cNvSpPr>
            <a:spLocks noGrp="1"/>
          </p:cNvSpPr>
          <p:nvPr>
            <p:ph type="title"/>
          </p:nvPr>
        </p:nvSpPr>
        <p:spPr>
          <a:xfrm>
            <a:off x="838200" y="870838"/>
            <a:ext cx="10515600" cy="1009651"/>
          </a:xfrm>
        </p:spPr>
        <p:txBody>
          <a:bodyPr/>
          <a:lstStyle/>
          <a:p>
            <a:r>
              <a:rPr lang="de-DE" dirty="0"/>
              <a:t>Sparprodukte vergleichen</a:t>
            </a:r>
          </a:p>
        </p:txBody>
      </p:sp>
      <p:sp>
        <p:nvSpPr>
          <p:cNvPr id="4" name="Foliennummernplatzhalter 3">
            <a:extLst>
              <a:ext uri="{FF2B5EF4-FFF2-40B4-BE49-F238E27FC236}">
                <a16:creationId xmlns:a16="http://schemas.microsoft.com/office/drawing/2014/main" id="{4D08D31A-F46E-356C-D9DD-CBCE431D1AEE}"/>
              </a:ext>
            </a:extLst>
          </p:cNvPr>
          <p:cNvSpPr>
            <a:spLocks noGrp="1"/>
          </p:cNvSpPr>
          <p:nvPr>
            <p:ph type="sldNum" sz="quarter" idx="12"/>
          </p:nvPr>
        </p:nvSpPr>
        <p:spPr/>
        <p:txBody>
          <a:bodyPr/>
          <a:lstStyle/>
          <a:p>
            <a:fld id="{4C23FFEC-42AF-4C5F-8FEB-D69D9B6A7C04}" type="slidenum">
              <a:rPr lang="de-AT" smtClean="0"/>
              <a:t>28</a:t>
            </a:fld>
            <a:endParaRPr lang="de-AT"/>
          </a:p>
        </p:txBody>
      </p:sp>
      <p:pic>
        <p:nvPicPr>
          <p:cNvPr id="1028" name="Picture 4">
            <a:hlinkClick r:id="rId2"/>
            <a:extLst>
              <a:ext uri="{FF2B5EF4-FFF2-40B4-BE49-F238E27FC236}">
                <a16:creationId xmlns:a16="http://schemas.microsoft.com/office/drawing/2014/main" id="{4AE5E4B1-AB1B-3D1C-9884-D579358E23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9420" y="4296983"/>
            <a:ext cx="6330696" cy="853160"/>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6">
            <a:hlinkClick r:id="rId4"/>
            <a:extLst>
              <a:ext uri="{FF2B5EF4-FFF2-40B4-BE49-F238E27FC236}">
                <a16:creationId xmlns:a16="http://schemas.microsoft.com/office/drawing/2014/main" id="{33807F37-F568-8341-3E0D-AAC7E50FBB5C}"/>
              </a:ext>
            </a:extLst>
          </p:cNvPr>
          <p:cNvPicPr>
            <a:picLocks noChangeAspect="1"/>
          </p:cNvPicPr>
          <p:nvPr/>
        </p:nvPicPr>
        <p:blipFill>
          <a:blip r:embed="rId5"/>
          <a:stretch>
            <a:fillRect/>
          </a:stretch>
        </p:blipFill>
        <p:spPr>
          <a:xfrm>
            <a:off x="886968" y="1826451"/>
            <a:ext cx="4181856" cy="2090928"/>
          </a:xfrm>
          <a:prstGeom prst="rect">
            <a:avLst/>
          </a:prstGeom>
        </p:spPr>
      </p:pic>
      <p:pic>
        <p:nvPicPr>
          <p:cNvPr id="1030" name="Picture 6" descr="Girokonten im Test - Bankenrechner der Arbeiterkammern">
            <a:hlinkClick r:id="rId6"/>
            <a:extLst>
              <a:ext uri="{FF2B5EF4-FFF2-40B4-BE49-F238E27FC236}">
                <a16:creationId xmlns:a16="http://schemas.microsoft.com/office/drawing/2014/main" id="{C69CC583-CA85-A9C8-4000-14688A6AD17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6693" y="2409215"/>
            <a:ext cx="5095875" cy="895350"/>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45DEE38E-C42E-DCE3-0F6C-7C67E3BAA194}"/>
              </a:ext>
            </a:extLst>
          </p:cNvPr>
          <p:cNvSpPr txBox="1"/>
          <p:nvPr/>
        </p:nvSpPr>
        <p:spPr>
          <a:xfrm>
            <a:off x="1889616" y="5773026"/>
            <a:ext cx="9464184" cy="400110"/>
          </a:xfrm>
          <a:prstGeom prst="rect">
            <a:avLst/>
          </a:prstGeom>
          <a:solidFill>
            <a:schemeClr val="accent6">
              <a:lumMod val="20000"/>
              <a:lumOff val="80000"/>
            </a:schemeClr>
          </a:solidFill>
        </p:spPr>
        <p:txBody>
          <a:bodyPr wrap="square" rtlCol="0">
            <a:spAutoFit/>
          </a:bodyPr>
          <a:lstStyle/>
          <a:p>
            <a:pPr algn="ctr"/>
            <a:r>
              <a:rPr lang="de-DE" sz="2000" dirty="0"/>
              <a:t>Betrachte die festgelegten Kriterien für Hatice und Michael. Wähle ein Sparprodukt aus.</a:t>
            </a:r>
          </a:p>
        </p:txBody>
      </p:sp>
      <p:pic>
        <p:nvPicPr>
          <p:cNvPr id="5" name="Grafik 4">
            <a:extLst>
              <a:ext uri="{FF2B5EF4-FFF2-40B4-BE49-F238E27FC236}">
                <a16:creationId xmlns:a16="http://schemas.microsoft.com/office/drawing/2014/main" id="{A473028F-2A85-64F2-495E-BF4A2FD64FD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131707" y="5524685"/>
            <a:ext cx="720000" cy="720000"/>
          </a:xfrm>
          <a:prstGeom prst="rect">
            <a:avLst/>
          </a:prstGeom>
        </p:spPr>
      </p:pic>
      <p:sp>
        <p:nvSpPr>
          <p:cNvPr id="6" name="Textfeld 5">
            <a:extLst>
              <a:ext uri="{FF2B5EF4-FFF2-40B4-BE49-F238E27FC236}">
                <a16:creationId xmlns:a16="http://schemas.microsoft.com/office/drawing/2014/main" id="{E2120C8F-28CE-D9A6-9DB3-D7E20E91FA30}"/>
              </a:ext>
            </a:extLst>
          </p:cNvPr>
          <p:cNvSpPr txBox="1"/>
          <p:nvPr/>
        </p:nvSpPr>
        <p:spPr>
          <a:xfrm>
            <a:off x="1034507" y="5209317"/>
            <a:ext cx="1236492" cy="369332"/>
          </a:xfrm>
          <a:prstGeom prst="rect">
            <a:avLst/>
          </a:prstGeom>
          <a:noFill/>
        </p:spPr>
        <p:txBody>
          <a:bodyPr wrap="none" rtlCol="0">
            <a:spAutoFit/>
          </a:bodyPr>
          <a:lstStyle/>
          <a:p>
            <a:r>
              <a:rPr lang="de-DE" b="1" dirty="0"/>
              <a:t>ca. 25 Min.</a:t>
            </a:r>
          </a:p>
        </p:txBody>
      </p:sp>
    </p:spTree>
    <p:extLst>
      <p:ext uri="{BB962C8B-B14F-4D97-AF65-F5344CB8AC3E}">
        <p14:creationId xmlns:p14="http://schemas.microsoft.com/office/powerpoint/2010/main" val="247618371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232202-DE42-D445-9195-825FC2DAD04A}"/>
              </a:ext>
            </a:extLst>
          </p:cNvPr>
          <p:cNvSpPr>
            <a:spLocks noGrp="1"/>
          </p:cNvSpPr>
          <p:nvPr>
            <p:ph type="title"/>
          </p:nvPr>
        </p:nvSpPr>
        <p:spPr/>
        <p:txBody>
          <a:bodyPr/>
          <a:lstStyle/>
          <a:p>
            <a:r>
              <a:rPr lang="de-DE" dirty="0"/>
              <a:t>Sparprodukte vergleichen und auswählen</a:t>
            </a:r>
          </a:p>
        </p:txBody>
      </p:sp>
      <p:sp>
        <p:nvSpPr>
          <p:cNvPr id="3" name="Inhaltsplatzhalter 2">
            <a:extLst>
              <a:ext uri="{FF2B5EF4-FFF2-40B4-BE49-F238E27FC236}">
                <a16:creationId xmlns:a16="http://schemas.microsoft.com/office/drawing/2014/main" id="{1CCEB88A-F92E-BEFD-8943-017664DE9FD7}"/>
              </a:ext>
            </a:extLst>
          </p:cNvPr>
          <p:cNvSpPr>
            <a:spLocks noGrp="1"/>
          </p:cNvSpPr>
          <p:nvPr>
            <p:ph idx="1"/>
          </p:nvPr>
        </p:nvSpPr>
        <p:spPr>
          <a:xfrm>
            <a:off x="838200" y="1825625"/>
            <a:ext cx="10515600" cy="1009651"/>
          </a:xfrm>
        </p:spPr>
        <p:txBody>
          <a:bodyPr/>
          <a:lstStyle/>
          <a:p>
            <a:pPr marL="0" indent="0">
              <a:buNone/>
            </a:pPr>
            <a:r>
              <a:rPr lang="de-DE" dirty="0"/>
              <a:t>Welches Sparprodukt würdet ihr Hatice und Michael Klee empfehlen?</a:t>
            </a:r>
          </a:p>
        </p:txBody>
      </p:sp>
      <p:sp>
        <p:nvSpPr>
          <p:cNvPr id="4" name="Foliennummernplatzhalter 3">
            <a:extLst>
              <a:ext uri="{FF2B5EF4-FFF2-40B4-BE49-F238E27FC236}">
                <a16:creationId xmlns:a16="http://schemas.microsoft.com/office/drawing/2014/main" id="{42B36038-8967-C213-E05E-90669474436B}"/>
              </a:ext>
            </a:extLst>
          </p:cNvPr>
          <p:cNvSpPr>
            <a:spLocks noGrp="1"/>
          </p:cNvSpPr>
          <p:nvPr>
            <p:ph type="sldNum" sz="quarter" idx="12"/>
          </p:nvPr>
        </p:nvSpPr>
        <p:spPr/>
        <p:txBody>
          <a:bodyPr/>
          <a:lstStyle/>
          <a:p>
            <a:fld id="{4C23FFEC-42AF-4C5F-8FEB-D69D9B6A7C04}" type="slidenum">
              <a:rPr lang="de-AT" smtClean="0"/>
              <a:t>29</a:t>
            </a:fld>
            <a:endParaRPr lang="de-AT"/>
          </a:p>
        </p:txBody>
      </p:sp>
      <p:pic>
        <p:nvPicPr>
          <p:cNvPr id="15" name="Grafik 14">
            <a:extLst>
              <a:ext uri="{FF2B5EF4-FFF2-40B4-BE49-F238E27FC236}">
                <a16:creationId xmlns:a16="http://schemas.microsoft.com/office/drawing/2014/main" id="{C48D2F18-D058-A889-DE05-42A4E8EC63C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9327" y="2545016"/>
            <a:ext cx="1250309" cy="1800000"/>
          </a:xfrm>
          <a:prstGeom prst="rect">
            <a:avLst/>
          </a:prstGeom>
          <a:noFill/>
        </p:spPr>
      </p:pic>
      <p:pic>
        <p:nvPicPr>
          <p:cNvPr id="16" name="Grafik 15" descr="Ein Bild, das Entwurf, Zeichnung, Clipart, Darstellung enthält.&#10;&#10;KI-generierte Inhalte können fehlerhaft sein.">
            <a:extLst>
              <a:ext uri="{FF2B5EF4-FFF2-40B4-BE49-F238E27FC236}">
                <a16:creationId xmlns:a16="http://schemas.microsoft.com/office/drawing/2014/main" id="{87061657-0879-6B9C-6271-DA82179E9B6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9738360" y="4337488"/>
            <a:ext cx="1186761" cy="1800000"/>
          </a:xfrm>
          <a:prstGeom prst="rect">
            <a:avLst/>
          </a:prstGeom>
          <a:noFill/>
        </p:spPr>
      </p:pic>
      <p:sp>
        <p:nvSpPr>
          <p:cNvPr id="17" name="Rechteck 16">
            <a:extLst>
              <a:ext uri="{FF2B5EF4-FFF2-40B4-BE49-F238E27FC236}">
                <a16:creationId xmlns:a16="http://schemas.microsoft.com/office/drawing/2014/main" id="{5EFD4FC1-07A3-A15F-F09B-BD935C513D1D}"/>
              </a:ext>
            </a:extLst>
          </p:cNvPr>
          <p:cNvSpPr/>
          <p:nvPr/>
        </p:nvSpPr>
        <p:spPr>
          <a:xfrm>
            <a:off x="2350763" y="2647156"/>
            <a:ext cx="5029200" cy="1563688"/>
          </a:xfrm>
          <a:custGeom>
            <a:avLst/>
            <a:gdLst>
              <a:gd name="connsiteX0" fmla="*/ 0 w 5029200"/>
              <a:gd name="connsiteY0" fmla="*/ 0 h 1563688"/>
              <a:gd name="connsiteX1" fmla="*/ 508508 w 5029200"/>
              <a:gd name="connsiteY1" fmla="*/ 0 h 1563688"/>
              <a:gd name="connsiteX2" fmla="*/ 1117600 w 5029200"/>
              <a:gd name="connsiteY2" fmla="*/ 0 h 1563688"/>
              <a:gd name="connsiteX3" fmla="*/ 1626108 w 5029200"/>
              <a:gd name="connsiteY3" fmla="*/ 0 h 1563688"/>
              <a:gd name="connsiteX4" fmla="*/ 2034032 w 5029200"/>
              <a:gd name="connsiteY4" fmla="*/ 0 h 1563688"/>
              <a:gd name="connsiteX5" fmla="*/ 2592832 w 5029200"/>
              <a:gd name="connsiteY5" fmla="*/ 0 h 1563688"/>
              <a:gd name="connsiteX6" fmla="*/ 3151632 w 5029200"/>
              <a:gd name="connsiteY6" fmla="*/ 0 h 1563688"/>
              <a:gd name="connsiteX7" fmla="*/ 3559556 w 5029200"/>
              <a:gd name="connsiteY7" fmla="*/ 0 h 1563688"/>
              <a:gd name="connsiteX8" fmla="*/ 3967480 w 5029200"/>
              <a:gd name="connsiteY8" fmla="*/ 0 h 1563688"/>
              <a:gd name="connsiteX9" fmla="*/ 4375404 w 5029200"/>
              <a:gd name="connsiteY9" fmla="*/ 0 h 1563688"/>
              <a:gd name="connsiteX10" fmla="*/ 5029200 w 5029200"/>
              <a:gd name="connsiteY10" fmla="*/ 0 h 1563688"/>
              <a:gd name="connsiteX11" fmla="*/ 5029200 w 5029200"/>
              <a:gd name="connsiteY11" fmla="*/ 474319 h 1563688"/>
              <a:gd name="connsiteX12" fmla="*/ 5029200 w 5029200"/>
              <a:gd name="connsiteY12" fmla="*/ 1026822 h 1563688"/>
              <a:gd name="connsiteX13" fmla="*/ 5029200 w 5029200"/>
              <a:gd name="connsiteY13" fmla="*/ 1563688 h 1563688"/>
              <a:gd name="connsiteX14" fmla="*/ 4470400 w 5029200"/>
              <a:gd name="connsiteY14" fmla="*/ 1563688 h 1563688"/>
              <a:gd name="connsiteX15" fmla="*/ 3861308 w 5029200"/>
              <a:gd name="connsiteY15" fmla="*/ 1563688 h 1563688"/>
              <a:gd name="connsiteX16" fmla="*/ 3352800 w 5029200"/>
              <a:gd name="connsiteY16" fmla="*/ 1563688 h 1563688"/>
              <a:gd name="connsiteX17" fmla="*/ 2944876 w 5029200"/>
              <a:gd name="connsiteY17" fmla="*/ 1563688 h 1563688"/>
              <a:gd name="connsiteX18" fmla="*/ 2436368 w 5029200"/>
              <a:gd name="connsiteY18" fmla="*/ 1563688 h 1563688"/>
              <a:gd name="connsiteX19" fmla="*/ 1877568 w 5029200"/>
              <a:gd name="connsiteY19" fmla="*/ 1563688 h 1563688"/>
              <a:gd name="connsiteX20" fmla="*/ 1218184 w 5029200"/>
              <a:gd name="connsiteY20" fmla="*/ 1563688 h 1563688"/>
              <a:gd name="connsiteX21" fmla="*/ 659384 w 5029200"/>
              <a:gd name="connsiteY21" fmla="*/ 1563688 h 1563688"/>
              <a:gd name="connsiteX22" fmla="*/ 0 w 5029200"/>
              <a:gd name="connsiteY22" fmla="*/ 1563688 h 1563688"/>
              <a:gd name="connsiteX23" fmla="*/ 0 w 5029200"/>
              <a:gd name="connsiteY23" fmla="*/ 1026822 h 1563688"/>
              <a:gd name="connsiteX24" fmla="*/ 0 w 5029200"/>
              <a:gd name="connsiteY24" fmla="*/ 521229 h 1563688"/>
              <a:gd name="connsiteX25" fmla="*/ 0 w 5029200"/>
              <a:gd name="connsiteY25" fmla="*/ 0 h 15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29200" h="1563688" extrusionOk="0">
                <a:moveTo>
                  <a:pt x="0" y="0"/>
                </a:moveTo>
                <a:cubicBezTo>
                  <a:pt x="120392" y="-57600"/>
                  <a:pt x="267347" y="6868"/>
                  <a:pt x="508508" y="0"/>
                </a:cubicBezTo>
                <a:cubicBezTo>
                  <a:pt x="749669" y="-6868"/>
                  <a:pt x="971501" y="68005"/>
                  <a:pt x="1117600" y="0"/>
                </a:cubicBezTo>
                <a:cubicBezTo>
                  <a:pt x="1263699" y="-68005"/>
                  <a:pt x="1458271" y="43720"/>
                  <a:pt x="1626108" y="0"/>
                </a:cubicBezTo>
                <a:cubicBezTo>
                  <a:pt x="1793945" y="-43720"/>
                  <a:pt x="1939223" y="20463"/>
                  <a:pt x="2034032" y="0"/>
                </a:cubicBezTo>
                <a:cubicBezTo>
                  <a:pt x="2128841" y="-20463"/>
                  <a:pt x="2318475" y="45571"/>
                  <a:pt x="2592832" y="0"/>
                </a:cubicBezTo>
                <a:cubicBezTo>
                  <a:pt x="2867189" y="-45571"/>
                  <a:pt x="2912650" y="37134"/>
                  <a:pt x="3151632" y="0"/>
                </a:cubicBezTo>
                <a:cubicBezTo>
                  <a:pt x="3390614" y="-37134"/>
                  <a:pt x="3426641" y="43145"/>
                  <a:pt x="3559556" y="0"/>
                </a:cubicBezTo>
                <a:cubicBezTo>
                  <a:pt x="3692471" y="-43145"/>
                  <a:pt x="3789976" y="20588"/>
                  <a:pt x="3967480" y="0"/>
                </a:cubicBezTo>
                <a:cubicBezTo>
                  <a:pt x="4144984" y="-20588"/>
                  <a:pt x="4174262" y="19799"/>
                  <a:pt x="4375404" y="0"/>
                </a:cubicBezTo>
                <a:cubicBezTo>
                  <a:pt x="4576546" y="-19799"/>
                  <a:pt x="4878245" y="50466"/>
                  <a:pt x="5029200" y="0"/>
                </a:cubicBezTo>
                <a:cubicBezTo>
                  <a:pt x="5074486" y="163513"/>
                  <a:pt x="5021524" y="283349"/>
                  <a:pt x="5029200" y="474319"/>
                </a:cubicBezTo>
                <a:cubicBezTo>
                  <a:pt x="5036876" y="665289"/>
                  <a:pt x="5010312" y="768197"/>
                  <a:pt x="5029200" y="1026822"/>
                </a:cubicBezTo>
                <a:cubicBezTo>
                  <a:pt x="5048088" y="1285447"/>
                  <a:pt x="4986513" y="1376997"/>
                  <a:pt x="5029200" y="1563688"/>
                </a:cubicBezTo>
                <a:cubicBezTo>
                  <a:pt x="4899250" y="1585468"/>
                  <a:pt x="4624436" y="1524725"/>
                  <a:pt x="4470400" y="1563688"/>
                </a:cubicBezTo>
                <a:cubicBezTo>
                  <a:pt x="4316364" y="1602651"/>
                  <a:pt x="4126366" y="1495732"/>
                  <a:pt x="3861308" y="1563688"/>
                </a:cubicBezTo>
                <a:cubicBezTo>
                  <a:pt x="3596250" y="1631644"/>
                  <a:pt x="3455036" y="1518049"/>
                  <a:pt x="3352800" y="1563688"/>
                </a:cubicBezTo>
                <a:cubicBezTo>
                  <a:pt x="3250564" y="1609327"/>
                  <a:pt x="3116956" y="1530144"/>
                  <a:pt x="2944876" y="1563688"/>
                </a:cubicBezTo>
                <a:cubicBezTo>
                  <a:pt x="2772796" y="1597232"/>
                  <a:pt x="2574029" y="1557451"/>
                  <a:pt x="2436368" y="1563688"/>
                </a:cubicBezTo>
                <a:cubicBezTo>
                  <a:pt x="2298707" y="1569925"/>
                  <a:pt x="2049283" y="1511233"/>
                  <a:pt x="1877568" y="1563688"/>
                </a:cubicBezTo>
                <a:cubicBezTo>
                  <a:pt x="1705853" y="1616143"/>
                  <a:pt x="1379578" y="1506757"/>
                  <a:pt x="1218184" y="1563688"/>
                </a:cubicBezTo>
                <a:cubicBezTo>
                  <a:pt x="1056790" y="1620619"/>
                  <a:pt x="897426" y="1512902"/>
                  <a:pt x="659384" y="1563688"/>
                </a:cubicBezTo>
                <a:cubicBezTo>
                  <a:pt x="421342" y="1614474"/>
                  <a:pt x="224980" y="1560942"/>
                  <a:pt x="0" y="1563688"/>
                </a:cubicBezTo>
                <a:cubicBezTo>
                  <a:pt x="-12471" y="1371819"/>
                  <a:pt x="35976" y="1207644"/>
                  <a:pt x="0" y="1026822"/>
                </a:cubicBezTo>
                <a:cubicBezTo>
                  <a:pt x="-35976" y="846000"/>
                  <a:pt x="51255" y="711099"/>
                  <a:pt x="0" y="521229"/>
                </a:cubicBezTo>
                <a:cubicBezTo>
                  <a:pt x="-51255" y="331359"/>
                  <a:pt x="18964" y="105023"/>
                  <a:pt x="0" y="0"/>
                </a:cubicBezTo>
                <a:close/>
              </a:path>
            </a:pathLst>
          </a:custGeom>
          <a:noFill/>
          <a:ln>
            <a:noFill/>
            <a:extLst>
              <a:ext uri="{C807C97D-BFC1-408E-A445-0C87EB9F89A2}">
                <ask:lineSketchStyleProps xmlns:ask="http://schemas.microsoft.com/office/drawing/2018/sketchyshapes" sd="397402675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Sparbetrag</a:t>
            </a:r>
            <a:r>
              <a:rPr lang="de-AT" dirty="0">
                <a:solidFill>
                  <a:srgbClr val="000000"/>
                </a:solidFill>
                <a:effectLst/>
                <a:ea typeface="Tw Cen MT" panose="020B0602020104020603" pitchFamily="34" charset="0"/>
                <a:cs typeface="Arial" panose="020B0604020202020204" pitchFamily="34" charset="0"/>
              </a:rPr>
              <a:t>: € 2.500,-</a:t>
            </a:r>
          </a:p>
          <a:p>
            <a:pPr algn="just">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Laufzeit</a:t>
            </a:r>
            <a:r>
              <a:rPr lang="de-AT" dirty="0">
                <a:solidFill>
                  <a:srgbClr val="000000"/>
                </a:solidFill>
                <a:ea typeface="Tw Cen MT" panose="020B0602020104020603" pitchFamily="34" charset="0"/>
                <a:cs typeface="Arial" panose="020B0604020202020204" pitchFamily="34" charset="0"/>
              </a:rPr>
              <a:t>: 5/6 Jahre mit Festgeldkonto</a:t>
            </a:r>
          </a:p>
          <a:p>
            <a:pPr algn="just">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Zinsen</a:t>
            </a:r>
            <a:r>
              <a:rPr lang="de-AT" dirty="0">
                <a:solidFill>
                  <a:srgbClr val="000000"/>
                </a:solidFill>
                <a:effectLst/>
                <a:ea typeface="Tw Cen MT" panose="020B0602020104020603" pitchFamily="34" charset="0"/>
                <a:cs typeface="Arial" panose="020B0604020202020204" pitchFamily="34" charset="0"/>
              </a:rPr>
              <a:t>: keine Präferenz</a:t>
            </a:r>
          </a:p>
          <a:p>
            <a:pPr algn="just">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Zugriff</a:t>
            </a:r>
            <a:r>
              <a:rPr lang="de-AT" dirty="0">
                <a:solidFill>
                  <a:srgbClr val="000000"/>
                </a:solidFill>
                <a:ea typeface="Tw Cen MT" panose="020B0602020104020603" pitchFamily="34" charset="0"/>
                <a:cs typeface="Arial" panose="020B0604020202020204" pitchFamily="34" charset="0"/>
              </a:rPr>
              <a:t>: online</a:t>
            </a:r>
          </a:p>
        </p:txBody>
      </p:sp>
      <p:sp>
        <p:nvSpPr>
          <p:cNvPr id="18" name="Rechteck 17">
            <a:extLst>
              <a:ext uri="{FF2B5EF4-FFF2-40B4-BE49-F238E27FC236}">
                <a16:creationId xmlns:a16="http://schemas.microsoft.com/office/drawing/2014/main" id="{7FB21461-BFF7-1E75-9CB9-BDCD58F28AA4}"/>
              </a:ext>
            </a:extLst>
          </p:cNvPr>
          <p:cNvSpPr/>
          <p:nvPr/>
        </p:nvSpPr>
        <p:spPr>
          <a:xfrm>
            <a:off x="5376672" y="4455644"/>
            <a:ext cx="4361688" cy="1563688"/>
          </a:xfrm>
          <a:custGeom>
            <a:avLst/>
            <a:gdLst>
              <a:gd name="connsiteX0" fmla="*/ 0 w 4361688"/>
              <a:gd name="connsiteY0" fmla="*/ 0 h 1563688"/>
              <a:gd name="connsiteX1" fmla="*/ 501594 w 4361688"/>
              <a:gd name="connsiteY1" fmla="*/ 0 h 1563688"/>
              <a:gd name="connsiteX2" fmla="*/ 1090422 w 4361688"/>
              <a:gd name="connsiteY2" fmla="*/ 0 h 1563688"/>
              <a:gd name="connsiteX3" fmla="*/ 1592016 w 4361688"/>
              <a:gd name="connsiteY3" fmla="*/ 0 h 1563688"/>
              <a:gd name="connsiteX4" fmla="*/ 2006376 w 4361688"/>
              <a:gd name="connsiteY4" fmla="*/ 0 h 1563688"/>
              <a:gd name="connsiteX5" fmla="*/ 2551587 w 4361688"/>
              <a:gd name="connsiteY5" fmla="*/ 0 h 1563688"/>
              <a:gd name="connsiteX6" fmla="*/ 3096798 w 4361688"/>
              <a:gd name="connsiteY6" fmla="*/ 0 h 1563688"/>
              <a:gd name="connsiteX7" fmla="*/ 3511159 w 4361688"/>
              <a:gd name="connsiteY7" fmla="*/ 0 h 1563688"/>
              <a:gd name="connsiteX8" fmla="*/ 4361688 w 4361688"/>
              <a:gd name="connsiteY8" fmla="*/ 0 h 1563688"/>
              <a:gd name="connsiteX9" fmla="*/ 4361688 w 4361688"/>
              <a:gd name="connsiteY9" fmla="*/ 474319 h 1563688"/>
              <a:gd name="connsiteX10" fmla="*/ 4361688 w 4361688"/>
              <a:gd name="connsiteY10" fmla="*/ 995548 h 1563688"/>
              <a:gd name="connsiteX11" fmla="*/ 4361688 w 4361688"/>
              <a:gd name="connsiteY11" fmla="*/ 1563688 h 1563688"/>
              <a:gd name="connsiteX12" fmla="*/ 3729243 w 4361688"/>
              <a:gd name="connsiteY12" fmla="*/ 1563688 h 1563688"/>
              <a:gd name="connsiteX13" fmla="*/ 3314883 w 4361688"/>
              <a:gd name="connsiteY13" fmla="*/ 1563688 h 1563688"/>
              <a:gd name="connsiteX14" fmla="*/ 2900523 w 4361688"/>
              <a:gd name="connsiteY14" fmla="*/ 1563688 h 1563688"/>
              <a:gd name="connsiteX15" fmla="*/ 2311695 w 4361688"/>
              <a:gd name="connsiteY15" fmla="*/ 1563688 h 1563688"/>
              <a:gd name="connsiteX16" fmla="*/ 1810101 w 4361688"/>
              <a:gd name="connsiteY16" fmla="*/ 1563688 h 1563688"/>
              <a:gd name="connsiteX17" fmla="*/ 1395740 w 4361688"/>
              <a:gd name="connsiteY17" fmla="*/ 1563688 h 1563688"/>
              <a:gd name="connsiteX18" fmla="*/ 894146 w 4361688"/>
              <a:gd name="connsiteY18" fmla="*/ 1563688 h 1563688"/>
              <a:gd name="connsiteX19" fmla="*/ 0 w 4361688"/>
              <a:gd name="connsiteY19" fmla="*/ 1563688 h 1563688"/>
              <a:gd name="connsiteX20" fmla="*/ 0 w 4361688"/>
              <a:gd name="connsiteY20" fmla="*/ 1011185 h 1563688"/>
              <a:gd name="connsiteX21" fmla="*/ 0 w 4361688"/>
              <a:gd name="connsiteY21" fmla="*/ 505592 h 1563688"/>
              <a:gd name="connsiteX22" fmla="*/ 0 w 4361688"/>
              <a:gd name="connsiteY22" fmla="*/ 0 h 15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61688" h="1563688" extrusionOk="0">
                <a:moveTo>
                  <a:pt x="0" y="0"/>
                </a:moveTo>
                <a:cubicBezTo>
                  <a:pt x="196655" y="-14967"/>
                  <a:pt x="358826" y="12688"/>
                  <a:pt x="501594" y="0"/>
                </a:cubicBezTo>
                <a:cubicBezTo>
                  <a:pt x="644362" y="-12688"/>
                  <a:pt x="965798" y="15683"/>
                  <a:pt x="1090422" y="0"/>
                </a:cubicBezTo>
                <a:cubicBezTo>
                  <a:pt x="1215046" y="-15683"/>
                  <a:pt x="1365057" y="31908"/>
                  <a:pt x="1592016" y="0"/>
                </a:cubicBezTo>
                <a:cubicBezTo>
                  <a:pt x="1818975" y="-31908"/>
                  <a:pt x="1813945" y="14104"/>
                  <a:pt x="2006376" y="0"/>
                </a:cubicBezTo>
                <a:cubicBezTo>
                  <a:pt x="2198807" y="-14104"/>
                  <a:pt x="2301924" y="33288"/>
                  <a:pt x="2551587" y="0"/>
                </a:cubicBezTo>
                <a:cubicBezTo>
                  <a:pt x="2801250" y="-33288"/>
                  <a:pt x="2887794" y="10479"/>
                  <a:pt x="3096798" y="0"/>
                </a:cubicBezTo>
                <a:cubicBezTo>
                  <a:pt x="3305802" y="-10479"/>
                  <a:pt x="3357709" y="47313"/>
                  <a:pt x="3511159" y="0"/>
                </a:cubicBezTo>
                <a:cubicBezTo>
                  <a:pt x="3664609" y="-47313"/>
                  <a:pt x="4135700" y="9819"/>
                  <a:pt x="4361688" y="0"/>
                </a:cubicBezTo>
                <a:cubicBezTo>
                  <a:pt x="4418106" y="96486"/>
                  <a:pt x="4317967" y="259429"/>
                  <a:pt x="4361688" y="474319"/>
                </a:cubicBezTo>
                <a:cubicBezTo>
                  <a:pt x="4405409" y="689209"/>
                  <a:pt x="4309998" y="812665"/>
                  <a:pt x="4361688" y="995548"/>
                </a:cubicBezTo>
                <a:cubicBezTo>
                  <a:pt x="4413378" y="1178431"/>
                  <a:pt x="4314217" y="1374784"/>
                  <a:pt x="4361688" y="1563688"/>
                </a:cubicBezTo>
                <a:cubicBezTo>
                  <a:pt x="4059950" y="1592385"/>
                  <a:pt x="3963996" y="1529275"/>
                  <a:pt x="3729243" y="1563688"/>
                </a:cubicBezTo>
                <a:cubicBezTo>
                  <a:pt x="3494490" y="1598101"/>
                  <a:pt x="3472746" y="1539703"/>
                  <a:pt x="3314883" y="1563688"/>
                </a:cubicBezTo>
                <a:cubicBezTo>
                  <a:pt x="3157020" y="1587673"/>
                  <a:pt x="3000162" y="1538064"/>
                  <a:pt x="2900523" y="1563688"/>
                </a:cubicBezTo>
                <a:cubicBezTo>
                  <a:pt x="2800884" y="1589312"/>
                  <a:pt x="2514150" y="1502056"/>
                  <a:pt x="2311695" y="1563688"/>
                </a:cubicBezTo>
                <a:cubicBezTo>
                  <a:pt x="2109240" y="1625320"/>
                  <a:pt x="1942819" y="1508347"/>
                  <a:pt x="1810101" y="1563688"/>
                </a:cubicBezTo>
                <a:cubicBezTo>
                  <a:pt x="1677383" y="1619029"/>
                  <a:pt x="1551219" y="1539846"/>
                  <a:pt x="1395740" y="1563688"/>
                </a:cubicBezTo>
                <a:cubicBezTo>
                  <a:pt x="1240261" y="1587530"/>
                  <a:pt x="1137962" y="1516841"/>
                  <a:pt x="894146" y="1563688"/>
                </a:cubicBezTo>
                <a:cubicBezTo>
                  <a:pt x="650330" y="1610535"/>
                  <a:pt x="343583" y="1501278"/>
                  <a:pt x="0" y="1563688"/>
                </a:cubicBezTo>
                <a:cubicBezTo>
                  <a:pt x="-49133" y="1446883"/>
                  <a:pt x="38898" y="1165084"/>
                  <a:pt x="0" y="1011185"/>
                </a:cubicBezTo>
                <a:cubicBezTo>
                  <a:pt x="-38898" y="857286"/>
                  <a:pt x="6212" y="635410"/>
                  <a:pt x="0" y="505592"/>
                </a:cubicBezTo>
                <a:cubicBezTo>
                  <a:pt x="-6212" y="375774"/>
                  <a:pt x="51334" y="114220"/>
                  <a:pt x="0" y="0"/>
                </a:cubicBezTo>
                <a:close/>
              </a:path>
            </a:pathLst>
          </a:custGeom>
          <a:noFill/>
          <a:ln>
            <a:noFill/>
            <a:extLst>
              <a:ext uri="{C807C97D-BFC1-408E-A445-0C87EB9F89A2}">
                <ask:lineSketchStyleProps xmlns:ask="http://schemas.microsoft.com/office/drawing/2018/sketchyshapes" sd="397402675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Sparbetrag</a:t>
            </a:r>
            <a:r>
              <a:rPr lang="de-AT" dirty="0">
                <a:solidFill>
                  <a:srgbClr val="000000"/>
                </a:solidFill>
                <a:effectLst/>
                <a:ea typeface="Tw Cen MT" panose="020B0602020104020603" pitchFamily="34" charset="0"/>
                <a:cs typeface="Arial" panose="020B0604020202020204" pitchFamily="34" charset="0"/>
              </a:rPr>
              <a:t>: € 500,- sofort &amp; € 40,- monatlich</a:t>
            </a:r>
          </a:p>
          <a:p>
            <a:pPr>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Laufzeit</a:t>
            </a:r>
            <a:r>
              <a:rPr lang="de-AT" dirty="0">
                <a:solidFill>
                  <a:srgbClr val="000000"/>
                </a:solidFill>
                <a:ea typeface="Tw Cen MT" panose="020B0602020104020603" pitchFamily="34" charset="0"/>
                <a:cs typeface="Arial" panose="020B0604020202020204" pitchFamily="34" charset="0"/>
              </a:rPr>
              <a:t>: ca. 3 Jahre mit „Laufend ansparen“</a:t>
            </a:r>
          </a:p>
          <a:p>
            <a:pPr>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Zinsen</a:t>
            </a:r>
            <a:r>
              <a:rPr lang="de-AT" dirty="0">
                <a:solidFill>
                  <a:srgbClr val="000000"/>
                </a:solidFill>
                <a:effectLst/>
                <a:ea typeface="Tw Cen MT" panose="020B0602020104020603" pitchFamily="34" charset="0"/>
                <a:cs typeface="Arial" panose="020B0604020202020204" pitchFamily="34" charset="0"/>
              </a:rPr>
              <a:t>: zuerst fixe, dann variable Zinsen</a:t>
            </a:r>
          </a:p>
          <a:p>
            <a:pPr>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Zugriff</a:t>
            </a:r>
            <a:r>
              <a:rPr lang="de-AT" dirty="0">
                <a:solidFill>
                  <a:srgbClr val="000000"/>
                </a:solidFill>
                <a:ea typeface="Tw Cen MT" panose="020B0602020104020603" pitchFamily="34" charset="0"/>
                <a:cs typeface="Arial" panose="020B0604020202020204" pitchFamily="34" charset="0"/>
              </a:rPr>
              <a:t>: keine Angabe</a:t>
            </a:r>
          </a:p>
        </p:txBody>
      </p:sp>
    </p:spTree>
    <p:extLst>
      <p:ext uri="{BB962C8B-B14F-4D97-AF65-F5344CB8AC3E}">
        <p14:creationId xmlns:p14="http://schemas.microsoft.com/office/powerpoint/2010/main" val="1022083964"/>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7E070B-5ED8-FE53-D152-87D9AF629A11}"/>
              </a:ext>
            </a:extLst>
          </p:cNvPr>
          <p:cNvSpPr>
            <a:spLocks noGrp="1"/>
          </p:cNvSpPr>
          <p:nvPr>
            <p:ph type="title"/>
          </p:nvPr>
        </p:nvSpPr>
        <p:spPr/>
        <p:txBody>
          <a:bodyPr/>
          <a:lstStyle/>
          <a:p>
            <a:r>
              <a:rPr lang="de-DE" dirty="0"/>
              <a:t>Sparziele</a:t>
            </a:r>
          </a:p>
        </p:txBody>
      </p:sp>
      <p:sp>
        <p:nvSpPr>
          <p:cNvPr id="4" name="Foliennummernplatzhalter 3">
            <a:extLst>
              <a:ext uri="{FF2B5EF4-FFF2-40B4-BE49-F238E27FC236}">
                <a16:creationId xmlns:a16="http://schemas.microsoft.com/office/drawing/2014/main" id="{7268A881-8FBB-1627-07AA-373E2133092E}"/>
              </a:ext>
            </a:extLst>
          </p:cNvPr>
          <p:cNvSpPr>
            <a:spLocks noGrp="1"/>
          </p:cNvSpPr>
          <p:nvPr>
            <p:ph type="sldNum" sz="quarter" idx="12"/>
          </p:nvPr>
        </p:nvSpPr>
        <p:spPr/>
        <p:txBody>
          <a:bodyPr/>
          <a:lstStyle/>
          <a:p>
            <a:fld id="{4C23FFEC-42AF-4C5F-8FEB-D69D9B6A7C04}" type="slidenum">
              <a:rPr lang="de-AT" smtClean="0"/>
              <a:t>3</a:t>
            </a:fld>
            <a:endParaRPr lang="de-AT"/>
          </a:p>
        </p:txBody>
      </p:sp>
      <p:sp>
        <p:nvSpPr>
          <p:cNvPr id="6" name="Pfeil: nach rechts 5">
            <a:extLst>
              <a:ext uri="{FF2B5EF4-FFF2-40B4-BE49-F238E27FC236}">
                <a16:creationId xmlns:a16="http://schemas.microsoft.com/office/drawing/2014/main" id="{2AA22A1A-0A68-B0A7-F88F-412723F4CC2B}"/>
              </a:ext>
            </a:extLst>
          </p:cNvPr>
          <p:cNvSpPr/>
          <p:nvPr/>
        </p:nvSpPr>
        <p:spPr>
          <a:xfrm>
            <a:off x="838200" y="1419401"/>
            <a:ext cx="8280000" cy="2520000"/>
          </a:xfrm>
          <a:custGeom>
            <a:avLst/>
            <a:gdLst>
              <a:gd name="connsiteX0" fmla="*/ 0 w 8280000"/>
              <a:gd name="connsiteY0" fmla="*/ 366068 h 2520000"/>
              <a:gd name="connsiteX1" fmla="*/ 457096 w 8280000"/>
              <a:gd name="connsiteY1" fmla="*/ 366068 h 2520000"/>
              <a:gd name="connsiteX2" fmla="*/ 1110089 w 8280000"/>
              <a:gd name="connsiteY2" fmla="*/ 366068 h 2520000"/>
              <a:gd name="connsiteX3" fmla="*/ 1632484 w 8280000"/>
              <a:gd name="connsiteY3" fmla="*/ 366068 h 2520000"/>
              <a:gd name="connsiteX4" fmla="*/ 2416076 w 8280000"/>
              <a:gd name="connsiteY4" fmla="*/ 366068 h 2520000"/>
              <a:gd name="connsiteX5" fmla="*/ 2938471 w 8280000"/>
              <a:gd name="connsiteY5" fmla="*/ 366068 h 2520000"/>
              <a:gd name="connsiteX6" fmla="*/ 3722064 w 8280000"/>
              <a:gd name="connsiteY6" fmla="*/ 366068 h 2520000"/>
              <a:gd name="connsiteX7" fmla="*/ 4179159 w 8280000"/>
              <a:gd name="connsiteY7" fmla="*/ 366068 h 2520000"/>
              <a:gd name="connsiteX8" fmla="*/ 4897452 w 8280000"/>
              <a:gd name="connsiteY8" fmla="*/ 366068 h 2520000"/>
              <a:gd name="connsiteX9" fmla="*/ 5681044 w 8280000"/>
              <a:gd name="connsiteY9" fmla="*/ 366068 h 2520000"/>
              <a:gd name="connsiteX10" fmla="*/ 6529936 w 8280000"/>
              <a:gd name="connsiteY10" fmla="*/ 366068 h 2520000"/>
              <a:gd name="connsiteX11" fmla="*/ 6529936 w 8280000"/>
              <a:gd name="connsiteY11" fmla="*/ 0 h 2520000"/>
              <a:gd name="connsiteX12" fmla="*/ 6984953 w 8280000"/>
              <a:gd name="connsiteY12" fmla="*/ 327600 h 2520000"/>
              <a:gd name="connsiteX13" fmla="*/ 7404968 w 8280000"/>
              <a:gd name="connsiteY13" fmla="*/ 630000 h 2520000"/>
              <a:gd name="connsiteX14" fmla="*/ 7789982 w 8280000"/>
              <a:gd name="connsiteY14" fmla="*/ 907200 h 2520000"/>
              <a:gd name="connsiteX15" fmla="*/ 8280000 w 8280000"/>
              <a:gd name="connsiteY15" fmla="*/ 1260000 h 2520000"/>
              <a:gd name="connsiteX16" fmla="*/ 7824983 w 8280000"/>
              <a:gd name="connsiteY16" fmla="*/ 1587600 h 2520000"/>
              <a:gd name="connsiteX17" fmla="*/ 7387467 w 8280000"/>
              <a:gd name="connsiteY17" fmla="*/ 1902600 h 2520000"/>
              <a:gd name="connsiteX18" fmla="*/ 6949951 w 8280000"/>
              <a:gd name="connsiteY18" fmla="*/ 2217600 h 2520000"/>
              <a:gd name="connsiteX19" fmla="*/ 6529936 w 8280000"/>
              <a:gd name="connsiteY19" fmla="*/ 2520000 h 2520000"/>
              <a:gd name="connsiteX20" fmla="*/ 6529936 w 8280000"/>
              <a:gd name="connsiteY20" fmla="*/ 2153932 h 2520000"/>
              <a:gd name="connsiteX21" fmla="*/ 5811643 w 8280000"/>
              <a:gd name="connsiteY21" fmla="*/ 2153932 h 2520000"/>
              <a:gd name="connsiteX22" fmla="*/ 5354548 w 8280000"/>
              <a:gd name="connsiteY22" fmla="*/ 2153932 h 2520000"/>
              <a:gd name="connsiteX23" fmla="*/ 4701554 w 8280000"/>
              <a:gd name="connsiteY23" fmla="*/ 2153932 h 2520000"/>
              <a:gd name="connsiteX24" fmla="*/ 3917962 w 8280000"/>
              <a:gd name="connsiteY24" fmla="*/ 2153932 h 2520000"/>
              <a:gd name="connsiteX25" fmla="*/ 3199669 w 8280000"/>
              <a:gd name="connsiteY25" fmla="*/ 2153932 h 2520000"/>
              <a:gd name="connsiteX26" fmla="*/ 2742573 w 8280000"/>
              <a:gd name="connsiteY26" fmla="*/ 2153932 h 2520000"/>
              <a:gd name="connsiteX27" fmla="*/ 2154879 w 8280000"/>
              <a:gd name="connsiteY27" fmla="*/ 2153932 h 2520000"/>
              <a:gd name="connsiteX28" fmla="*/ 1436586 w 8280000"/>
              <a:gd name="connsiteY28" fmla="*/ 2153932 h 2520000"/>
              <a:gd name="connsiteX29" fmla="*/ 914191 w 8280000"/>
              <a:gd name="connsiteY29" fmla="*/ 2153932 h 2520000"/>
              <a:gd name="connsiteX30" fmla="*/ 0 w 8280000"/>
              <a:gd name="connsiteY30" fmla="*/ 2153932 h 2520000"/>
              <a:gd name="connsiteX31" fmla="*/ 0 w 8280000"/>
              <a:gd name="connsiteY31" fmla="*/ 1557977 h 2520000"/>
              <a:gd name="connsiteX32" fmla="*/ 0 w 8280000"/>
              <a:gd name="connsiteY32" fmla="*/ 926265 h 2520000"/>
              <a:gd name="connsiteX33" fmla="*/ 0 w 8280000"/>
              <a:gd name="connsiteY33" fmla="*/ 366068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80000" h="2520000" fill="none" extrusionOk="0">
                <a:moveTo>
                  <a:pt x="0" y="366068"/>
                </a:moveTo>
                <a:cubicBezTo>
                  <a:pt x="96002" y="379165"/>
                  <a:pt x="291695" y="346886"/>
                  <a:pt x="457096" y="366068"/>
                </a:cubicBezTo>
                <a:cubicBezTo>
                  <a:pt x="622497" y="385250"/>
                  <a:pt x="886815" y="382867"/>
                  <a:pt x="1110089" y="366068"/>
                </a:cubicBezTo>
                <a:cubicBezTo>
                  <a:pt x="1333363" y="349269"/>
                  <a:pt x="1404943" y="367936"/>
                  <a:pt x="1632484" y="366068"/>
                </a:cubicBezTo>
                <a:cubicBezTo>
                  <a:pt x="1860025" y="364200"/>
                  <a:pt x="2131315" y="380641"/>
                  <a:pt x="2416076" y="366068"/>
                </a:cubicBezTo>
                <a:cubicBezTo>
                  <a:pt x="2700837" y="351495"/>
                  <a:pt x="2687668" y="351252"/>
                  <a:pt x="2938471" y="366068"/>
                </a:cubicBezTo>
                <a:cubicBezTo>
                  <a:pt x="3189274" y="380884"/>
                  <a:pt x="3348409" y="349165"/>
                  <a:pt x="3722064" y="366068"/>
                </a:cubicBezTo>
                <a:cubicBezTo>
                  <a:pt x="4095719" y="382971"/>
                  <a:pt x="3984653" y="364911"/>
                  <a:pt x="4179159" y="366068"/>
                </a:cubicBezTo>
                <a:cubicBezTo>
                  <a:pt x="4373666" y="367225"/>
                  <a:pt x="4565472" y="379853"/>
                  <a:pt x="4897452" y="366068"/>
                </a:cubicBezTo>
                <a:cubicBezTo>
                  <a:pt x="5229432" y="352283"/>
                  <a:pt x="5343976" y="403203"/>
                  <a:pt x="5681044" y="366068"/>
                </a:cubicBezTo>
                <a:cubicBezTo>
                  <a:pt x="6018112" y="328933"/>
                  <a:pt x="6111086" y="381437"/>
                  <a:pt x="6529936" y="366068"/>
                </a:cubicBezTo>
                <a:cubicBezTo>
                  <a:pt x="6543676" y="194489"/>
                  <a:pt x="6530503" y="135456"/>
                  <a:pt x="6529936" y="0"/>
                </a:cubicBezTo>
                <a:cubicBezTo>
                  <a:pt x="6639455" y="89247"/>
                  <a:pt x="6848466" y="237388"/>
                  <a:pt x="6984953" y="327600"/>
                </a:cubicBezTo>
                <a:cubicBezTo>
                  <a:pt x="7121440" y="417812"/>
                  <a:pt x="7316591" y="536088"/>
                  <a:pt x="7404968" y="630000"/>
                </a:cubicBezTo>
                <a:cubicBezTo>
                  <a:pt x="7493345" y="723912"/>
                  <a:pt x="7639395" y="781796"/>
                  <a:pt x="7789982" y="907200"/>
                </a:cubicBezTo>
                <a:cubicBezTo>
                  <a:pt x="7940569" y="1032604"/>
                  <a:pt x="8048283" y="1084688"/>
                  <a:pt x="8280000" y="1260000"/>
                </a:cubicBezTo>
                <a:cubicBezTo>
                  <a:pt x="8082441" y="1382164"/>
                  <a:pt x="7917793" y="1505390"/>
                  <a:pt x="7824983" y="1587600"/>
                </a:cubicBezTo>
                <a:cubicBezTo>
                  <a:pt x="7732173" y="1669810"/>
                  <a:pt x="7591768" y="1733921"/>
                  <a:pt x="7387467" y="1902600"/>
                </a:cubicBezTo>
                <a:cubicBezTo>
                  <a:pt x="7183166" y="2071279"/>
                  <a:pt x="7134232" y="2105406"/>
                  <a:pt x="6949951" y="2217600"/>
                </a:cubicBezTo>
                <a:cubicBezTo>
                  <a:pt x="6765670" y="2329794"/>
                  <a:pt x="6618524" y="2425634"/>
                  <a:pt x="6529936" y="2520000"/>
                </a:cubicBezTo>
                <a:cubicBezTo>
                  <a:pt x="6522220" y="2366474"/>
                  <a:pt x="6517649" y="2287341"/>
                  <a:pt x="6529936" y="2153932"/>
                </a:cubicBezTo>
                <a:cubicBezTo>
                  <a:pt x="6189359" y="2187943"/>
                  <a:pt x="6082889" y="2158898"/>
                  <a:pt x="5811643" y="2153932"/>
                </a:cubicBezTo>
                <a:cubicBezTo>
                  <a:pt x="5540397" y="2148966"/>
                  <a:pt x="5562677" y="2157439"/>
                  <a:pt x="5354548" y="2153932"/>
                </a:cubicBezTo>
                <a:cubicBezTo>
                  <a:pt x="5146420" y="2150425"/>
                  <a:pt x="4997700" y="2131179"/>
                  <a:pt x="4701554" y="2153932"/>
                </a:cubicBezTo>
                <a:cubicBezTo>
                  <a:pt x="4405408" y="2176685"/>
                  <a:pt x="4217628" y="2152353"/>
                  <a:pt x="3917962" y="2153932"/>
                </a:cubicBezTo>
                <a:cubicBezTo>
                  <a:pt x="3618296" y="2155511"/>
                  <a:pt x="3409293" y="2122721"/>
                  <a:pt x="3199669" y="2153932"/>
                </a:cubicBezTo>
                <a:cubicBezTo>
                  <a:pt x="2990045" y="2185143"/>
                  <a:pt x="2837080" y="2144708"/>
                  <a:pt x="2742573" y="2153932"/>
                </a:cubicBezTo>
                <a:cubicBezTo>
                  <a:pt x="2648066" y="2163156"/>
                  <a:pt x="2425176" y="2175184"/>
                  <a:pt x="2154879" y="2153932"/>
                </a:cubicBezTo>
                <a:cubicBezTo>
                  <a:pt x="1884582" y="2132680"/>
                  <a:pt x="1780774" y="2138692"/>
                  <a:pt x="1436586" y="2153932"/>
                </a:cubicBezTo>
                <a:cubicBezTo>
                  <a:pt x="1092398" y="2169172"/>
                  <a:pt x="1061286" y="2150836"/>
                  <a:pt x="914191" y="2153932"/>
                </a:cubicBezTo>
                <a:cubicBezTo>
                  <a:pt x="767096" y="2157028"/>
                  <a:pt x="418758" y="2197667"/>
                  <a:pt x="0" y="2153932"/>
                </a:cubicBezTo>
                <a:cubicBezTo>
                  <a:pt x="-9867" y="1858131"/>
                  <a:pt x="-25453" y="1848613"/>
                  <a:pt x="0" y="1557977"/>
                </a:cubicBezTo>
                <a:cubicBezTo>
                  <a:pt x="25453" y="1267342"/>
                  <a:pt x="-5216" y="1105709"/>
                  <a:pt x="0" y="926265"/>
                </a:cubicBezTo>
                <a:cubicBezTo>
                  <a:pt x="5216" y="746821"/>
                  <a:pt x="-9682" y="511466"/>
                  <a:pt x="0" y="366068"/>
                </a:cubicBezTo>
                <a:close/>
              </a:path>
              <a:path w="8280000" h="2520000" stroke="0" extrusionOk="0">
                <a:moveTo>
                  <a:pt x="0" y="366068"/>
                </a:moveTo>
                <a:cubicBezTo>
                  <a:pt x="237377" y="350658"/>
                  <a:pt x="301490" y="390666"/>
                  <a:pt x="522395" y="366068"/>
                </a:cubicBezTo>
                <a:cubicBezTo>
                  <a:pt x="743300" y="341470"/>
                  <a:pt x="982196" y="330034"/>
                  <a:pt x="1305987" y="366068"/>
                </a:cubicBezTo>
                <a:cubicBezTo>
                  <a:pt x="1629778" y="402102"/>
                  <a:pt x="1689560" y="394786"/>
                  <a:pt x="1893681" y="366068"/>
                </a:cubicBezTo>
                <a:cubicBezTo>
                  <a:pt x="2097802" y="337350"/>
                  <a:pt x="2254205" y="376584"/>
                  <a:pt x="2416076" y="366068"/>
                </a:cubicBezTo>
                <a:cubicBezTo>
                  <a:pt x="2577947" y="355552"/>
                  <a:pt x="2698066" y="386987"/>
                  <a:pt x="2873172" y="366068"/>
                </a:cubicBezTo>
                <a:cubicBezTo>
                  <a:pt x="3048278" y="345149"/>
                  <a:pt x="3415183" y="365817"/>
                  <a:pt x="3656764" y="366068"/>
                </a:cubicBezTo>
                <a:cubicBezTo>
                  <a:pt x="3898345" y="366319"/>
                  <a:pt x="4013864" y="357451"/>
                  <a:pt x="4244458" y="366068"/>
                </a:cubicBezTo>
                <a:cubicBezTo>
                  <a:pt x="4475052" y="374685"/>
                  <a:pt x="4682275" y="391931"/>
                  <a:pt x="5028051" y="366068"/>
                </a:cubicBezTo>
                <a:cubicBezTo>
                  <a:pt x="5373827" y="340205"/>
                  <a:pt x="5425438" y="377497"/>
                  <a:pt x="5550446" y="366068"/>
                </a:cubicBezTo>
                <a:cubicBezTo>
                  <a:pt x="5675454" y="354639"/>
                  <a:pt x="6284246" y="407653"/>
                  <a:pt x="6529936" y="366068"/>
                </a:cubicBezTo>
                <a:cubicBezTo>
                  <a:pt x="6524729" y="219174"/>
                  <a:pt x="6535427" y="145998"/>
                  <a:pt x="6529936" y="0"/>
                </a:cubicBezTo>
                <a:cubicBezTo>
                  <a:pt x="6702249" y="116310"/>
                  <a:pt x="6800005" y="215698"/>
                  <a:pt x="6984953" y="327600"/>
                </a:cubicBezTo>
                <a:cubicBezTo>
                  <a:pt x="7169901" y="439502"/>
                  <a:pt x="7204500" y="495463"/>
                  <a:pt x="7387467" y="617400"/>
                </a:cubicBezTo>
                <a:cubicBezTo>
                  <a:pt x="7570434" y="739337"/>
                  <a:pt x="7748751" y="846169"/>
                  <a:pt x="7824983" y="932400"/>
                </a:cubicBezTo>
                <a:cubicBezTo>
                  <a:pt x="7901215" y="1018630"/>
                  <a:pt x="8107996" y="1168568"/>
                  <a:pt x="8280000" y="1260000"/>
                </a:cubicBezTo>
                <a:cubicBezTo>
                  <a:pt x="8147860" y="1384113"/>
                  <a:pt x="7930555" y="1495442"/>
                  <a:pt x="7824983" y="1587600"/>
                </a:cubicBezTo>
                <a:cubicBezTo>
                  <a:pt x="7719411" y="1679758"/>
                  <a:pt x="7512077" y="1806866"/>
                  <a:pt x="7404968" y="1890000"/>
                </a:cubicBezTo>
                <a:cubicBezTo>
                  <a:pt x="7297859" y="1973134"/>
                  <a:pt x="7110396" y="2110753"/>
                  <a:pt x="7019954" y="2167200"/>
                </a:cubicBezTo>
                <a:cubicBezTo>
                  <a:pt x="6929512" y="2223647"/>
                  <a:pt x="6696824" y="2418297"/>
                  <a:pt x="6529936" y="2520000"/>
                </a:cubicBezTo>
                <a:cubicBezTo>
                  <a:pt x="6537234" y="2372763"/>
                  <a:pt x="6519476" y="2275424"/>
                  <a:pt x="6529936" y="2153932"/>
                </a:cubicBezTo>
                <a:cubicBezTo>
                  <a:pt x="6323683" y="2131640"/>
                  <a:pt x="6229618" y="2160648"/>
                  <a:pt x="5942242" y="2153932"/>
                </a:cubicBezTo>
                <a:cubicBezTo>
                  <a:pt x="5654866" y="2147216"/>
                  <a:pt x="5638571" y="2164324"/>
                  <a:pt x="5354548" y="2153932"/>
                </a:cubicBezTo>
                <a:cubicBezTo>
                  <a:pt x="5070525" y="2143540"/>
                  <a:pt x="4912176" y="2131521"/>
                  <a:pt x="4636255" y="2153932"/>
                </a:cubicBezTo>
                <a:cubicBezTo>
                  <a:pt x="4360334" y="2176343"/>
                  <a:pt x="4234434" y="2177044"/>
                  <a:pt x="4113860" y="2153932"/>
                </a:cubicBezTo>
                <a:cubicBezTo>
                  <a:pt x="3993286" y="2130820"/>
                  <a:pt x="3764261" y="2145983"/>
                  <a:pt x="3460866" y="2153932"/>
                </a:cubicBezTo>
                <a:cubicBezTo>
                  <a:pt x="3157471" y="2161881"/>
                  <a:pt x="2857309" y="2129490"/>
                  <a:pt x="2677274" y="2153932"/>
                </a:cubicBezTo>
                <a:cubicBezTo>
                  <a:pt x="2497239" y="2178374"/>
                  <a:pt x="2285956" y="2182048"/>
                  <a:pt x="2024280" y="2153932"/>
                </a:cubicBezTo>
                <a:cubicBezTo>
                  <a:pt x="1762604" y="2125816"/>
                  <a:pt x="1604753" y="2141040"/>
                  <a:pt x="1436586" y="2153932"/>
                </a:cubicBezTo>
                <a:cubicBezTo>
                  <a:pt x="1268419" y="2166824"/>
                  <a:pt x="826544" y="2137322"/>
                  <a:pt x="652994" y="2153932"/>
                </a:cubicBezTo>
                <a:cubicBezTo>
                  <a:pt x="479444" y="2170542"/>
                  <a:pt x="256874" y="2179420"/>
                  <a:pt x="0" y="2153932"/>
                </a:cubicBezTo>
                <a:cubicBezTo>
                  <a:pt x="27837" y="1872593"/>
                  <a:pt x="-18794" y="1819967"/>
                  <a:pt x="0" y="1575856"/>
                </a:cubicBezTo>
                <a:cubicBezTo>
                  <a:pt x="18794" y="1331745"/>
                  <a:pt x="27476" y="1192857"/>
                  <a:pt x="0" y="962023"/>
                </a:cubicBezTo>
                <a:cubicBezTo>
                  <a:pt x="-27476" y="731189"/>
                  <a:pt x="-18748" y="601065"/>
                  <a:pt x="0" y="366068"/>
                </a:cubicBezTo>
                <a:close/>
              </a:path>
            </a:pathLst>
          </a:custGeom>
          <a:solidFill>
            <a:schemeClr val="accent6">
              <a:lumMod val="40000"/>
              <a:lumOff val="60000"/>
            </a:schemeClr>
          </a:solidFill>
          <a:ln>
            <a:extLst>
              <a:ext uri="{C807C97D-BFC1-408E-A445-0C87EB9F89A2}">
                <ask:lineSketchStyleProps xmlns:ask="http://schemas.microsoft.com/office/drawing/2018/sketchyshapes" sd="3378382578">
                  <a:prstGeom prst="rightArrow">
                    <a:avLst>
                      <a:gd name="adj1" fmla="val 70947"/>
                      <a:gd name="adj2" fmla="val 69447"/>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de-AT" sz="2000">
              <a:solidFill>
                <a:schemeClr val="tx1"/>
              </a:solidFill>
            </a:endParaRPr>
          </a:p>
        </p:txBody>
      </p:sp>
      <p:sp>
        <p:nvSpPr>
          <p:cNvPr id="5" name="Ellipse 4">
            <a:extLst>
              <a:ext uri="{FF2B5EF4-FFF2-40B4-BE49-F238E27FC236}">
                <a16:creationId xmlns:a16="http://schemas.microsoft.com/office/drawing/2014/main" id="{31DAD5B0-0200-CCC2-0271-B898FF3325F7}"/>
              </a:ext>
            </a:extLst>
          </p:cNvPr>
          <p:cNvSpPr/>
          <p:nvPr/>
        </p:nvSpPr>
        <p:spPr>
          <a:xfrm>
            <a:off x="960120" y="1978115"/>
            <a:ext cx="2412000" cy="1440000"/>
          </a:xfrm>
          <a:custGeom>
            <a:avLst/>
            <a:gdLst>
              <a:gd name="connsiteX0" fmla="*/ 0 w 2412000"/>
              <a:gd name="connsiteY0" fmla="*/ 720000 h 1440000"/>
              <a:gd name="connsiteX1" fmla="*/ 1206000 w 2412000"/>
              <a:gd name="connsiteY1" fmla="*/ 0 h 1440000"/>
              <a:gd name="connsiteX2" fmla="*/ 2412000 w 2412000"/>
              <a:gd name="connsiteY2" fmla="*/ 720000 h 1440000"/>
              <a:gd name="connsiteX3" fmla="*/ 1206000 w 2412000"/>
              <a:gd name="connsiteY3" fmla="*/ 1440000 h 1440000"/>
              <a:gd name="connsiteX4" fmla="*/ 0 w 2412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2000" h="1440000" fill="none" extrusionOk="0">
                <a:moveTo>
                  <a:pt x="0" y="720000"/>
                </a:moveTo>
                <a:cubicBezTo>
                  <a:pt x="-15373" y="375271"/>
                  <a:pt x="547423" y="-72828"/>
                  <a:pt x="1206000" y="0"/>
                </a:cubicBezTo>
                <a:cubicBezTo>
                  <a:pt x="1860340" y="26451"/>
                  <a:pt x="2462749" y="298516"/>
                  <a:pt x="2412000" y="720000"/>
                </a:cubicBezTo>
                <a:cubicBezTo>
                  <a:pt x="2262830" y="1083498"/>
                  <a:pt x="1777106" y="1515711"/>
                  <a:pt x="1206000" y="1440000"/>
                </a:cubicBezTo>
                <a:cubicBezTo>
                  <a:pt x="494781" y="1453054"/>
                  <a:pt x="1103" y="1146576"/>
                  <a:pt x="0" y="720000"/>
                </a:cubicBezTo>
                <a:close/>
              </a:path>
              <a:path w="2412000" h="1440000" stroke="0" extrusionOk="0">
                <a:moveTo>
                  <a:pt x="0" y="720000"/>
                </a:moveTo>
                <a:cubicBezTo>
                  <a:pt x="-16940" y="281852"/>
                  <a:pt x="424885" y="14043"/>
                  <a:pt x="1206000" y="0"/>
                </a:cubicBezTo>
                <a:cubicBezTo>
                  <a:pt x="1885344" y="-65027"/>
                  <a:pt x="2457875" y="336977"/>
                  <a:pt x="2412000" y="720000"/>
                </a:cubicBezTo>
                <a:cubicBezTo>
                  <a:pt x="2306045" y="1090723"/>
                  <a:pt x="1846813" y="1389002"/>
                  <a:pt x="1206000" y="1440000"/>
                </a:cubicBezTo>
                <a:cubicBezTo>
                  <a:pt x="503037" y="1482332"/>
                  <a:pt x="-38031" y="1124452"/>
                  <a:pt x="0" y="720000"/>
                </a:cubicBezTo>
                <a:close/>
              </a:path>
            </a:pathLst>
          </a:custGeom>
          <a:solidFill>
            <a:schemeClr val="accent6">
              <a:lumMod val="50000"/>
            </a:schemeClr>
          </a:solidFill>
          <a:ln>
            <a:extLst>
              <a:ext uri="{C807C97D-BFC1-408E-A445-0C87EB9F89A2}">
                <ask:lineSketchStyleProps xmlns:ask="http://schemas.microsoft.com/office/drawing/2018/sketchyshapes" sd="167172130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a:t>Kurz- bis mittelfristig</a:t>
            </a:r>
          </a:p>
        </p:txBody>
      </p:sp>
      <p:sp>
        <p:nvSpPr>
          <p:cNvPr id="15" name="Textfeld 14">
            <a:extLst>
              <a:ext uri="{FF2B5EF4-FFF2-40B4-BE49-F238E27FC236}">
                <a16:creationId xmlns:a16="http://schemas.microsoft.com/office/drawing/2014/main" id="{21D04D19-6A3C-3EEA-B050-06F5661A98BF}"/>
              </a:ext>
            </a:extLst>
          </p:cNvPr>
          <p:cNvSpPr txBox="1"/>
          <p:nvPr/>
        </p:nvSpPr>
        <p:spPr>
          <a:xfrm>
            <a:off x="3346320" y="2091548"/>
            <a:ext cx="4567920" cy="1175706"/>
          </a:xfrm>
          <a:prstGeom prst="rect">
            <a:avLst/>
          </a:prstGeom>
          <a:noFill/>
        </p:spPr>
        <p:txBody>
          <a:bodyPr wrap="square" rtlCol="0">
            <a:spAutoFit/>
          </a:bodyPr>
          <a:lstStyle/>
          <a:p>
            <a:pPr algn="ctr">
              <a:lnSpc>
                <a:spcPct val="120000"/>
              </a:lnSpc>
            </a:pPr>
            <a:r>
              <a:rPr lang="de-AT" sz="2000" b="1" dirty="0">
                <a:solidFill>
                  <a:schemeClr val="tx1"/>
                </a:solidFill>
              </a:rPr>
              <a:t>Beispiele</a:t>
            </a:r>
          </a:p>
          <a:p>
            <a:pPr marL="193675" lvl="1" algn="ctr">
              <a:lnSpc>
                <a:spcPct val="120000"/>
              </a:lnSpc>
            </a:pPr>
            <a:r>
              <a:rPr lang="de-AT" sz="2000" dirty="0"/>
              <a:t>finanzielle Rücklage, </a:t>
            </a:r>
            <a:r>
              <a:rPr lang="de-AT" sz="2000" dirty="0">
                <a:solidFill>
                  <a:schemeClr val="tx1"/>
                </a:solidFill>
              </a:rPr>
              <a:t>Urlaub, Handy, Videokonsole bzw. -spiel</a:t>
            </a:r>
          </a:p>
        </p:txBody>
      </p:sp>
      <p:sp>
        <p:nvSpPr>
          <p:cNvPr id="23" name="Pfeil: nach rechts 22">
            <a:extLst>
              <a:ext uri="{FF2B5EF4-FFF2-40B4-BE49-F238E27FC236}">
                <a16:creationId xmlns:a16="http://schemas.microsoft.com/office/drawing/2014/main" id="{E79BC2ED-5D77-67F0-A429-42576AA08813}"/>
              </a:ext>
            </a:extLst>
          </p:cNvPr>
          <p:cNvSpPr/>
          <p:nvPr/>
        </p:nvSpPr>
        <p:spPr>
          <a:xfrm>
            <a:off x="838200" y="3749933"/>
            <a:ext cx="10768584" cy="2520000"/>
          </a:xfrm>
          <a:custGeom>
            <a:avLst/>
            <a:gdLst>
              <a:gd name="connsiteX0" fmla="*/ 0 w 10768584"/>
              <a:gd name="connsiteY0" fmla="*/ 366068 h 2520000"/>
              <a:gd name="connsiteX1" fmla="*/ 783918 w 10768584"/>
              <a:gd name="connsiteY1" fmla="*/ 366068 h 2520000"/>
              <a:gd name="connsiteX2" fmla="*/ 1567835 w 10768584"/>
              <a:gd name="connsiteY2" fmla="*/ 366068 h 2520000"/>
              <a:gd name="connsiteX3" fmla="*/ 2441938 w 10768584"/>
              <a:gd name="connsiteY3" fmla="*/ 366068 h 2520000"/>
              <a:gd name="connsiteX4" fmla="*/ 2955300 w 10768584"/>
              <a:gd name="connsiteY4" fmla="*/ 366068 h 2520000"/>
              <a:gd name="connsiteX5" fmla="*/ 3558847 w 10768584"/>
              <a:gd name="connsiteY5" fmla="*/ 366068 h 2520000"/>
              <a:gd name="connsiteX6" fmla="*/ 4162394 w 10768584"/>
              <a:gd name="connsiteY6" fmla="*/ 366068 h 2520000"/>
              <a:gd name="connsiteX7" fmla="*/ 4585571 w 10768584"/>
              <a:gd name="connsiteY7" fmla="*/ 366068 h 2520000"/>
              <a:gd name="connsiteX8" fmla="*/ 5369488 w 10768584"/>
              <a:gd name="connsiteY8" fmla="*/ 366068 h 2520000"/>
              <a:gd name="connsiteX9" fmla="*/ 6243591 w 10768584"/>
              <a:gd name="connsiteY9" fmla="*/ 366068 h 2520000"/>
              <a:gd name="connsiteX10" fmla="*/ 6756953 w 10768584"/>
              <a:gd name="connsiteY10" fmla="*/ 366068 h 2520000"/>
              <a:gd name="connsiteX11" fmla="*/ 7270315 w 10768584"/>
              <a:gd name="connsiteY11" fmla="*/ 366068 h 2520000"/>
              <a:gd name="connsiteX12" fmla="*/ 7783676 w 10768584"/>
              <a:gd name="connsiteY12" fmla="*/ 366068 h 2520000"/>
              <a:gd name="connsiteX13" fmla="*/ 9018520 w 10768584"/>
              <a:gd name="connsiteY13" fmla="*/ 366068 h 2520000"/>
              <a:gd name="connsiteX14" fmla="*/ 9018520 w 10768584"/>
              <a:gd name="connsiteY14" fmla="*/ 0 h 2520000"/>
              <a:gd name="connsiteX15" fmla="*/ 9438535 w 10768584"/>
              <a:gd name="connsiteY15" fmla="*/ 302400 h 2520000"/>
              <a:gd name="connsiteX16" fmla="*/ 9858551 w 10768584"/>
              <a:gd name="connsiteY16" fmla="*/ 604800 h 2520000"/>
              <a:gd name="connsiteX17" fmla="*/ 10313567 w 10768584"/>
              <a:gd name="connsiteY17" fmla="*/ 932400 h 2520000"/>
              <a:gd name="connsiteX18" fmla="*/ 10768584 w 10768584"/>
              <a:gd name="connsiteY18" fmla="*/ 1260000 h 2520000"/>
              <a:gd name="connsiteX19" fmla="*/ 10331068 w 10768584"/>
              <a:gd name="connsiteY19" fmla="*/ 1575000 h 2520000"/>
              <a:gd name="connsiteX20" fmla="*/ 9858551 w 10768584"/>
              <a:gd name="connsiteY20" fmla="*/ 1915200 h 2520000"/>
              <a:gd name="connsiteX21" fmla="*/ 9403534 w 10768584"/>
              <a:gd name="connsiteY21" fmla="*/ 2242800 h 2520000"/>
              <a:gd name="connsiteX22" fmla="*/ 9018520 w 10768584"/>
              <a:gd name="connsiteY22" fmla="*/ 2520000 h 2520000"/>
              <a:gd name="connsiteX23" fmla="*/ 9018520 w 10768584"/>
              <a:gd name="connsiteY23" fmla="*/ 2153932 h 2520000"/>
              <a:gd name="connsiteX24" fmla="*/ 8414973 w 10768584"/>
              <a:gd name="connsiteY24" fmla="*/ 2153932 h 2520000"/>
              <a:gd name="connsiteX25" fmla="*/ 7721241 w 10768584"/>
              <a:gd name="connsiteY25" fmla="*/ 2153932 h 2520000"/>
              <a:gd name="connsiteX26" fmla="*/ 6937323 w 10768584"/>
              <a:gd name="connsiteY26" fmla="*/ 2153932 h 2520000"/>
              <a:gd name="connsiteX27" fmla="*/ 6153406 w 10768584"/>
              <a:gd name="connsiteY27" fmla="*/ 2153932 h 2520000"/>
              <a:gd name="connsiteX28" fmla="*/ 5279303 w 10768584"/>
              <a:gd name="connsiteY28" fmla="*/ 2153932 h 2520000"/>
              <a:gd name="connsiteX29" fmla="*/ 4765941 w 10768584"/>
              <a:gd name="connsiteY29" fmla="*/ 2153932 h 2520000"/>
              <a:gd name="connsiteX30" fmla="*/ 4162394 w 10768584"/>
              <a:gd name="connsiteY30" fmla="*/ 2153932 h 2520000"/>
              <a:gd name="connsiteX31" fmla="*/ 3558847 w 10768584"/>
              <a:gd name="connsiteY31" fmla="*/ 2153932 h 2520000"/>
              <a:gd name="connsiteX32" fmla="*/ 3135670 w 10768584"/>
              <a:gd name="connsiteY32" fmla="*/ 2153932 h 2520000"/>
              <a:gd name="connsiteX33" fmla="*/ 2261567 w 10768584"/>
              <a:gd name="connsiteY33" fmla="*/ 2153932 h 2520000"/>
              <a:gd name="connsiteX34" fmla="*/ 1838391 w 10768584"/>
              <a:gd name="connsiteY34" fmla="*/ 2153932 h 2520000"/>
              <a:gd name="connsiteX35" fmla="*/ 1144658 w 10768584"/>
              <a:gd name="connsiteY35" fmla="*/ 2153932 h 2520000"/>
              <a:gd name="connsiteX36" fmla="*/ 0 w 10768584"/>
              <a:gd name="connsiteY36" fmla="*/ 2153932 h 2520000"/>
              <a:gd name="connsiteX37" fmla="*/ 0 w 10768584"/>
              <a:gd name="connsiteY37" fmla="*/ 1522220 h 2520000"/>
              <a:gd name="connsiteX38" fmla="*/ 0 w 10768584"/>
              <a:gd name="connsiteY38" fmla="*/ 908387 h 2520000"/>
              <a:gd name="connsiteX39" fmla="*/ 0 w 10768584"/>
              <a:gd name="connsiteY39" fmla="*/ 366068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768584" h="2520000" fill="none" extrusionOk="0">
                <a:moveTo>
                  <a:pt x="0" y="366068"/>
                </a:moveTo>
                <a:cubicBezTo>
                  <a:pt x="339724" y="389793"/>
                  <a:pt x="472388" y="375449"/>
                  <a:pt x="783918" y="366068"/>
                </a:cubicBezTo>
                <a:cubicBezTo>
                  <a:pt x="1095448" y="356687"/>
                  <a:pt x="1244178" y="337646"/>
                  <a:pt x="1567835" y="366068"/>
                </a:cubicBezTo>
                <a:cubicBezTo>
                  <a:pt x="1891492" y="394490"/>
                  <a:pt x="2169295" y="365738"/>
                  <a:pt x="2441938" y="366068"/>
                </a:cubicBezTo>
                <a:cubicBezTo>
                  <a:pt x="2714581" y="366398"/>
                  <a:pt x="2708984" y="348535"/>
                  <a:pt x="2955300" y="366068"/>
                </a:cubicBezTo>
                <a:cubicBezTo>
                  <a:pt x="3201616" y="383601"/>
                  <a:pt x="3402445" y="362930"/>
                  <a:pt x="3558847" y="366068"/>
                </a:cubicBezTo>
                <a:cubicBezTo>
                  <a:pt x="3715249" y="369206"/>
                  <a:pt x="3917818" y="365361"/>
                  <a:pt x="4162394" y="366068"/>
                </a:cubicBezTo>
                <a:cubicBezTo>
                  <a:pt x="4406970" y="366775"/>
                  <a:pt x="4456453" y="366515"/>
                  <a:pt x="4585571" y="366068"/>
                </a:cubicBezTo>
                <a:cubicBezTo>
                  <a:pt x="4714689" y="365621"/>
                  <a:pt x="5134464" y="383521"/>
                  <a:pt x="5369488" y="366068"/>
                </a:cubicBezTo>
                <a:cubicBezTo>
                  <a:pt x="5604512" y="348615"/>
                  <a:pt x="5846392" y="365721"/>
                  <a:pt x="6243591" y="366068"/>
                </a:cubicBezTo>
                <a:cubicBezTo>
                  <a:pt x="6640790" y="366415"/>
                  <a:pt x="6573866" y="372574"/>
                  <a:pt x="6756953" y="366068"/>
                </a:cubicBezTo>
                <a:cubicBezTo>
                  <a:pt x="6940040" y="359562"/>
                  <a:pt x="7139997" y="349595"/>
                  <a:pt x="7270315" y="366068"/>
                </a:cubicBezTo>
                <a:cubicBezTo>
                  <a:pt x="7400633" y="382541"/>
                  <a:pt x="7656157" y="367438"/>
                  <a:pt x="7783676" y="366068"/>
                </a:cubicBezTo>
                <a:cubicBezTo>
                  <a:pt x="7911195" y="364698"/>
                  <a:pt x="8695247" y="414658"/>
                  <a:pt x="9018520" y="366068"/>
                </a:cubicBezTo>
                <a:cubicBezTo>
                  <a:pt x="9016814" y="190150"/>
                  <a:pt x="9030786" y="129823"/>
                  <a:pt x="9018520" y="0"/>
                </a:cubicBezTo>
                <a:cubicBezTo>
                  <a:pt x="9161633" y="130921"/>
                  <a:pt x="9291504" y="199117"/>
                  <a:pt x="9438535" y="302400"/>
                </a:cubicBezTo>
                <a:cubicBezTo>
                  <a:pt x="9585566" y="405683"/>
                  <a:pt x="9719513" y="503900"/>
                  <a:pt x="9858551" y="604800"/>
                </a:cubicBezTo>
                <a:cubicBezTo>
                  <a:pt x="9997589" y="705700"/>
                  <a:pt x="10150416" y="791505"/>
                  <a:pt x="10313567" y="932400"/>
                </a:cubicBezTo>
                <a:cubicBezTo>
                  <a:pt x="10476718" y="1073295"/>
                  <a:pt x="10595878" y="1123849"/>
                  <a:pt x="10768584" y="1260000"/>
                </a:cubicBezTo>
                <a:cubicBezTo>
                  <a:pt x="10599036" y="1355554"/>
                  <a:pt x="10516160" y="1410646"/>
                  <a:pt x="10331068" y="1575000"/>
                </a:cubicBezTo>
                <a:cubicBezTo>
                  <a:pt x="10145976" y="1739354"/>
                  <a:pt x="9966414" y="1839837"/>
                  <a:pt x="9858551" y="1915200"/>
                </a:cubicBezTo>
                <a:cubicBezTo>
                  <a:pt x="9750688" y="1990563"/>
                  <a:pt x="9547726" y="2165765"/>
                  <a:pt x="9403534" y="2242800"/>
                </a:cubicBezTo>
                <a:cubicBezTo>
                  <a:pt x="9259342" y="2319835"/>
                  <a:pt x="9134750" y="2441813"/>
                  <a:pt x="9018520" y="2520000"/>
                </a:cubicBezTo>
                <a:cubicBezTo>
                  <a:pt x="9001760" y="2377116"/>
                  <a:pt x="9012305" y="2240184"/>
                  <a:pt x="9018520" y="2153932"/>
                </a:cubicBezTo>
                <a:cubicBezTo>
                  <a:pt x="8755397" y="2156682"/>
                  <a:pt x="8625067" y="2146586"/>
                  <a:pt x="8414973" y="2153932"/>
                </a:cubicBezTo>
                <a:cubicBezTo>
                  <a:pt x="8204879" y="2161278"/>
                  <a:pt x="7929639" y="2165640"/>
                  <a:pt x="7721241" y="2153932"/>
                </a:cubicBezTo>
                <a:cubicBezTo>
                  <a:pt x="7512843" y="2142224"/>
                  <a:pt x="7122427" y="2181008"/>
                  <a:pt x="6937323" y="2153932"/>
                </a:cubicBezTo>
                <a:cubicBezTo>
                  <a:pt x="6752219" y="2126856"/>
                  <a:pt x="6430289" y="2172343"/>
                  <a:pt x="6153406" y="2153932"/>
                </a:cubicBezTo>
                <a:cubicBezTo>
                  <a:pt x="5876523" y="2135521"/>
                  <a:pt x="5506081" y="2195376"/>
                  <a:pt x="5279303" y="2153932"/>
                </a:cubicBezTo>
                <a:cubicBezTo>
                  <a:pt x="5052525" y="2112488"/>
                  <a:pt x="4987816" y="2152858"/>
                  <a:pt x="4765941" y="2153932"/>
                </a:cubicBezTo>
                <a:cubicBezTo>
                  <a:pt x="4544066" y="2155006"/>
                  <a:pt x="4309110" y="2140002"/>
                  <a:pt x="4162394" y="2153932"/>
                </a:cubicBezTo>
                <a:cubicBezTo>
                  <a:pt x="4015678" y="2167862"/>
                  <a:pt x="3739157" y="2153653"/>
                  <a:pt x="3558847" y="2153932"/>
                </a:cubicBezTo>
                <a:cubicBezTo>
                  <a:pt x="3378537" y="2154211"/>
                  <a:pt x="3313981" y="2134339"/>
                  <a:pt x="3135670" y="2153932"/>
                </a:cubicBezTo>
                <a:cubicBezTo>
                  <a:pt x="2957359" y="2173525"/>
                  <a:pt x="2666524" y="2125904"/>
                  <a:pt x="2261567" y="2153932"/>
                </a:cubicBezTo>
                <a:cubicBezTo>
                  <a:pt x="1856610" y="2181960"/>
                  <a:pt x="2027533" y="2134219"/>
                  <a:pt x="1838391" y="2153932"/>
                </a:cubicBezTo>
                <a:cubicBezTo>
                  <a:pt x="1649249" y="2173645"/>
                  <a:pt x="1340861" y="2160538"/>
                  <a:pt x="1144658" y="2153932"/>
                </a:cubicBezTo>
                <a:cubicBezTo>
                  <a:pt x="948455" y="2147326"/>
                  <a:pt x="562632" y="2101840"/>
                  <a:pt x="0" y="2153932"/>
                </a:cubicBezTo>
                <a:cubicBezTo>
                  <a:pt x="23264" y="2008357"/>
                  <a:pt x="-13759" y="1698489"/>
                  <a:pt x="0" y="1522220"/>
                </a:cubicBezTo>
                <a:cubicBezTo>
                  <a:pt x="13759" y="1345951"/>
                  <a:pt x="-23984" y="1198576"/>
                  <a:pt x="0" y="908387"/>
                </a:cubicBezTo>
                <a:cubicBezTo>
                  <a:pt x="23984" y="618198"/>
                  <a:pt x="15955" y="546392"/>
                  <a:pt x="0" y="366068"/>
                </a:cubicBezTo>
                <a:close/>
              </a:path>
              <a:path w="10768584" h="2520000" stroke="0" extrusionOk="0">
                <a:moveTo>
                  <a:pt x="0" y="366068"/>
                </a:moveTo>
                <a:cubicBezTo>
                  <a:pt x="144273" y="354342"/>
                  <a:pt x="333556" y="375265"/>
                  <a:pt x="513362" y="366068"/>
                </a:cubicBezTo>
                <a:cubicBezTo>
                  <a:pt x="693168" y="356871"/>
                  <a:pt x="981553" y="409644"/>
                  <a:pt x="1387465" y="366068"/>
                </a:cubicBezTo>
                <a:cubicBezTo>
                  <a:pt x="1793377" y="322492"/>
                  <a:pt x="1800782" y="377194"/>
                  <a:pt x="1991012" y="366068"/>
                </a:cubicBezTo>
                <a:cubicBezTo>
                  <a:pt x="2181242" y="354942"/>
                  <a:pt x="2394907" y="373406"/>
                  <a:pt x="2504374" y="366068"/>
                </a:cubicBezTo>
                <a:cubicBezTo>
                  <a:pt x="2613841" y="358730"/>
                  <a:pt x="2820616" y="367683"/>
                  <a:pt x="2927550" y="366068"/>
                </a:cubicBezTo>
                <a:cubicBezTo>
                  <a:pt x="3034484" y="364453"/>
                  <a:pt x="3489924" y="331043"/>
                  <a:pt x="3801653" y="366068"/>
                </a:cubicBezTo>
                <a:cubicBezTo>
                  <a:pt x="4113382" y="401093"/>
                  <a:pt x="4271586" y="371668"/>
                  <a:pt x="4405200" y="366068"/>
                </a:cubicBezTo>
                <a:cubicBezTo>
                  <a:pt x="4538814" y="360468"/>
                  <a:pt x="5001248" y="385884"/>
                  <a:pt x="5279303" y="366068"/>
                </a:cubicBezTo>
                <a:cubicBezTo>
                  <a:pt x="5557358" y="346252"/>
                  <a:pt x="5661397" y="364350"/>
                  <a:pt x="5792665" y="366068"/>
                </a:cubicBezTo>
                <a:cubicBezTo>
                  <a:pt x="5923933" y="367786"/>
                  <a:pt x="6130046" y="386589"/>
                  <a:pt x="6215841" y="366068"/>
                </a:cubicBezTo>
                <a:cubicBezTo>
                  <a:pt x="6301636" y="345547"/>
                  <a:pt x="6738271" y="332292"/>
                  <a:pt x="6999759" y="366068"/>
                </a:cubicBezTo>
                <a:cubicBezTo>
                  <a:pt x="7261247" y="399844"/>
                  <a:pt x="7384520" y="389756"/>
                  <a:pt x="7603306" y="366068"/>
                </a:cubicBezTo>
                <a:cubicBezTo>
                  <a:pt x="7822092" y="342380"/>
                  <a:pt x="8423365" y="390291"/>
                  <a:pt x="9018520" y="366068"/>
                </a:cubicBezTo>
                <a:cubicBezTo>
                  <a:pt x="9029401" y="208212"/>
                  <a:pt x="9004700" y="78234"/>
                  <a:pt x="9018520" y="0"/>
                </a:cubicBezTo>
                <a:cubicBezTo>
                  <a:pt x="9112190" y="87842"/>
                  <a:pt x="9376593" y="246877"/>
                  <a:pt x="9491037" y="340200"/>
                </a:cubicBezTo>
                <a:cubicBezTo>
                  <a:pt x="9605481" y="433523"/>
                  <a:pt x="9787161" y="524426"/>
                  <a:pt x="9946054" y="667800"/>
                </a:cubicBezTo>
                <a:cubicBezTo>
                  <a:pt x="10104947" y="811174"/>
                  <a:pt x="10153721" y="830150"/>
                  <a:pt x="10348569" y="957600"/>
                </a:cubicBezTo>
                <a:cubicBezTo>
                  <a:pt x="10543417" y="1085050"/>
                  <a:pt x="10566805" y="1137074"/>
                  <a:pt x="10768584" y="1260000"/>
                </a:cubicBezTo>
                <a:cubicBezTo>
                  <a:pt x="10588633" y="1378427"/>
                  <a:pt x="10546422" y="1399409"/>
                  <a:pt x="10348569" y="1562400"/>
                </a:cubicBezTo>
                <a:cubicBezTo>
                  <a:pt x="10150716" y="1725391"/>
                  <a:pt x="10064207" y="1745275"/>
                  <a:pt x="9928553" y="1864800"/>
                </a:cubicBezTo>
                <a:cubicBezTo>
                  <a:pt x="9792899" y="1984325"/>
                  <a:pt x="9645334" y="2100214"/>
                  <a:pt x="9473537" y="2192400"/>
                </a:cubicBezTo>
                <a:cubicBezTo>
                  <a:pt x="9301740" y="2284586"/>
                  <a:pt x="9223502" y="2402173"/>
                  <a:pt x="9018520" y="2520000"/>
                </a:cubicBezTo>
                <a:cubicBezTo>
                  <a:pt x="9032419" y="2426273"/>
                  <a:pt x="9022882" y="2308735"/>
                  <a:pt x="9018520" y="2153932"/>
                </a:cubicBezTo>
                <a:cubicBezTo>
                  <a:pt x="8637320" y="2189212"/>
                  <a:pt x="8330860" y="2114266"/>
                  <a:pt x="8144417" y="2153932"/>
                </a:cubicBezTo>
                <a:cubicBezTo>
                  <a:pt x="7957974" y="2193598"/>
                  <a:pt x="7795148" y="2163669"/>
                  <a:pt x="7450685" y="2153932"/>
                </a:cubicBezTo>
                <a:cubicBezTo>
                  <a:pt x="7106222" y="2144195"/>
                  <a:pt x="6957402" y="2142456"/>
                  <a:pt x="6576582" y="2153932"/>
                </a:cubicBezTo>
                <a:cubicBezTo>
                  <a:pt x="6195762" y="2165408"/>
                  <a:pt x="6216929" y="2138363"/>
                  <a:pt x="5882850" y="2153932"/>
                </a:cubicBezTo>
                <a:cubicBezTo>
                  <a:pt x="5548771" y="2169501"/>
                  <a:pt x="5506471" y="2170637"/>
                  <a:pt x="5279303" y="2153932"/>
                </a:cubicBezTo>
                <a:cubicBezTo>
                  <a:pt x="5052135" y="2137227"/>
                  <a:pt x="4598335" y="2155549"/>
                  <a:pt x="4405200" y="2153932"/>
                </a:cubicBezTo>
                <a:cubicBezTo>
                  <a:pt x="4212065" y="2152315"/>
                  <a:pt x="4105273" y="2156669"/>
                  <a:pt x="3891838" y="2153932"/>
                </a:cubicBezTo>
                <a:cubicBezTo>
                  <a:pt x="3678403" y="2151195"/>
                  <a:pt x="3530070" y="2153976"/>
                  <a:pt x="3288291" y="2153932"/>
                </a:cubicBezTo>
                <a:cubicBezTo>
                  <a:pt x="3046512" y="2153888"/>
                  <a:pt x="3003062" y="2152754"/>
                  <a:pt x="2865114" y="2153932"/>
                </a:cubicBezTo>
                <a:cubicBezTo>
                  <a:pt x="2727166" y="2155110"/>
                  <a:pt x="2452392" y="2164178"/>
                  <a:pt x="2171382" y="2153932"/>
                </a:cubicBezTo>
                <a:cubicBezTo>
                  <a:pt x="1890372" y="2143686"/>
                  <a:pt x="1780889" y="2138549"/>
                  <a:pt x="1658020" y="2153932"/>
                </a:cubicBezTo>
                <a:cubicBezTo>
                  <a:pt x="1535151" y="2169315"/>
                  <a:pt x="1160907" y="2157961"/>
                  <a:pt x="964288" y="2153932"/>
                </a:cubicBezTo>
                <a:cubicBezTo>
                  <a:pt x="767669" y="2149903"/>
                  <a:pt x="452938" y="2150899"/>
                  <a:pt x="0" y="2153932"/>
                </a:cubicBezTo>
                <a:cubicBezTo>
                  <a:pt x="-902" y="2013720"/>
                  <a:pt x="5589" y="1718530"/>
                  <a:pt x="0" y="1593735"/>
                </a:cubicBezTo>
                <a:cubicBezTo>
                  <a:pt x="-5589" y="1468940"/>
                  <a:pt x="17438" y="1256925"/>
                  <a:pt x="0" y="1015659"/>
                </a:cubicBezTo>
                <a:cubicBezTo>
                  <a:pt x="-17438" y="774393"/>
                  <a:pt x="30670" y="552849"/>
                  <a:pt x="0" y="366068"/>
                </a:cubicBezTo>
                <a:close/>
              </a:path>
            </a:pathLst>
          </a:custGeom>
          <a:solidFill>
            <a:schemeClr val="accent6">
              <a:lumMod val="40000"/>
              <a:lumOff val="60000"/>
            </a:schemeClr>
          </a:solidFill>
          <a:ln>
            <a:extLst>
              <a:ext uri="{C807C97D-BFC1-408E-A445-0C87EB9F89A2}">
                <ask:lineSketchStyleProps xmlns:ask="http://schemas.microsoft.com/office/drawing/2018/sketchyshapes" sd="3378382578">
                  <a:prstGeom prst="rightArrow">
                    <a:avLst>
                      <a:gd name="adj1" fmla="val 70947"/>
                      <a:gd name="adj2" fmla="val 69447"/>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de-AT" sz="2000">
              <a:solidFill>
                <a:schemeClr val="tx1"/>
              </a:solidFill>
            </a:endParaRPr>
          </a:p>
        </p:txBody>
      </p:sp>
      <p:sp>
        <p:nvSpPr>
          <p:cNvPr id="9" name="Ellipse 8">
            <a:extLst>
              <a:ext uri="{FF2B5EF4-FFF2-40B4-BE49-F238E27FC236}">
                <a16:creationId xmlns:a16="http://schemas.microsoft.com/office/drawing/2014/main" id="{594B3BFB-AF22-16C0-6DE9-7705CE7F6251}"/>
              </a:ext>
            </a:extLst>
          </p:cNvPr>
          <p:cNvSpPr/>
          <p:nvPr/>
        </p:nvSpPr>
        <p:spPr>
          <a:xfrm>
            <a:off x="960120" y="4289933"/>
            <a:ext cx="2412000" cy="1440000"/>
          </a:xfrm>
          <a:custGeom>
            <a:avLst/>
            <a:gdLst>
              <a:gd name="connsiteX0" fmla="*/ 0 w 2412000"/>
              <a:gd name="connsiteY0" fmla="*/ 720000 h 1440000"/>
              <a:gd name="connsiteX1" fmla="*/ 1206000 w 2412000"/>
              <a:gd name="connsiteY1" fmla="*/ 0 h 1440000"/>
              <a:gd name="connsiteX2" fmla="*/ 2412000 w 2412000"/>
              <a:gd name="connsiteY2" fmla="*/ 720000 h 1440000"/>
              <a:gd name="connsiteX3" fmla="*/ 1206000 w 2412000"/>
              <a:gd name="connsiteY3" fmla="*/ 1440000 h 1440000"/>
              <a:gd name="connsiteX4" fmla="*/ 0 w 2412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2000" h="1440000" fill="none" extrusionOk="0">
                <a:moveTo>
                  <a:pt x="0" y="720000"/>
                </a:moveTo>
                <a:cubicBezTo>
                  <a:pt x="-15373" y="375271"/>
                  <a:pt x="547423" y="-72828"/>
                  <a:pt x="1206000" y="0"/>
                </a:cubicBezTo>
                <a:cubicBezTo>
                  <a:pt x="1860340" y="26451"/>
                  <a:pt x="2462749" y="298516"/>
                  <a:pt x="2412000" y="720000"/>
                </a:cubicBezTo>
                <a:cubicBezTo>
                  <a:pt x="2262830" y="1083498"/>
                  <a:pt x="1777106" y="1515711"/>
                  <a:pt x="1206000" y="1440000"/>
                </a:cubicBezTo>
                <a:cubicBezTo>
                  <a:pt x="494781" y="1453054"/>
                  <a:pt x="1103" y="1146576"/>
                  <a:pt x="0" y="720000"/>
                </a:cubicBezTo>
                <a:close/>
              </a:path>
              <a:path w="2412000" h="1440000" stroke="0" extrusionOk="0">
                <a:moveTo>
                  <a:pt x="0" y="720000"/>
                </a:moveTo>
                <a:cubicBezTo>
                  <a:pt x="-16940" y="281852"/>
                  <a:pt x="424885" y="14043"/>
                  <a:pt x="1206000" y="0"/>
                </a:cubicBezTo>
                <a:cubicBezTo>
                  <a:pt x="1885344" y="-65027"/>
                  <a:pt x="2457875" y="336977"/>
                  <a:pt x="2412000" y="720000"/>
                </a:cubicBezTo>
                <a:cubicBezTo>
                  <a:pt x="2306045" y="1090723"/>
                  <a:pt x="1846813" y="1389002"/>
                  <a:pt x="1206000" y="1440000"/>
                </a:cubicBezTo>
                <a:cubicBezTo>
                  <a:pt x="503037" y="1482332"/>
                  <a:pt x="-38031" y="1124452"/>
                  <a:pt x="0" y="720000"/>
                </a:cubicBezTo>
                <a:close/>
              </a:path>
            </a:pathLst>
          </a:custGeom>
          <a:solidFill>
            <a:schemeClr val="accent6">
              <a:lumMod val="50000"/>
            </a:schemeClr>
          </a:solidFill>
          <a:ln>
            <a:extLst>
              <a:ext uri="{C807C97D-BFC1-408E-A445-0C87EB9F89A2}">
                <ask:lineSketchStyleProps xmlns:ask="http://schemas.microsoft.com/office/drawing/2018/sketchyshapes" sd="167172130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b="1"/>
              <a:t>Langfristig</a:t>
            </a:r>
          </a:p>
        </p:txBody>
      </p:sp>
      <p:pic>
        <p:nvPicPr>
          <p:cNvPr id="25" name="Grafik 24" descr="Schatztruhe mit einfarbiger Füllung">
            <a:extLst>
              <a:ext uri="{FF2B5EF4-FFF2-40B4-BE49-F238E27FC236}">
                <a16:creationId xmlns:a16="http://schemas.microsoft.com/office/drawing/2014/main" id="{2D5CDCF5-EE6B-316A-8688-C7B27CBBBF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00440" y="5104667"/>
            <a:ext cx="914400" cy="914400"/>
          </a:xfrm>
          <a:prstGeom prst="rect">
            <a:avLst/>
          </a:prstGeom>
        </p:spPr>
      </p:pic>
      <p:pic>
        <p:nvPicPr>
          <p:cNvPr id="27" name="Grafik 26" descr="Renoviertes Haus funkelnd mit einfarbiger Füllung">
            <a:extLst>
              <a:ext uri="{FF2B5EF4-FFF2-40B4-BE49-F238E27FC236}">
                <a16:creationId xmlns:a16="http://schemas.microsoft.com/office/drawing/2014/main" id="{E8D5B4DB-D051-FEDD-3A4B-15F9993B53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89500" y="3567158"/>
            <a:ext cx="914400" cy="914400"/>
          </a:xfrm>
          <a:prstGeom prst="rect">
            <a:avLst/>
          </a:prstGeom>
        </p:spPr>
      </p:pic>
      <p:pic>
        <p:nvPicPr>
          <p:cNvPr id="29" name="Grafik 28" descr="Mann mit Stock mit einfarbiger Füllung">
            <a:extLst>
              <a:ext uri="{FF2B5EF4-FFF2-40B4-BE49-F238E27FC236}">
                <a16:creationId xmlns:a16="http://schemas.microsoft.com/office/drawing/2014/main" id="{B8E6C38E-9BC5-8FA2-C6E2-DD5BE13779D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659594" y="4190267"/>
            <a:ext cx="914400" cy="914400"/>
          </a:xfrm>
          <a:prstGeom prst="rect">
            <a:avLst/>
          </a:prstGeom>
        </p:spPr>
      </p:pic>
      <p:pic>
        <p:nvPicPr>
          <p:cNvPr id="31" name="Grafik 30" descr="Automechaniker mit einfarbiger Füllung">
            <a:extLst>
              <a:ext uri="{FF2B5EF4-FFF2-40B4-BE49-F238E27FC236}">
                <a16:creationId xmlns:a16="http://schemas.microsoft.com/office/drawing/2014/main" id="{596C8BBC-CF60-14F1-C4AF-90570CDA33A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03368" y="1699886"/>
            <a:ext cx="914400" cy="914400"/>
          </a:xfrm>
          <a:prstGeom prst="rect">
            <a:avLst/>
          </a:prstGeom>
        </p:spPr>
      </p:pic>
      <p:pic>
        <p:nvPicPr>
          <p:cNvPr id="33" name="Grafik 32" descr="Smartphone mit einfarbiger Füllung">
            <a:extLst>
              <a:ext uri="{FF2B5EF4-FFF2-40B4-BE49-F238E27FC236}">
                <a16:creationId xmlns:a16="http://schemas.microsoft.com/office/drawing/2014/main" id="{C66BE6ED-FC64-022E-AAD3-C04B5C3C1E8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457040" y="1193609"/>
            <a:ext cx="914400" cy="914400"/>
          </a:xfrm>
          <a:prstGeom prst="rect">
            <a:avLst/>
          </a:prstGeom>
        </p:spPr>
      </p:pic>
      <p:pic>
        <p:nvPicPr>
          <p:cNvPr id="35" name="Grafik 34" descr="Tropische Szenerie mit einfarbiger Füllung">
            <a:extLst>
              <a:ext uri="{FF2B5EF4-FFF2-40B4-BE49-F238E27FC236}">
                <a16:creationId xmlns:a16="http://schemas.microsoft.com/office/drawing/2014/main" id="{8B38D42E-C148-83FF-6E2B-D74821F55BB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987116" y="2741643"/>
            <a:ext cx="914400" cy="914400"/>
          </a:xfrm>
          <a:prstGeom prst="rect">
            <a:avLst/>
          </a:prstGeom>
        </p:spPr>
      </p:pic>
      <p:sp>
        <p:nvSpPr>
          <p:cNvPr id="3" name="Textfeld 2">
            <a:extLst>
              <a:ext uri="{FF2B5EF4-FFF2-40B4-BE49-F238E27FC236}">
                <a16:creationId xmlns:a16="http://schemas.microsoft.com/office/drawing/2014/main" id="{3479D286-F764-888C-10CD-55D2CEBF2534}"/>
              </a:ext>
            </a:extLst>
          </p:cNvPr>
          <p:cNvSpPr txBox="1"/>
          <p:nvPr/>
        </p:nvSpPr>
        <p:spPr>
          <a:xfrm>
            <a:off x="3346320" y="4422080"/>
            <a:ext cx="6224400" cy="1175706"/>
          </a:xfrm>
          <a:prstGeom prst="rect">
            <a:avLst/>
          </a:prstGeom>
          <a:noFill/>
        </p:spPr>
        <p:txBody>
          <a:bodyPr wrap="square" rtlCol="0">
            <a:spAutoFit/>
          </a:bodyPr>
          <a:lstStyle/>
          <a:p>
            <a:pPr algn="ctr">
              <a:lnSpc>
                <a:spcPct val="120000"/>
              </a:lnSpc>
            </a:pPr>
            <a:r>
              <a:rPr lang="de-AT" sz="2000" b="1" dirty="0">
                <a:solidFill>
                  <a:schemeClr val="tx1"/>
                </a:solidFill>
              </a:rPr>
              <a:t>Beispiele</a:t>
            </a:r>
          </a:p>
          <a:p>
            <a:pPr marL="193675" lvl="1" algn="ctr">
              <a:lnSpc>
                <a:spcPct val="120000"/>
              </a:lnSpc>
            </a:pPr>
            <a:r>
              <a:rPr lang="de-DE" sz="2000" dirty="0">
                <a:solidFill>
                  <a:schemeClr val="tx1"/>
                </a:solidFill>
              </a:rPr>
              <a:t>Haus/Eigentumswohnung, </a:t>
            </a:r>
            <a:r>
              <a:rPr lang="de-DE" sz="2000" dirty="0"/>
              <a:t>größere Reisen, Ausbildungen, </a:t>
            </a:r>
            <a:r>
              <a:rPr lang="de-DE" sz="2000" dirty="0">
                <a:solidFill>
                  <a:schemeClr val="tx1"/>
                </a:solidFill>
              </a:rPr>
              <a:t>Altersvorsorge, Vermögensaufbau</a:t>
            </a:r>
          </a:p>
        </p:txBody>
      </p:sp>
    </p:spTree>
    <p:extLst>
      <p:ext uri="{BB962C8B-B14F-4D97-AF65-F5344CB8AC3E}">
        <p14:creationId xmlns:p14="http://schemas.microsoft.com/office/powerpoint/2010/main" val="35761726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9" grpId="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AA23E4-322E-5305-8713-500B6CAF07E2}"/>
              </a:ext>
            </a:extLst>
          </p:cNvPr>
          <p:cNvSpPr>
            <a:spLocks noGrp="1"/>
          </p:cNvSpPr>
          <p:nvPr>
            <p:ph type="title"/>
          </p:nvPr>
        </p:nvSpPr>
        <p:spPr/>
        <p:txBody>
          <a:bodyPr>
            <a:normAutofit/>
          </a:bodyPr>
          <a:lstStyle/>
          <a:p>
            <a:r>
              <a:rPr lang="de-DE" dirty="0"/>
              <a:t>Ein letzter Spar-Tipp: Der Zinseszinseffekt</a:t>
            </a:r>
          </a:p>
        </p:txBody>
      </p:sp>
      <p:sp>
        <p:nvSpPr>
          <p:cNvPr id="4" name="Foliennummernplatzhalter 3">
            <a:extLst>
              <a:ext uri="{FF2B5EF4-FFF2-40B4-BE49-F238E27FC236}">
                <a16:creationId xmlns:a16="http://schemas.microsoft.com/office/drawing/2014/main" id="{B91AB25E-71AC-A029-DF26-D0F63D58DEE7}"/>
              </a:ext>
            </a:extLst>
          </p:cNvPr>
          <p:cNvSpPr>
            <a:spLocks noGrp="1"/>
          </p:cNvSpPr>
          <p:nvPr>
            <p:ph type="sldNum" sz="quarter" idx="12"/>
          </p:nvPr>
        </p:nvSpPr>
        <p:spPr/>
        <p:txBody>
          <a:bodyPr/>
          <a:lstStyle/>
          <a:p>
            <a:fld id="{4C23FFEC-42AF-4C5F-8FEB-D69D9B6A7C04}" type="slidenum">
              <a:rPr lang="de-AT" smtClean="0"/>
              <a:t>30</a:t>
            </a:fld>
            <a:endParaRPr lang="de-AT"/>
          </a:p>
        </p:txBody>
      </p:sp>
      <p:grpSp>
        <p:nvGrpSpPr>
          <p:cNvPr id="18" name="Gruppieren 17">
            <a:extLst>
              <a:ext uri="{FF2B5EF4-FFF2-40B4-BE49-F238E27FC236}">
                <a16:creationId xmlns:a16="http://schemas.microsoft.com/office/drawing/2014/main" id="{E6919408-89D8-1826-F8E4-0D761A035591}"/>
              </a:ext>
            </a:extLst>
          </p:cNvPr>
          <p:cNvGrpSpPr>
            <a:grpSpLocks noChangeAspect="1"/>
          </p:cNvGrpSpPr>
          <p:nvPr/>
        </p:nvGrpSpPr>
        <p:grpSpPr>
          <a:xfrm>
            <a:off x="835222" y="2859106"/>
            <a:ext cx="811619" cy="1260000"/>
            <a:chOff x="96161" y="3026384"/>
            <a:chExt cx="2045970" cy="3176270"/>
          </a:xfrm>
        </p:grpSpPr>
        <p:pic>
          <p:nvPicPr>
            <p:cNvPr id="5" name="Grafik 4" descr="Mann in einem Pullover">
              <a:extLst>
                <a:ext uri="{FF2B5EF4-FFF2-40B4-BE49-F238E27FC236}">
                  <a16:creationId xmlns:a16="http://schemas.microsoft.com/office/drawing/2014/main" id="{2135E2E7-1850-78E2-6443-9B777BD4A6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4736CC69-04FD-1EB3-9B87-DF9EF763B5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743FF4D4-1537-D590-BE53-C2281C8264D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grpSp>
      <p:sp>
        <p:nvSpPr>
          <p:cNvPr id="9" name="Textfeld 25">
            <a:extLst>
              <a:ext uri="{FF2B5EF4-FFF2-40B4-BE49-F238E27FC236}">
                <a16:creationId xmlns:a16="http://schemas.microsoft.com/office/drawing/2014/main" id="{DF5DE76A-9AF4-59D1-DE3F-4CCD8C9CBABB}"/>
              </a:ext>
            </a:extLst>
          </p:cNvPr>
          <p:cNvSpPr txBox="1"/>
          <p:nvPr/>
        </p:nvSpPr>
        <p:spPr>
          <a:xfrm>
            <a:off x="496882" y="5938507"/>
            <a:ext cx="1537445" cy="2829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Michael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Textfeld 38">
            <a:extLst>
              <a:ext uri="{FF2B5EF4-FFF2-40B4-BE49-F238E27FC236}">
                <a16:creationId xmlns:a16="http://schemas.microsoft.com/office/drawing/2014/main" id="{73562BBA-9601-0C92-FFAF-F35DEA972E80}"/>
              </a:ext>
            </a:extLst>
          </p:cNvPr>
          <p:cNvSpPr txBox="1"/>
          <p:nvPr/>
        </p:nvSpPr>
        <p:spPr>
          <a:xfrm>
            <a:off x="567196" y="4069633"/>
            <a:ext cx="1396815" cy="32168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Leonie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2B671BE3-3450-88DE-8153-F7EFF0919A33}"/>
              </a:ext>
            </a:extLst>
          </p:cNvPr>
          <p:cNvGrpSpPr>
            <a:grpSpLocks noChangeAspect="1"/>
          </p:cNvGrpSpPr>
          <p:nvPr/>
        </p:nvGrpSpPr>
        <p:grpSpPr>
          <a:xfrm>
            <a:off x="807029" y="4727780"/>
            <a:ext cx="845550" cy="1260000"/>
            <a:chOff x="1753828" y="3209413"/>
            <a:chExt cx="1967865" cy="2932430"/>
          </a:xfrm>
        </p:grpSpPr>
        <p:pic>
          <p:nvPicPr>
            <p:cNvPr id="8" name="Grafik 7" descr="Mann in Jacke">
              <a:extLst>
                <a:ext uri="{FF2B5EF4-FFF2-40B4-BE49-F238E27FC236}">
                  <a16:creationId xmlns:a16="http://schemas.microsoft.com/office/drawing/2014/main" id="{4E45DE70-56D4-B242-0744-7C7A74563E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1" name="Grafik 10" descr="Junge mit kurzen Haaren">
              <a:extLst>
                <a:ext uri="{FF2B5EF4-FFF2-40B4-BE49-F238E27FC236}">
                  <a16:creationId xmlns:a16="http://schemas.microsoft.com/office/drawing/2014/main" id="{5053B28B-9FD8-BAC0-F61A-9EF626539DE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2" name="Grafik 11">
              <a:extLst>
                <a:ext uri="{FF2B5EF4-FFF2-40B4-BE49-F238E27FC236}">
                  <a16:creationId xmlns:a16="http://schemas.microsoft.com/office/drawing/2014/main" id="{BE3A25D8-44DB-94F4-8C5A-891964499024}"/>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rot="20946404">
              <a:off x="2716488" y="3656452"/>
              <a:ext cx="554990" cy="554990"/>
            </a:xfrm>
            <a:prstGeom prst="rect">
              <a:avLst/>
            </a:prstGeom>
          </p:spPr>
        </p:pic>
      </p:grpSp>
      <p:sp>
        <p:nvSpPr>
          <p:cNvPr id="24" name="Ellipse 23">
            <a:extLst>
              <a:ext uri="{FF2B5EF4-FFF2-40B4-BE49-F238E27FC236}">
                <a16:creationId xmlns:a16="http://schemas.microsoft.com/office/drawing/2014/main" id="{E2F553DE-32C8-F3AF-8BEC-14ED85DF7B0A}"/>
              </a:ext>
            </a:extLst>
          </p:cNvPr>
          <p:cNvSpPr/>
          <p:nvPr/>
        </p:nvSpPr>
        <p:spPr>
          <a:xfrm>
            <a:off x="2518802" y="2692519"/>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3" name="Picture 10" descr="Die Euro-Galerie: Die Vorderseite des 500-Euro-Scheins - DER SPIEGEL">
            <a:extLst>
              <a:ext uri="{FF2B5EF4-FFF2-40B4-BE49-F238E27FC236}">
                <a16:creationId xmlns:a16="http://schemas.microsoft.com/office/drawing/2014/main" id="{65A28D27-328C-B200-B24F-A78B838FF89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3658" y="3443476"/>
            <a:ext cx="1116000" cy="571549"/>
          </a:xfrm>
          <a:prstGeom prst="rect">
            <a:avLst/>
          </a:prstGeom>
          <a:noFill/>
          <a:extLst>
            <a:ext uri="{909E8E84-426E-40DD-AFC4-6F175D3DCCD1}">
              <a14:hiddenFill xmlns:a14="http://schemas.microsoft.com/office/drawing/2010/main">
                <a:solidFill>
                  <a:srgbClr val="FFFFFF"/>
                </a:solidFill>
              </a14:hiddenFill>
            </a:ext>
          </a:extLst>
        </p:spPr>
      </p:pic>
      <p:sp>
        <p:nvSpPr>
          <p:cNvPr id="25" name="Ellipse 24">
            <a:extLst>
              <a:ext uri="{FF2B5EF4-FFF2-40B4-BE49-F238E27FC236}">
                <a16:creationId xmlns:a16="http://schemas.microsoft.com/office/drawing/2014/main" id="{E3AA9895-E2E7-6099-FA0B-131C279A2B7E}"/>
              </a:ext>
            </a:extLst>
          </p:cNvPr>
          <p:cNvSpPr/>
          <p:nvPr/>
        </p:nvSpPr>
        <p:spPr>
          <a:xfrm>
            <a:off x="2518802" y="4654153"/>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6" name="Picture 10" descr="Die Euro-Galerie: Die Vorderseite des 500-Euro-Scheins - DER SPIEGEL">
            <a:extLst>
              <a:ext uri="{FF2B5EF4-FFF2-40B4-BE49-F238E27FC236}">
                <a16:creationId xmlns:a16="http://schemas.microsoft.com/office/drawing/2014/main" id="{6142C877-0292-6925-868B-7220E70384C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3658" y="5405110"/>
            <a:ext cx="1116000" cy="571549"/>
          </a:xfrm>
          <a:prstGeom prst="rect">
            <a:avLst/>
          </a:prstGeom>
          <a:noFill/>
          <a:extLst>
            <a:ext uri="{909E8E84-426E-40DD-AFC4-6F175D3DCCD1}">
              <a14:hiddenFill xmlns:a14="http://schemas.microsoft.com/office/drawing/2010/main">
                <a:solidFill>
                  <a:srgbClr val="FFFFFF"/>
                </a:solidFill>
              </a14:hiddenFill>
            </a:ext>
          </a:extLst>
        </p:spPr>
      </p:pic>
      <p:sp>
        <p:nvSpPr>
          <p:cNvPr id="31" name="Textfeld 30">
            <a:extLst>
              <a:ext uri="{FF2B5EF4-FFF2-40B4-BE49-F238E27FC236}">
                <a16:creationId xmlns:a16="http://schemas.microsoft.com/office/drawing/2014/main" id="{2962AD64-EC51-52F4-C763-8A0A5AC4193F}"/>
              </a:ext>
            </a:extLst>
          </p:cNvPr>
          <p:cNvSpPr txBox="1"/>
          <p:nvPr/>
        </p:nvSpPr>
        <p:spPr>
          <a:xfrm>
            <a:off x="1283554" y="1744641"/>
            <a:ext cx="9668256" cy="400110"/>
          </a:xfrm>
          <a:prstGeom prst="rect">
            <a:avLst/>
          </a:prstGeom>
          <a:noFill/>
        </p:spPr>
        <p:txBody>
          <a:bodyPr wrap="square" rtlCol="0">
            <a:spAutoFit/>
          </a:bodyPr>
          <a:lstStyle/>
          <a:p>
            <a:pPr algn="ctr"/>
            <a:r>
              <a:rPr lang="de-DE" sz="2000" dirty="0"/>
              <a:t>Leonie und Michael bekommen von ihren Großeltern € 500,-.</a:t>
            </a:r>
          </a:p>
        </p:txBody>
      </p:sp>
      <p:sp>
        <p:nvSpPr>
          <p:cNvPr id="32" name="Textfeld 31">
            <a:extLst>
              <a:ext uri="{FF2B5EF4-FFF2-40B4-BE49-F238E27FC236}">
                <a16:creationId xmlns:a16="http://schemas.microsoft.com/office/drawing/2014/main" id="{E1DF7551-55D6-B445-8391-C2D1C54BAE2C}"/>
              </a:ext>
            </a:extLst>
          </p:cNvPr>
          <p:cNvSpPr txBox="1"/>
          <p:nvPr/>
        </p:nvSpPr>
        <p:spPr>
          <a:xfrm>
            <a:off x="1276582" y="2154791"/>
            <a:ext cx="9668256" cy="400110"/>
          </a:xfrm>
          <a:prstGeom prst="rect">
            <a:avLst/>
          </a:prstGeom>
          <a:noFill/>
        </p:spPr>
        <p:txBody>
          <a:bodyPr wrap="square" rtlCol="0">
            <a:spAutoFit/>
          </a:bodyPr>
          <a:lstStyle/>
          <a:p>
            <a:pPr algn="ctr"/>
            <a:r>
              <a:rPr lang="de-DE" sz="2000" dirty="0"/>
              <a:t>Diesen Betrag legen sie auf ein Sparkonto mit 5 % Zinsen p. a.</a:t>
            </a:r>
          </a:p>
        </p:txBody>
      </p:sp>
    </p:spTree>
    <p:extLst>
      <p:ext uri="{BB962C8B-B14F-4D97-AF65-F5344CB8AC3E}">
        <p14:creationId xmlns:p14="http://schemas.microsoft.com/office/powerpoint/2010/main" val="36841514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B2AB2-DE33-9D66-9200-93FF5F38576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DFAE259-1FC9-0CD2-703C-AB201DDB4AAF}"/>
              </a:ext>
            </a:extLst>
          </p:cNvPr>
          <p:cNvSpPr>
            <a:spLocks noGrp="1"/>
          </p:cNvSpPr>
          <p:nvPr>
            <p:ph type="title"/>
          </p:nvPr>
        </p:nvSpPr>
        <p:spPr/>
        <p:txBody>
          <a:bodyPr>
            <a:normAutofit/>
          </a:bodyPr>
          <a:lstStyle/>
          <a:p>
            <a:r>
              <a:rPr lang="de-DE" dirty="0"/>
              <a:t>Ein letzter Spar-Tipp: Der Zinseszinseffekt</a:t>
            </a:r>
          </a:p>
        </p:txBody>
      </p:sp>
      <p:sp>
        <p:nvSpPr>
          <p:cNvPr id="4" name="Foliennummernplatzhalter 3">
            <a:extLst>
              <a:ext uri="{FF2B5EF4-FFF2-40B4-BE49-F238E27FC236}">
                <a16:creationId xmlns:a16="http://schemas.microsoft.com/office/drawing/2014/main" id="{CADF24E1-D811-F2B4-C002-6AC84881D68E}"/>
              </a:ext>
            </a:extLst>
          </p:cNvPr>
          <p:cNvSpPr>
            <a:spLocks noGrp="1"/>
          </p:cNvSpPr>
          <p:nvPr>
            <p:ph type="sldNum" sz="quarter" idx="12"/>
          </p:nvPr>
        </p:nvSpPr>
        <p:spPr/>
        <p:txBody>
          <a:bodyPr/>
          <a:lstStyle/>
          <a:p>
            <a:fld id="{4C23FFEC-42AF-4C5F-8FEB-D69D9B6A7C04}" type="slidenum">
              <a:rPr lang="de-AT" smtClean="0"/>
              <a:t>31</a:t>
            </a:fld>
            <a:endParaRPr lang="de-AT"/>
          </a:p>
        </p:txBody>
      </p:sp>
      <p:grpSp>
        <p:nvGrpSpPr>
          <p:cNvPr id="18" name="Gruppieren 17">
            <a:extLst>
              <a:ext uri="{FF2B5EF4-FFF2-40B4-BE49-F238E27FC236}">
                <a16:creationId xmlns:a16="http://schemas.microsoft.com/office/drawing/2014/main" id="{5CEBAFDC-59F1-2FD7-AEE2-01D3E77B2CE7}"/>
              </a:ext>
            </a:extLst>
          </p:cNvPr>
          <p:cNvGrpSpPr>
            <a:grpSpLocks noChangeAspect="1"/>
          </p:cNvGrpSpPr>
          <p:nvPr/>
        </p:nvGrpSpPr>
        <p:grpSpPr>
          <a:xfrm>
            <a:off x="835222" y="2956642"/>
            <a:ext cx="811619" cy="1260000"/>
            <a:chOff x="96161" y="3026384"/>
            <a:chExt cx="2045970" cy="3176270"/>
          </a:xfrm>
        </p:grpSpPr>
        <p:pic>
          <p:nvPicPr>
            <p:cNvPr id="5" name="Grafik 4" descr="Mann in einem Pullover">
              <a:extLst>
                <a:ext uri="{FF2B5EF4-FFF2-40B4-BE49-F238E27FC236}">
                  <a16:creationId xmlns:a16="http://schemas.microsoft.com/office/drawing/2014/main" id="{9B6F3319-21DD-BFA0-3D83-56953AC49E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C3A51AEE-83DB-C656-366B-9A768847D13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DFC2E59D-2859-FFEF-6FA2-FB45D904C8E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grpSp>
      <p:sp>
        <p:nvSpPr>
          <p:cNvPr id="9" name="Textfeld 25">
            <a:extLst>
              <a:ext uri="{FF2B5EF4-FFF2-40B4-BE49-F238E27FC236}">
                <a16:creationId xmlns:a16="http://schemas.microsoft.com/office/drawing/2014/main" id="{6C0311E1-7233-219F-1A22-CF10C266290A}"/>
              </a:ext>
            </a:extLst>
          </p:cNvPr>
          <p:cNvSpPr txBox="1"/>
          <p:nvPr/>
        </p:nvSpPr>
        <p:spPr>
          <a:xfrm>
            <a:off x="496882" y="6036043"/>
            <a:ext cx="1537445" cy="2829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Michael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Textfeld 38">
            <a:extLst>
              <a:ext uri="{FF2B5EF4-FFF2-40B4-BE49-F238E27FC236}">
                <a16:creationId xmlns:a16="http://schemas.microsoft.com/office/drawing/2014/main" id="{2FD9249A-EEA2-BB29-80AF-E7A8EE579086}"/>
              </a:ext>
            </a:extLst>
          </p:cNvPr>
          <p:cNvSpPr txBox="1"/>
          <p:nvPr/>
        </p:nvSpPr>
        <p:spPr>
          <a:xfrm>
            <a:off x="567196" y="4167169"/>
            <a:ext cx="1396815" cy="32168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Leonie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75597BC6-7C67-F4E2-CD53-DCAEA594CA6D}"/>
              </a:ext>
            </a:extLst>
          </p:cNvPr>
          <p:cNvGrpSpPr>
            <a:grpSpLocks noChangeAspect="1"/>
          </p:cNvGrpSpPr>
          <p:nvPr/>
        </p:nvGrpSpPr>
        <p:grpSpPr>
          <a:xfrm>
            <a:off x="807029" y="4825316"/>
            <a:ext cx="845550" cy="1260000"/>
            <a:chOff x="1753828" y="3209413"/>
            <a:chExt cx="1967865" cy="2932430"/>
          </a:xfrm>
        </p:grpSpPr>
        <p:pic>
          <p:nvPicPr>
            <p:cNvPr id="8" name="Grafik 7" descr="Mann in Jacke">
              <a:extLst>
                <a:ext uri="{FF2B5EF4-FFF2-40B4-BE49-F238E27FC236}">
                  <a16:creationId xmlns:a16="http://schemas.microsoft.com/office/drawing/2014/main" id="{47144DE5-9834-CB79-7942-EF64761FF46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1" name="Grafik 10" descr="Junge mit kurzen Haaren">
              <a:extLst>
                <a:ext uri="{FF2B5EF4-FFF2-40B4-BE49-F238E27FC236}">
                  <a16:creationId xmlns:a16="http://schemas.microsoft.com/office/drawing/2014/main" id="{D80F244A-ABFB-63D9-B53C-0D7C787C511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2" name="Grafik 11">
              <a:extLst>
                <a:ext uri="{FF2B5EF4-FFF2-40B4-BE49-F238E27FC236}">
                  <a16:creationId xmlns:a16="http://schemas.microsoft.com/office/drawing/2014/main" id="{C8579C5D-1BE4-2715-0211-1E497F756F85}"/>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rot="20946404">
              <a:off x="2716488" y="3656452"/>
              <a:ext cx="554990" cy="554990"/>
            </a:xfrm>
            <a:prstGeom prst="rect">
              <a:avLst/>
            </a:prstGeom>
          </p:spPr>
        </p:pic>
      </p:grpSp>
      <p:sp>
        <p:nvSpPr>
          <p:cNvPr id="24" name="Ellipse 23">
            <a:extLst>
              <a:ext uri="{FF2B5EF4-FFF2-40B4-BE49-F238E27FC236}">
                <a16:creationId xmlns:a16="http://schemas.microsoft.com/office/drawing/2014/main" id="{E210ADE8-E9DE-DB66-5DC5-63F706D0BA9B}"/>
              </a:ext>
            </a:extLst>
          </p:cNvPr>
          <p:cNvSpPr/>
          <p:nvPr/>
        </p:nvSpPr>
        <p:spPr>
          <a:xfrm>
            <a:off x="2518802" y="2875132"/>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3" name="Picture 10" descr="Die Euro-Galerie: Die Vorderseite des 500-Euro-Scheins - DER SPIEGEL">
            <a:extLst>
              <a:ext uri="{FF2B5EF4-FFF2-40B4-BE49-F238E27FC236}">
                <a16:creationId xmlns:a16="http://schemas.microsoft.com/office/drawing/2014/main" id="{726AE62D-5AD0-8067-B01C-1A3964F186E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2802" y="3623456"/>
            <a:ext cx="972000" cy="497801"/>
          </a:xfrm>
          <a:prstGeom prst="rect">
            <a:avLst/>
          </a:prstGeom>
          <a:noFill/>
          <a:extLst>
            <a:ext uri="{909E8E84-426E-40DD-AFC4-6F175D3DCCD1}">
              <a14:hiddenFill xmlns:a14="http://schemas.microsoft.com/office/drawing/2010/main">
                <a:solidFill>
                  <a:srgbClr val="FFFFFF"/>
                </a:solidFill>
              </a14:hiddenFill>
            </a:ext>
          </a:extLst>
        </p:spPr>
      </p:pic>
      <p:sp>
        <p:nvSpPr>
          <p:cNvPr id="25" name="Ellipse 24">
            <a:extLst>
              <a:ext uri="{FF2B5EF4-FFF2-40B4-BE49-F238E27FC236}">
                <a16:creationId xmlns:a16="http://schemas.microsoft.com/office/drawing/2014/main" id="{A45AA90A-B98C-E11D-2351-2324E44A3685}"/>
              </a:ext>
            </a:extLst>
          </p:cNvPr>
          <p:cNvSpPr/>
          <p:nvPr/>
        </p:nvSpPr>
        <p:spPr>
          <a:xfrm>
            <a:off x="2518802" y="4805806"/>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6" name="Picture 10" descr="Die Euro-Galerie: Die Vorderseite des 500-Euro-Scheins - DER SPIEGEL">
            <a:extLst>
              <a:ext uri="{FF2B5EF4-FFF2-40B4-BE49-F238E27FC236}">
                <a16:creationId xmlns:a16="http://schemas.microsoft.com/office/drawing/2014/main" id="{65D34B69-54E9-F347-F49B-5FBBC95A4E9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2802" y="5554130"/>
            <a:ext cx="972000" cy="497801"/>
          </a:xfrm>
          <a:prstGeom prst="rect">
            <a:avLst/>
          </a:prstGeom>
          <a:noFill/>
          <a:extLst>
            <a:ext uri="{909E8E84-426E-40DD-AFC4-6F175D3DCCD1}">
              <a14:hiddenFill xmlns:a14="http://schemas.microsoft.com/office/drawing/2010/main">
                <a:solidFill>
                  <a:srgbClr val="FFFFFF"/>
                </a:solidFill>
              </a14:hiddenFill>
            </a:ext>
          </a:extLst>
        </p:spPr>
      </p:pic>
      <p:sp>
        <p:nvSpPr>
          <p:cNvPr id="27" name="Ellipse 26">
            <a:extLst>
              <a:ext uri="{FF2B5EF4-FFF2-40B4-BE49-F238E27FC236}">
                <a16:creationId xmlns:a16="http://schemas.microsoft.com/office/drawing/2014/main" id="{23CEB1BA-FA66-0471-6134-BE826810C6CD}"/>
              </a:ext>
            </a:extLst>
          </p:cNvPr>
          <p:cNvSpPr/>
          <p:nvPr/>
        </p:nvSpPr>
        <p:spPr>
          <a:xfrm>
            <a:off x="6115078" y="2774852"/>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pic>
        <p:nvPicPr>
          <p:cNvPr id="28" name="Picture 10" descr="Die Euro-Galerie: Die Vorderseite des 500-Euro-Scheins - DER SPIEGEL">
            <a:extLst>
              <a:ext uri="{FF2B5EF4-FFF2-40B4-BE49-F238E27FC236}">
                <a16:creationId xmlns:a16="http://schemas.microsoft.com/office/drawing/2014/main" id="{20C6F268-6221-33C5-EDEF-89C88A59A0A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67078" y="3534147"/>
            <a:ext cx="1116000" cy="571549"/>
          </a:xfrm>
          <a:prstGeom prst="rect">
            <a:avLst/>
          </a:prstGeom>
          <a:noFill/>
          <a:extLst>
            <a:ext uri="{909E8E84-426E-40DD-AFC4-6F175D3DCCD1}">
              <a14:hiddenFill xmlns:a14="http://schemas.microsoft.com/office/drawing/2010/main">
                <a:solidFill>
                  <a:srgbClr val="FFFFFF"/>
                </a:solidFill>
              </a14:hiddenFill>
            </a:ext>
          </a:extLst>
        </p:spPr>
      </p:pic>
      <p:sp>
        <p:nvSpPr>
          <p:cNvPr id="33" name="Ellipse 32">
            <a:extLst>
              <a:ext uri="{FF2B5EF4-FFF2-40B4-BE49-F238E27FC236}">
                <a16:creationId xmlns:a16="http://schemas.microsoft.com/office/drawing/2014/main" id="{ADEBAC33-6044-95BB-81CF-872A2B08888C}"/>
              </a:ext>
            </a:extLst>
          </p:cNvPr>
          <p:cNvSpPr/>
          <p:nvPr/>
        </p:nvSpPr>
        <p:spPr>
          <a:xfrm>
            <a:off x="6115078" y="4697168"/>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pic>
        <p:nvPicPr>
          <p:cNvPr id="34" name="Picture 10" descr="Die Euro-Galerie: Die Vorderseite des 500-Euro-Scheins - DER SPIEGEL">
            <a:extLst>
              <a:ext uri="{FF2B5EF4-FFF2-40B4-BE49-F238E27FC236}">
                <a16:creationId xmlns:a16="http://schemas.microsoft.com/office/drawing/2014/main" id="{5D2E97CD-7C59-DC77-818E-7F4989A63CF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02507" y="5448383"/>
            <a:ext cx="1116000" cy="571549"/>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Gerade Verbindung mit Pfeil 19">
            <a:extLst>
              <a:ext uri="{FF2B5EF4-FFF2-40B4-BE49-F238E27FC236}">
                <a16:creationId xmlns:a16="http://schemas.microsoft.com/office/drawing/2014/main" id="{D6BFDE23-C21E-8783-6904-7203430E9595}"/>
              </a:ext>
            </a:extLst>
          </p:cNvPr>
          <p:cNvCxnSpPr>
            <a:cxnSpLocks/>
            <a:stCxn id="24" idx="6"/>
            <a:endCxn id="27" idx="2"/>
          </p:cNvCxnSpPr>
          <p:nvPr/>
        </p:nvCxnSpPr>
        <p:spPr>
          <a:xfrm flipV="1">
            <a:off x="3958802" y="3584852"/>
            <a:ext cx="2156276" cy="1028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EE034F0A-E8C0-6A2F-2D93-A0A2D8C86D3E}"/>
              </a:ext>
            </a:extLst>
          </p:cNvPr>
          <p:cNvCxnSpPr>
            <a:cxnSpLocks/>
            <a:stCxn id="25" idx="6"/>
            <a:endCxn id="33" idx="2"/>
          </p:cNvCxnSpPr>
          <p:nvPr/>
        </p:nvCxnSpPr>
        <p:spPr>
          <a:xfrm flipV="1">
            <a:off x="3958802" y="5507168"/>
            <a:ext cx="2156276" cy="18638"/>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7" name="Grafik 36" descr="Münzen Silhouette">
            <a:extLst>
              <a:ext uri="{FF2B5EF4-FFF2-40B4-BE49-F238E27FC236}">
                <a16:creationId xmlns:a16="http://schemas.microsoft.com/office/drawing/2014/main" id="{DECDC9EC-AC37-75A5-6A9B-A87014FE41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587220" y="2752872"/>
            <a:ext cx="914400" cy="914400"/>
          </a:xfrm>
          <a:prstGeom prst="rect">
            <a:avLst/>
          </a:prstGeom>
        </p:spPr>
      </p:pic>
      <p:pic>
        <p:nvPicPr>
          <p:cNvPr id="38" name="Grafik 37" descr="Münzen Silhouette">
            <a:extLst>
              <a:ext uri="{FF2B5EF4-FFF2-40B4-BE49-F238E27FC236}">
                <a16:creationId xmlns:a16="http://schemas.microsoft.com/office/drawing/2014/main" id="{191A50E8-9E81-FA23-8F9D-A42FC391B9F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587220" y="4684558"/>
            <a:ext cx="914400" cy="914400"/>
          </a:xfrm>
          <a:prstGeom prst="rect">
            <a:avLst/>
          </a:prstGeom>
        </p:spPr>
      </p:pic>
      <p:sp>
        <p:nvSpPr>
          <p:cNvPr id="39" name="Textfeld 38">
            <a:extLst>
              <a:ext uri="{FF2B5EF4-FFF2-40B4-BE49-F238E27FC236}">
                <a16:creationId xmlns:a16="http://schemas.microsoft.com/office/drawing/2014/main" id="{B6686CF1-2072-764D-B5D3-23E381EF368F}"/>
              </a:ext>
            </a:extLst>
          </p:cNvPr>
          <p:cNvSpPr txBox="1"/>
          <p:nvPr/>
        </p:nvSpPr>
        <p:spPr>
          <a:xfrm>
            <a:off x="4541101" y="3684534"/>
            <a:ext cx="960519" cy="400110"/>
          </a:xfrm>
          <a:custGeom>
            <a:avLst/>
            <a:gdLst>
              <a:gd name="connsiteX0" fmla="*/ 0 w 960519"/>
              <a:gd name="connsiteY0" fmla="*/ 0 h 400110"/>
              <a:gd name="connsiteX1" fmla="*/ 470654 w 960519"/>
              <a:gd name="connsiteY1" fmla="*/ 0 h 400110"/>
              <a:gd name="connsiteX2" fmla="*/ 960519 w 960519"/>
              <a:gd name="connsiteY2" fmla="*/ 0 h 400110"/>
              <a:gd name="connsiteX3" fmla="*/ 960519 w 960519"/>
              <a:gd name="connsiteY3" fmla="*/ 400110 h 400110"/>
              <a:gd name="connsiteX4" fmla="*/ 489865 w 960519"/>
              <a:gd name="connsiteY4" fmla="*/ 400110 h 400110"/>
              <a:gd name="connsiteX5" fmla="*/ 0 w 960519"/>
              <a:gd name="connsiteY5" fmla="*/ 400110 h 400110"/>
              <a:gd name="connsiteX6" fmla="*/ 0 w 960519"/>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519" h="400110" fill="none" extrusionOk="0">
                <a:moveTo>
                  <a:pt x="0" y="0"/>
                </a:moveTo>
                <a:cubicBezTo>
                  <a:pt x="166401" y="-10997"/>
                  <a:pt x="304691" y="-16968"/>
                  <a:pt x="470654" y="0"/>
                </a:cubicBezTo>
                <a:cubicBezTo>
                  <a:pt x="636617" y="16968"/>
                  <a:pt x="795608" y="-2784"/>
                  <a:pt x="960519" y="0"/>
                </a:cubicBezTo>
                <a:cubicBezTo>
                  <a:pt x="956073" y="80046"/>
                  <a:pt x="949605" y="254651"/>
                  <a:pt x="960519" y="400110"/>
                </a:cubicBezTo>
                <a:cubicBezTo>
                  <a:pt x="763197" y="411629"/>
                  <a:pt x="689573" y="413401"/>
                  <a:pt x="489865" y="400110"/>
                </a:cubicBezTo>
                <a:cubicBezTo>
                  <a:pt x="290157" y="386819"/>
                  <a:pt x="232882" y="410848"/>
                  <a:pt x="0" y="400110"/>
                </a:cubicBezTo>
                <a:cubicBezTo>
                  <a:pt x="743" y="278630"/>
                  <a:pt x="-2823" y="128926"/>
                  <a:pt x="0" y="0"/>
                </a:cubicBezTo>
                <a:close/>
              </a:path>
              <a:path w="960519" h="400110" stroke="0" extrusionOk="0">
                <a:moveTo>
                  <a:pt x="0" y="0"/>
                </a:moveTo>
                <a:cubicBezTo>
                  <a:pt x="161730" y="-1378"/>
                  <a:pt x="253810" y="-390"/>
                  <a:pt x="461049" y="0"/>
                </a:cubicBezTo>
                <a:cubicBezTo>
                  <a:pt x="668288" y="390"/>
                  <a:pt x="835715" y="-17563"/>
                  <a:pt x="960519" y="0"/>
                </a:cubicBezTo>
                <a:cubicBezTo>
                  <a:pt x="976822" y="130854"/>
                  <a:pt x="963640" y="297713"/>
                  <a:pt x="960519" y="400110"/>
                </a:cubicBezTo>
                <a:cubicBezTo>
                  <a:pt x="802967" y="409486"/>
                  <a:pt x="689648" y="417985"/>
                  <a:pt x="509075" y="400110"/>
                </a:cubicBezTo>
                <a:cubicBezTo>
                  <a:pt x="328502" y="382235"/>
                  <a:pt x="138094" y="4045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€ 25,-</a:t>
            </a:r>
          </a:p>
        </p:txBody>
      </p:sp>
      <p:sp>
        <p:nvSpPr>
          <p:cNvPr id="40" name="Textfeld 39">
            <a:extLst>
              <a:ext uri="{FF2B5EF4-FFF2-40B4-BE49-F238E27FC236}">
                <a16:creationId xmlns:a16="http://schemas.microsoft.com/office/drawing/2014/main" id="{D86A53BF-0509-A81F-7B21-FD2C78EE1970}"/>
              </a:ext>
            </a:extLst>
          </p:cNvPr>
          <p:cNvSpPr txBox="1"/>
          <p:nvPr/>
        </p:nvSpPr>
        <p:spPr>
          <a:xfrm>
            <a:off x="4572260" y="5619822"/>
            <a:ext cx="960519" cy="400110"/>
          </a:xfrm>
          <a:custGeom>
            <a:avLst/>
            <a:gdLst>
              <a:gd name="connsiteX0" fmla="*/ 0 w 960519"/>
              <a:gd name="connsiteY0" fmla="*/ 0 h 400110"/>
              <a:gd name="connsiteX1" fmla="*/ 470654 w 960519"/>
              <a:gd name="connsiteY1" fmla="*/ 0 h 400110"/>
              <a:gd name="connsiteX2" fmla="*/ 960519 w 960519"/>
              <a:gd name="connsiteY2" fmla="*/ 0 h 400110"/>
              <a:gd name="connsiteX3" fmla="*/ 960519 w 960519"/>
              <a:gd name="connsiteY3" fmla="*/ 400110 h 400110"/>
              <a:gd name="connsiteX4" fmla="*/ 489865 w 960519"/>
              <a:gd name="connsiteY4" fmla="*/ 400110 h 400110"/>
              <a:gd name="connsiteX5" fmla="*/ 0 w 960519"/>
              <a:gd name="connsiteY5" fmla="*/ 400110 h 400110"/>
              <a:gd name="connsiteX6" fmla="*/ 0 w 960519"/>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519" h="400110" fill="none" extrusionOk="0">
                <a:moveTo>
                  <a:pt x="0" y="0"/>
                </a:moveTo>
                <a:cubicBezTo>
                  <a:pt x="166401" y="-10997"/>
                  <a:pt x="304691" y="-16968"/>
                  <a:pt x="470654" y="0"/>
                </a:cubicBezTo>
                <a:cubicBezTo>
                  <a:pt x="636617" y="16968"/>
                  <a:pt x="795608" y="-2784"/>
                  <a:pt x="960519" y="0"/>
                </a:cubicBezTo>
                <a:cubicBezTo>
                  <a:pt x="956073" y="80046"/>
                  <a:pt x="949605" y="254651"/>
                  <a:pt x="960519" y="400110"/>
                </a:cubicBezTo>
                <a:cubicBezTo>
                  <a:pt x="763197" y="411629"/>
                  <a:pt x="689573" y="413401"/>
                  <a:pt x="489865" y="400110"/>
                </a:cubicBezTo>
                <a:cubicBezTo>
                  <a:pt x="290157" y="386819"/>
                  <a:pt x="232882" y="410848"/>
                  <a:pt x="0" y="400110"/>
                </a:cubicBezTo>
                <a:cubicBezTo>
                  <a:pt x="743" y="278630"/>
                  <a:pt x="-2823" y="128926"/>
                  <a:pt x="0" y="0"/>
                </a:cubicBezTo>
                <a:close/>
              </a:path>
              <a:path w="960519" h="400110" stroke="0" extrusionOk="0">
                <a:moveTo>
                  <a:pt x="0" y="0"/>
                </a:moveTo>
                <a:cubicBezTo>
                  <a:pt x="161730" y="-1378"/>
                  <a:pt x="253810" y="-390"/>
                  <a:pt x="461049" y="0"/>
                </a:cubicBezTo>
                <a:cubicBezTo>
                  <a:pt x="668288" y="390"/>
                  <a:pt x="835715" y="-17563"/>
                  <a:pt x="960519" y="0"/>
                </a:cubicBezTo>
                <a:cubicBezTo>
                  <a:pt x="976822" y="130854"/>
                  <a:pt x="963640" y="297713"/>
                  <a:pt x="960519" y="400110"/>
                </a:cubicBezTo>
                <a:cubicBezTo>
                  <a:pt x="802967" y="409486"/>
                  <a:pt x="689648" y="417985"/>
                  <a:pt x="509075" y="400110"/>
                </a:cubicBezTo>
                <a:cubicBezTo>
                  <a:pt x="328502" y="382235"/>
                  <a:pt x="138094" y="4045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€ 25,-</a:t>
            </a:r>
          </a:p>
        </p:txBody>
      </p:sp>
      <p:sp>
        <p:nvSpPr>
          <p:cNvPr id="41" name="Textfeld 40">
            <a:extLst>
              <a:ext uri="{FF2B5EF4-FFF2-40B4-BE49-F238E27FC236}">
                <a16:creationId xmlns:a16="http://schemas.microsoft.com/office/drawing/2014/main" id="{44EA661D-896C-4BAC-C939-C687F4F255BE}"/>
              </a:ext>
            </a:extLst>
          </p:cNvPr>
          <p:cNvSpPr txBox="1"/>
          <p:nvPr/>
        </p:nvSpPr>
        <p:spPr>
          <a:xfrm>
            <a:off x="1283554" y="1634913"/>
            <a:ext cx="9668256" cy="400110"/>
          </a:xfrm>
          <a:prstGeom prst="rect">
            <a:avLst/>
          </a:prstGeom>
          <a:noFill/>
        </p:spPr>
        <p:txBody>
          <a:bodyPr wrap="square" rtlCol="0">
            <a:spAutoFit/>
          </a:bodyPr>
          <a:lstStyle/>
          <a:p>
            <a:pPr algn="ctr"/>
            <a:r>
              <a:rPr lang="de-DE" sz="2000" dirty="0"/>
              <a:t>Nach einem Jahr erhalten die beiden € 25,- Zinsen.</a:t>
            </a:r>
          </a:p>
        </p:txBody>
      </p:sp>
      <p:sp>
        <p:nvSpPr>
          <p:cNvPr id="42" name="Textfeld 41">
            <a:extLst>
              <a:ext uri="{FF2B5EF4-FFF2-40B4-BE49-F238E27FC236}">
                <a16:creationId xmlns:a16="http://schemas.microsoft.com/office/drawing/2014/main" id="{F41C6BB4-463D-7894-C7ED-0D5081256755}"/>
              </a:ext>
            </a:extLst>
          </p:cNvPr>
          <p:cNvSpPr txBox="1"/>
          <p:nvPr/>
        </p:nvSpPr>
        <p:spPr>
          <a:xfrm>
            <a:off x="1276582" y="2045063"/>
            <a:ext cx="9668256" cy="707886"/>
          </a:xfrm>
          <a:prstGeom prst="rect">
            <a:avLst/>
          </a:prstGeom>
          <a:noFill/>
        </p:spPr>
        <p:txBody>
          <a:bodyPr wrap="square" rtlCol="0">
            <a:spAutoFit/>
          </a:bodyPr>
          <a:lstStyle/>
          <a:p>
            <a:pPr algn="ctr"/>
            <a:r>
              <a:rPr lang="de-DE" sz="2000" dirty="0"/>
              <a:t>Leonie belässt den Gesamtbetrag auf ihrem Sparkonto.</a:t>
            </a:r>
          </a:p>
          <a:p>
            <a:pPr algn="ctr"/>
            <a:r>
              <a:rPr lang="de-DE" sz="2000" dirty="0"/>
              <a:t>Michael kauft sich mit den € 25,- ein neues Videospiel.</a:t>
            </a:r>
          </a:p>
        </p:txBody>
      </p:sp>
      <p:pic>
        <p:nvPicPr>
          <p:cNvPr id="44" name="Grafik 43">
            <a:extLst>
              <a:ext uri="{FF2B5EF4-FFF2-40B4-BE49-F238E27FC236}">
                <a16:creationId xmlns:a16="http://schemas.microsoft.com/office/drawing/2014/main" id="{8F4C3CCD-6A51-FFA4-078D-4E64FD888642}"/>
              </a:ext>
            </a:extLst>
          </p:cNvPr>
          <p:cNvPicPr>
            <a:picLocks noChangeAspect="1"/>
          </p:cNvPicPr>
          <p:nvPr/>
        </p:nvPicPr>
        <p:blipFill>
          <a:blip r:embed="rId17"/>
          <a:srcRect l="12856" r="12856"/>
          <a:stretch/>
        </p:blipFill>
        <p:spPr>
          <a:xfrm>
            <a:off x="1458666" y="5339158"/>
            <a:ext cx="417037" cy="685013"/>
          </a:xfrm>
          <a:prstGeom prst="rect">
            <a:avLst/>
          </a:prstGeom>
        </p:spPr>
      </p:pic>
      <p:sp>
        <p:nvSpPr>
          <p:cNvPr id="47" name="Textfeld 46">
            <a:extLst>
              <a:ext uri="{FF2B5EF4-FFF2-40B4-BE49-F238E27FC236}">
                <a16:creationId xmlns:a16="http://schemas.microsoft.com/office/drawing/2014/main" id="{DCB74ECE-E2B4-D62D-8298-39B3AD9B07BA}"/>
              </a:ext>
            </a:extLst>
          </p:cNvPr>
          <p:cNvSpPr txBox="1"/>
          <p:nvPr/>
        </p:nvSpPr>
        <p:spPr>
          <a:xfrm>
            <a:off x="6960507" y="3846223"/>
            <a:ext cx="774571" cy="400110"/>
          </a:xfrm>
          <a:custGeom>
            <a:avLst/>
            <a:gdLst>
              <a:gd name="connsiteX0" fmla="*/ 0 w 774571"/>
              <a:gd name="connsiteY0" fmla="*/ 0 h 400110"/>
              <a:gd name="connsiteX1" fmla="*/ 379540 w 774571"/>
              <a:gd name="connsiteY1" fmla="*/ 0 h 400110"/>
              <a:gd name="connsiteX2" fmla="*/ 774571 w 774571"/>
              <a:gd name="connsiteY2" fmla="*/ 0 h 400110"/>
              <a:gd name="connsiteX3" fmla="*/ 774571 w 774571"/>
              <a:gd name="connsiteY3" fmla="*/ 400110 h 400110"/>
              <a:gd name="connsiteX4" fmla="*/ 395031 w 774571"/>
              <a:gd name="connsiteY4" fmla="*/ 400110 h 400110"/>
              <a:gd name="connsiteX5" fmla="*/ 0 w 774571"/>
              <a:gd name="connsiteY5" fmla="*/ 400110 h 400110"/>
              <a:gd name="connsiteX6" fmla="*/ 0 w 77457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571" h="400110" fill="none" extrusionOk="0">
                <a:moveTo>
                  <a:pt x="0" y="0"/>
                </a:moveTo>
                <a:cubicBezTo>
                  <a:pt x="166510" y="13458"/>
                  <a:pt x="202492" y="11697"/>
                  <a:pt x="379540" y="0"/>
                </a:cubicBezTo>
                <a:cubicBezTo>
                  <a:pt x="556588" y="-11697"/>
                  <a:pt x="614567" y="-12698"/>
                  <a:pt x="774571" y="0"/>
                </a:cubicBezTo>
                <a:cubicBezTo>
                  <a:pt x="770125" y="80046"/>
                  <a:pt x="763657" y="254651"/>
                  <a:pt x="774571" y="400110"/>
                </a:cubicBezTo>
                <a:cubicBezTo>
                  <a:pt x="617472" y="409428"/>
                  <a:pt x="572549" y="392183"/>
                  <a:pt x="395031" y="400110"/>
                </a:cubicBezTo>
                <a:cubicBezTo>
                  <a:pt x="217513" y="408037"/>
                  <a:pt x="133407" y="415560"/>
                  <a:pt x="0" y="400110"/>
                </a:cubicBezTo>
                <a:cubicBezTo>
                  <a:pt x="743" y="278630"/>
                  <a:pt x="-2823" y="128926"/>
                  <a:pt x="0" y="0"/>
                </a:cubicBezTo>
                <a:close/>
              </a:path>
              <a:path w="774571" h="400110" stroke="0" extrusionOk="0">
                <a:moveTo>
                  <a:pt x="0" y="0"/>
                </a:moveTo>
                <a:cubicBezTo>
                  <a:pt x="175955" y="2957"/>
                  <a:pt x="216079" y="-12012"/>
                  <a:pt x="371794" y="0"/>
                </a:cubicBezTo>
                <a:cubicBezTo>
                  <a:pt x="527509" y="12012"/>
                  <a:pt x="596458" y="11989"/>
                  <a:pt x="774571" y="0"/>
                </a:cubicBezTo>
                <a:cubicBezTo>
                  <a:pt x="790874" y="130854"/>
                  <a:pt x="777692" y="297713"/>
                  <a:pt x="774571" y="400110"/>
                </a:cubicBezTo>
                <a:cubicBezTo>
                  <a:pt x="649508" y="392587"/>
                  <a:pt x="530639" y="396342"/>
                  <a:pt x="410523" y="400110"/>
                </a:cubicBezTo>
                <a:cubicBezTo>
                  <a:pt x="290407" y="403878"/>
                  <a:pt x="205076" y="416341"/>
                  <a:pt x="0" y="400110"/>
                </a:cubicBezTo>
                <a:cubicBezTo>
                  <a:pt x="9696" y="213102"/>
                  <a:pt x="17336" y="11979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€ 25,-</a:t>
            </a:r>
          </a:p>
        </p:txBody>
      </p:sp>
    </p:spTree>
    <p:extLst>
      <p:ext uri="{BB962C8B-B14F-4D97-AF65-F5344CB8AC3E}">
        <p14:creationId xmlns:p14="http://schemas.microsoft.com/office/powerpoint/2010/main" val="42010708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500"/>
                            </p:stCondLst>
                            <p:childTnLst>
                              <p:par>
                                <p:cTn id="27" presetID="42" presetClass="path" presetSubtype="0" accel="50000" decel="50000" fill="hold" grpId="1" nodeType="afterEffect">
                                  <p:stCondLst>
                                    <p:cond delay="0"/>
                                  </p:stCondLst>
                                  <p:childTnLst>
                                    <p:animMotion origin="layout" path="M 1.04167E-6 4.81481E-6 L 0.19596 0.02199 " pathEditMode="relative" rAng="0" ptsTypes="AA">
                                      <p:cBhvr>
                                        <p:cTn id="28" dur="1500" fill="hold"/>
                                        <p:tgtEl>
                                          <p:spTgt spid="39"/>
                                        </p:tgtEl>
                                        <p:attrNameLst>
                                          <p:attrName>ppt_x</p:attrName>
                                          <p:attrName>ppt_y</p:attrName>
                                        </p:attrNameLst>
                                      </p:cBhvr>
                                      <p:rCtr x="9792" y="1088"/>
                                    </p:animMotion>
                                  </p:childTnLst>
                                </p:cTn>
                              </p:par>
                              <p:par>
                                <p:cTn id="29" presetID="42" presetClass="path" presetSubtype="0" accel="50000" decel="50000" fill="hold" grpId="1" nodeType="withEffect">
                                  <p:stCondLst>
                                    <p:cond delay="0"/>
                                  </p:stCondLst>
                                  <p:childTnLst>
                                    <p:animMotion origin="layout" path="M -2.91667E-6 -1.11111E-6 L -0.30898 0.00208 " pathEditMode="relative" rAng="0" ptsTypes="AA">
                                      <p:cBhvr>
                                        <p:cTn id="30" dur="1500" fill="hold"/>
                                        <p:tgtEl>
                                          <p:spTgt spid="40"/>
                                        </p:tgtEl>
                                        <p:attrNameLst>
                                          <p:attrName>ppt_x</p:attrName>
                                          <p:attrName>ppt_y</p:attrName>
                                        </p:attrNameLst>
                                      </p:cBhvr>
                                      <p:rCtr x="-15456" y="93"/>
                                    </p:animMotion>
                                  </p:childTnLst>
                                </p:cTn>
                              </p:par>
                            </p:childTnLst>
                          </p:cTn>
                        </p:par>
                        <p:par>
                          <p:cTn id="31" fill="hold">
                            <p:stCondLst>
                              <p:cond delay="2000"/>
                            </p:stCondLst>
                            <p:childTnLst>
                              <p:par>
                                <p:cTn id="32" presetID="10" presetClass="exit" presetSubtype="0" fill="hold" grpId="2" nodeType="afterEffect">
                                  <p:stCondLst>
                                    <p:cond delay="0"/>
                                  </p:stCondLst>
                                  <p:childTnLst>
                                    <p:animEffect transition="out" filter="fade">
                                      <p:cBhvr>
                                        <p:cTn id="33" dur="1000"/>
                                        <p:tgtEl>
                                          <p:spTgt spid="40"/>
                                        </p:tgtEl>
                                      </p:cBhvr>
                                    </p:animEffect>
                                    <p:set>
                                      <p:cBhvr>
                                        <p:cTn id="34" dur="1" fill="hold">
                                          <p:stCondLst>
                                            <p:cond delay="999"/>
                                          </p:stCondLst>
                                        </p:cTn>
                                        <p:tgtEl>
                                          <p:spTgt spid="40"/>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xit" presetSubtype="0" fill="hold" grpId="2" nodeType="withEffect">
                                  <p:stCondLst>
                                    <p:cond delay="0"/>
                                  </p:stCondLst>
                                  <p:childTnLst>
                                    <p:animEffect transition="out" filter="fade">
                                      <p:cBhvr>
                                        <p:cTn id="42" dur="500"/>
                                        <p:tgtEl>
                                          <p:spTgt spid="39"/>
                                        </p:tgtEl>
                                      </p:cBhvr>
                                    </p:animEffect>
                                    <p:set>
                                      <p:cBhvr>
                                        <p:cTn id="43"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39" grpId="2" animBg="1"/>
      <p:bldP spid="40" grpId="0" animBg="1"/>
      <p:bldP spid="40" grpId="1" animBg="1"/>
      <p:bldP spid="40" grpId="2" animBg="1"/>
      <p:bldP spid="41" grpId="0"/>
      <p:bldP spid="42" grpId="0"/>
      <p:bldP spid="4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C6EFB-5F17-2204-DC88-F7283588ADB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12CC95F-D75A-02B3-D7D3-7C49E02F53F4}"/>
              </a:ext>
            </a:extLst>
          </p:cNvPr>
          <p:cNvSpPr>
            <a:spLocks noGrp="1"/>
          </p:cNvSpPr>
          <p:nvPr>
            <p:ph type="title"/>
          </p:nvPr>
        </p:nvSpPr>
        <p:spPr/>
        <p:txBody>
          <a:bodyPr>
            <a:normAutofit/>
          </a:bodyPr>
          <a:lstStyle/>
          <a:p>
            <a:r>
              <a:rPr lang="de-DE" dirty="0"/>
              <a:t>Ein letzter Spar-Tipp: Der Zinseszinseffekt</a:t>
            </a:r>
          </a:p>
        </p:txBody>
      </p:sp>
      <p:sp>
        <p:nvSpPr>
          <p:cNvPr id="4" name="Foliennummernplatzhalter 3">
            <a:extLst>
              <a:ext uri="{FF2B5EF4-FFF2-40B4-BE49-F238E27FC236}">
                <a16:creationId xmlns:a16="http://schemas.microsoft.com/office/drawing/2014/main" id="{FDFA62DC-F9C2-8573-5193-16AF854C2F01}"/>
              </a:ext>
            </a:extLst>
          </p:cNvPr>
          <p:cNvSpPr>
            <a:spLocks noGrp="1"/>
          </p:cNvSpPr>
          <p:nvPr>
            <p:ph type="sldNum" sz="quarter" idx="12"/>
          </p:nvPr>
        </p:nvSpPr>
        <p:spPr/>
        <p:txBody>
          <a:bodyPr/>
          <a:lstStyle/>
          <a:p>
            <a:fld id="{4C23FFEC-42AF-4C5F-8FEB-D69D9B6A7C04}" type="slidenum">
              <a:rPr lang="de-AT" smtClean="0"/>
              <a:t>32</a:t>
            </a:fld>
            <a:endParaRPr lang="de-AT"/>
          </a:p>
        </p:txBody>
      </p:sp>
      <p:grpSp>
        <p:nvGrpSpPr>
          <p:cNvPr id="18" name="Gruppieren 17">
            <a:extLst>
              <a:ext uri="{FF2B5EF4-FFF2-40B4-BE49-F238E27FC236}">
                <a16:creationId xmlns:a16="http://schemas.microsoft.com/office/drawing/2014/main" id="{A827D9E3-7141-9C64-D2DF-F52A7A88D32D}"/>
              </a:ext>
            </a:extLst>
          </p:cNvPr>
          <p:cNvGrpSpPr>
            <a:grpSpLocks noChangeAspect="1"/>
          </p:cNvGrpSpPr>
          <p:nvPr/>
        </p:nvGrpSpPr>
        <p:grpSpPr>
          <a:xfrm>
            <a:off x="835222" y="2883490"/>
            <a:ext cx="811619" cy="1260000"/>
            <a:chOff x="96161" y="3026384"/>
            <a:chExt cx="2045970" cy="3176270"/>
          </a:xfrm>
        </p:grpSpPr>
        <p:pic>
          <p:nvPicPr>
            <p:cNvPr id="5" name="Grafik 4" descr="Mann in einem Pullover">
              <a:extLst>
                <a:ext uri="{FF2B5EF4-FFF2-40B4-BE49-F238E27FC236}">
                  <a16:creationId xmlns:a16="http://schemas.microsoft.com/office/drawing/2014/main" id="{2709AFE9-DF6F-4C24-4114-2938AC69807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2F946AF0-D377-7E7F-D01B-0CC5C6F18F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59461B04-317A-ACDD-125C-54BF4DDE9CF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grpSp>
      <p:sp>
        <p:nvSpPr>
          <p:cNvPr id="9" name="Textfeld 25">
            <a:extLst>
              <a:ext uri="{FF2B5EF4-FFF2-40B4-BE49-F238E27FC236}">
                <a16:creationId xmlns:a16="http://schemas.microsoft.com/office/drawing/2014/main" id="{0F2E607F-4A46-956B-1AF1-612927745B28}"/>
              </a:ext>
            </a:extLst>
          </p:cNvPr>
          <p:cNvSpPr txBox="1"/>
          <p:nvPr/>
        </p:nvSpPr>
        <p:spPr>
          <a:xfrm>
            <a:off x="496882" y="5962891"/>
            <a:ext cx="1537445" cy="2829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Michael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Textfeld 38">
            <a:extLst>
              <a:ext uri="{FF2B5EF4-FFF2-40B4-BE49-F238E27FC236}">
                <a16:creationId xmlns:a16="http://schemas.microsoft.com/office/drawing/2014/main" id="{83CB543D-4E9E-218D-8B6D-CA0C8B22AE6C}"/>
              </a:ext>
            </a:extLst>
          </p:cNvPr>
          <p:cNvSpPr txBox="1"/>
          <p:nvPr/>
        </p:nvSpPr>
        <p:spPr>
          <a:xfrm>
            <a:off x="567196" y="4094017"/>
            <a:ext cx="1396815" cy="32168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Leonie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1CABFF74-E6E4-72DB-6ABB-7456BDB5C38E}"/>
              </a:ext>
            </a:extLst>
          </p:cNvPr>
          <p:cNvGrpSpPr>
            <a:grpSpLocks noChangeAspect="1"/>
          </p:cNvGrpSpPr>
          <p:nvPr/>
        </p:nvGrpSpPr>
        <p:grpSpPr>
          <a:xfrm>
            <a:off x="807029" y="4752164"/>
            <a:ext cx="845550" cy="1260000"/>
            <a:chOff x="1753828" y="3209413"/>
            <a:chExt cx="1967865" cy="2932430"/>
          </a:xfrm>
        </p:grpSpPr>
        <p:pic>
          <p:nvPicPr>
            <p:cNvPr id="8" name="Grafik 7" descr="Mann in Jacke">
              <a:extLst>
                <a:ext uri="{FF2B5EF4-FFF2-40B4-BE49-F238E27FC236}">
                  <a16:creationId xmlns:a16="http://schemas.microsoft.com/office/drawing/2014/main" id="{C3D90922-46F0-5E2A-7051-BFB13485CC3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1" name="Grafik 10" descr="Junge mit kurzen Haaren">
              <a:extLst>
                <a:ext uri="{FF2B5EF4-FFF2-40B4-BE49-F238E27FC236}">
                  <a16:creationId xmlns:a16="http://schemas.microsoft.com/office/drawing/2014/main" id="{60427EF9-DA70-9034-1214-BB997C8845E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2" name="Grafik 11">
              <a:extLst>
                <a:ext uri="{FF2B5EF4-FFF2-40B4-BE49-F238E27FC236}">
                  <a16:creationId xmlns:a16="http://schemas.microsoft.com/office/drawing/2014/main" id="{1AD026A7-B433-8280-C9C9-7B9ED081201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rot="20946404">
              <a:off x="2716488" y="3656452"/>
              <a:ext cx="554990" cy="554990"/>
            </a:xfrm>
            <a:prstGeom prst="rect">
              <a:avLst/>
            </a:prstGeom>
          </p:spPr>
        </p:pic>
      </p:grpSp>
      <p:sp>
        <p:nvSpPr>
          <p:cNvPr id="24" name="Ellipse 23">
            <a:extLst>
              <a:ext uri="{FF2B5EF4-FFF2-40B4-BE49-F238E27FC236}">
                <a16:creationId xmlns:a16="http://schemas.microsoft.com/office/drawing/2014/main" id="{8FC0C0E4-894E-B16C-9993-5AFFB2086AE4}"/>
              </a:ext>
            </a:extLst>
          </p:cNvPr>
          <p:cNvSpPr/>
          <p:nvPr/>
        </p:nvSpPr>
        <p:spPr>
          <a:xfrm>
            <a:off x="2323730" y="2875132"/>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3" name="Picture 10" descr="Die Euro-Galerie: Die Vorderseite des 500-Euro-Scheins - DER SPIEGEL">
            <a:extLst>
              <a:ext uri="{FF2B5EF4-FFF2-40B4-BE49-F238E27FC236}">
                <a16:creationId xmlns:a16="http://schemas.microsoft.com/office/drawing/2014/main" id="{87073B18-E92C-A97B-54DD-91C78C1FCA8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7730" y="3550304"/>
            <a:ext cx="972000" cy="497801"/>
          </a:xfrm>
          <a:prstGeom prst="rect">
            <a:avLst/>
          </a:prstGeom>
          <a:noFill/>
          <a:extLst>
            <a:ext uri="{909E8E84-426E-40DD-AFC4-6F175D3DCCD1}">
              <a14:hiddenFill xmlns:a14="http://schemas.microsoft.com/office/drawing/2010/main">
                <a:solidFill>
                  <a:srgbClr val="FFFFFF"/>
                </a:solidFill>
              </a14:hiddenFill>
            </a:ext>
          </a:extLst>
        </p:spPr>
      </p:pic>
      <p:sp>
        <p:nvSpPr>
          <p:cNvPr id="25" name="Ellipse 24">
            <a:extLst>
              <a:ext uri="{FF2B5EF4-FFF2-40B4-BE49-F238E27FC236}">
                <a16:creationId xmlns:a16="http://schemas.microsoft.com/office/drawing/2014/main" id="{9A70261A-02A6-FA87-8AD6-B0BAD88B4AD9}"/>
              </a:ext>
            </a:extLst>
          </p:cNvPr>
          <p:cNvSpPr/>
          <p:nvPr/>
        </p:nvSpPr>
        <p:spPr>
          <a:xfrm>
            <a:off x="2323730" y="4805806"/>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pic>
        <p:nvPicPr>
          <p:cNvPr id="26" name="Picture 10" descr="Die Euro-Galerie: Die Vorderseite des 500-Euro-Scheins - DER SPIEGEL">
            <a:extLst>
              <a:ext uri="{FF2B5EF4-FFF2-40B4-BE49-F238E27FC236}">
                <a16:creationId xmlns:a16="http://schemas.microsoft.com/office/drawing/2014/main" id="{605C089F-7292-F29B-C18A-70A52DE965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7730" y="5480978"/>
            <a:ext cx="972000" cy="497801"/>
          </a:xfrm>
          <a:prstGeom prst="rect">
            <a:avLst/>
          </a:prstGeom>
          <a:noFill/>
          <a:extLst>
            <a:ext uri="{909E8E84-426E-40DD-AFC4-6F175D3DCCD1}">
              <a14:hiddenFill xmlns:a14="http://schemas.microsoft.com/office/drawing/2010/main">
                <a:solidFill>
                  <a:srgbClr val="FFFFFF"/>
                </a:solidFill>
              </a14:hiddenFill>
            </a:ext>
          </a:extLst>
        </p:spPr>
      </p:pic>
      <p:sp>
        <p:nvSpPr>
          <p:cNvPr id="27" name="Ellipse 26">
            <a:extLst>
              <a:ext uri="{FF2B5EF4-FFF2-40B4-BE49-F238E27FC236}">
                <a16:creationId xmlns:a16="http://schemas.microsoft.com/office/drawing/2014/main" id="{1A5F23BB-A3ED-947E-4129-016874C01F5B}"/>
              </a:ext>
            </a:extLst>
          </p:cNvPr>
          <p:cNvSpPr/>
          <p:nvPr/>
        </p:nvSpPr>
        <p:spPr>
          <a:xfrm>
            <a:off x="5008374" y="2864750"/>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pic>
        <p:nvPicPr>
          <p:cNvPr id="28" name="Picture 10" descr="Die Euro-Galerie: Die Vorderseite des 500-Euro-Scheins - DER SPIEGEL">
            <a:extLst>
              <a:ext uri="{FF2B5EF4-FFF2-40B4-BE49-F238E27FC236}">
                <a16:creationId xmlns:a16="http://schemas.microsoft.com/office/drawing/2014/main" id="{8F37D4BF-C494-9E75-6870-F964A2837B9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2374" y="3539922"/>
            <a:ext cx="972000" cy="497801"/>
          </a:xfrm>
          <a:prstGeom prst="rect">
            <a:avLst/>
          </a:prstGeom>
          <a:noFill/>
          <a:extLst>
            <a:ext uri="{909E8E84-426E-40DD-AFC4-6F175D3DCCD1}">
              <a14:hiddenFill xmlns:a14="http://schemas.microsoft.com/office/drawing/2010/main">
                <a:solidFill>
                  <a:srgbClr val="FFFFFF"/>
                </a:solidFill>
              </a14:hiddenFill>
            </a:ext>
          </a:extLst>
        </p:spPr>
      </p:pic>
      <p:sp>
        <p:nvSpPr>
          <p:cNvPr id="33" name="Ellipse 32">
            <a:extLst>
              <a:ext uri="{FF2B5EF4-FFF2-40B4-BE49-F238E27FC236}">
                <a16:creationId xmlns:a16="http://schemas.microsoft.com/office/drawing/2014/main" id="{A1DF8FFB-90B8-E838-3A2A-D46855D42F6B}"/>
              </a:ext>
            </a:extLst>
          </p:cNvPr>
          <p:cNvSpPr/>
          <p:nvPr/>
        </p:nvSpPr>
        <p:spPr>
          <a:xfrm>
            <a:off x="5008374" y="4787066"/>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pic>
        <p:nvPicPr>
          <p:cNvPr id="34" name="Picture 10" descr="Die Euro-Galerie: Die Vorderseite des 500-Euro-Scheins - DER SPIEGEL">
            <a:extLst>
              <a:ext uri="{FF2B5EF4-FFF2-40B4-BE49-F238E27FC236}">
                <a16:creationId xmlns:a16="http://schemas.microsoft.com/office/drawing/2014/main" id="{D1C01139-24C4-313D-FEF6-4117C9EB51B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2374" y="5462238"/>
            <a:ext cx="972000" cy="497801"/>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Gerade Verbindung mit Pfeil 19">
            <a:extLst>
              <a:ext uri="{FF2B5EF4-FFF2-40B4-BE49-F238E27FC236}">
                <a16:creationId xmlns:a16="http://schemas.microsoft.com/office/drawing/2014/main" id="{BC9CF1C6-5F6E-BB91-8A77-AC5F75F5298A}"/>
              </a:ext>
            </a:extLst>
          </p:cNvPr>
          <p:cNvCxnSpPr>
            <a:cxnSpLocks/>
            <a:stCxn id="24" idx="6"/>
            <a:endCxn id="27" idx="2"/>
          </p:cNvCxnSpPr>
          <p:nvPr/>
        </p:nvCxnSpPr>
        <p:spPr>
          <a:xfrm flipV="1">
            <a:off x="3763730" y="3584750"/>
            <a:ext cx="1244644" cy="10382"/>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BD0C54FF-0B12-60F9-1458-23268D50E336}"/>
              </a:ext>
            </a:extLst>
          </p:cNvPr>
          <p:cNvCxnSpPr>
            <a:cxnSpLocks/>
            <a:stCxn id="25" idx="6"/>
            <a:endCxn id="33" idx="2"/>
          </p:cNvCxnSpPr>
          <p:nvPr/>
        </p:nvCxnSpPr>
        <p:spPr>
          <a:xfrm flipV="1">
            <a:off x="3763730" y="5507066"/>
            <a:ext cx="1244644" cy="1874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feld 38">
            <a:extLst>
              <a:ext uri="{FF2B5EF4-FFF2-40B4-BE49-F238E27FC236}">
                <a16:creationId xmlns:a16="http://schemas.microsoft.com/office/drawing/2014/main" id="{19A8025A-3193-4217-181E-4448CFBEFFC0}"/>
              </a:ext>
            </a:extLst>
          </p:cNvPr>
          <p:cNvSpPr txBox="1"/>
          <p:nvPr/>
        </p:nvSpPr>
        <p:spPr>
          <a:xfrm>
            <a:off x="5604855" y="3822210"/>
            <a:ext cx="774571" cy="400110"/>
          </a:xfrm>
          <a:custGeom>
            <a:avLst/>
            <a:gdLst>
              <a:gd name="connsiteX0" fmla="*/ 0 w 774571"/>
              <a:gd name="connsiteY0" fmla="*/ 0 h 400110"/>
              <a:gd name="connsiteX1" fmla="*/ 379540 w 774571"/>
              <a:gd name="connsiteY1" fmla="*/ 0 h 400110"/>
              <a:gd name="connsiteX2" fmla="*/ 774571 w 774571"/>
              <a:gd name="connsiteY2" fmla="*/ 0 h 400110"/>
              <a:gd name="connsiteX3" fmla="*/ 774571 w 774571"/>
              <a:gd name="connsiteY3" fmla="*/ 400110 h 400110"/>
              <a:gd name="connsiteX4" fmla="*/ 395031 w 774571"/>
              <a:gd name="connsiteY4" fmla="*/ 400110 h 400110"/>
              <a:gd name="connsiteX5" fmla="*/ 0 w 774571"/>
              <a:gd name="connsiteY5" fmla="*/ 400110 h 400110"/>
              <a:gd name="connsiteX6" fmla="*/ 0 w 77457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571" h="400110" fill="none" extrusionOk="0">
                <a:moveTo>
                  <a:pt x="0" y="0"/>
                </a:moveTo>
                <a:cubicBezTo>
                  <a:pt x="166510" y="13458"/>
                  <a:pt x="202492" y="11697"/>
                  <a:pt x="379540" y="0"/>
                </a:cubicBezTo>
                <a:cubicBezTo>
                  <a:pt x="556588" y="-11697"/>
                  <a:pt x="614567" y="-12698"/>
                  <a:pt x="774571" y="0"/>
                </a:cubicBezTo>
                <a:cubicBezTo>
                  <a:pt x="770125" y="80046"/>
                  <a:pt x="763657" y="254651"/>
                  <a:pt x="774571" y="400110"/>
                </a:cubicBezTo>
                <a:cubicBezTo>
                  <a:pt x="617472" y="409428"/>
                  <a:pt x="572549" y="392183"/>
                  <a:pt x="395031" y="400110"/>
                </a:cubicBezTo>
                <a:cubicBezTo>
                  <a:pt x="217513" y="408037"/>
                  <a:pt x="133407" y="415560"/>
                  <a:pt x="0" y="400110"/>
                </a:cubicBezTo>
                <a:cubicBezTo>
                  <a:pt x="743" y="278630"/>
                  <a:pt x="-2823" y="128926"/>
                  <a:pt x="0" y="0"/>
                </a:cubicBezTo>
                <a:close/>
              </a:path>
              <a:path w="774571" h="400110" stroke="0" extrusionOk="0">
                <a:moveTo>
                  <a:pt x="0" y="0"/>
                </a:moveTo>
                <a:cubicBezTo>
                  <a:pt x="175955" y="2957"/>
                  <a:pt x="216079" y="-12012"/>
                  <a:pt x="371794" y="0"/>
                </a:cubicBezTo>
                <a:cubicBezTo>
                  <a:pt x="527509" y="12012"/>
                  <a:pt x="596458" y="11989"/>
                  <a:pt x="774571" y="0"/>
                </a:cubicBezTo>
                <a:cubicBezTo>
                  <a:pt x="790874" y="130854"/>
                  <a:pt x="777692" y="297713"/>
                  <a:pt x="774571" y="400110"/>
                </a:cubicBezTo>
                <a:cubicBezTo>
                  <a:pt x="649508" y="392587"/>
                  <a:pt x="530639" y="396342"/>
                  <a:pt x="410523" y="400110"/>
                </a:cubicBezTo>
                <a:cubicBezTo>
                  <a:pt x="290407" y="403878"/>
                  <a:pt x="205076" y="416341"/>
                  <a:pt x="0" y="400110"/>
                </a:cubicBezTo>
                <a:cubicBezTo>
                  <a:pt x="9696" y="213102"/>
                  <a:pt x="17336" y="11979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€ 25,-</a:t>
            </a:r>
          </a:p>
        </p:txBody>
      </p:sp>
      <p:sp>
        <p:nvSpPr>
          <p:cNvPr id="41" name="Textfeld 40">
            <a:extLst>
              <a:ext uri="{FF2B5EF4-FFF2-40B4-BE49-F238E27FC236}">
                <a16:creationId xmlns:a16="http://schemas.microsoft.com/office/drawing/2014/main" id="{C0B8379B-DC34-59B8-D180-ED333DD35228}"/>
              </a:ext>
            </a:extLst>
          </p:cNvPr>
          <p:cNvSpPr txBox="1"/>
          <p:nvPr/>
        </p:nvSpPr>
        <p:spPr>
          <a:xfrm>
            <a:off x="724754" y="1733123"/>
            <a:ext cx="10629046" cy="400110"/>
          </a:xfrm>
          <a:prstGeom prst="rect">
            <a:avLst/>
          </a:prstGeom>
          <a:noFill/>
        </p:spPr>
        <p:txBody>
          <a:bodyPr wrap="square" rtlCol="0">
            <a:spAutoFit/>
          </a:bodyPr>
          <a:lstStyle/>
          <a:p>
            <a:pPr algn="ctr"/>
            <a:r>
              <a:rPr lang="de-DE" sz="2000" dirty="0"/>
              <a:t>Nach einem weiteren Jahr erhält Michael wieder € 25,- Zinsen. </a:t>
            </a:r>
            <a:r>
              <a:rPr lang="de-DE" sz="2000" b="1" dirty="0"/>
              <a:t>Gesamter Sparbetrag: € 525,-</a:t>
            </a:r>
          </a:p>
        </p:txBody>
      </p:sp>
      <p:sp>
        <p:nvSpPr>
          <p:cNvPr id="42" name="Textfeld 41">
            <a:extLst>
              <a:ext uri="{FF2B5EF4-FFF2-40B4-BE49-F238E27FC236}">
                <a16:creationId xmlns:a16="http://schemas.microsoft.com/office/drawing/2014/main" id="{691972EC-6736-CEDE-096F-70E6F93A1049}"/>
              </a:ext>
            </a:extLst>
          </p:cNvPr>
          <p:cNvSpPr txBox="1"/>
          <p:nvPr/>
        </p:nvSpPr>
        <p:spPr>
          <a:xfrm>
            <a:off x="717782" y="2143273"/>
            <a:ext cx="10629046" cy="400110"/>
          </a:xfrm>
          <a:prstGeom prst="rect">
            <a:avLst/>
          </a:prstGeom>
          <a:noFill/>
        </p:spPr>
        <p:txBody>
          <a:bodyPr wrap="square" rtlCol="0">
            <a:spAutoFit/>
          </a:bodyPr>
          <a:lstStyle/>
          <a:p>
            <a:pPr algn="ctr"/>
            <a:r>
              <a:rPr lang="de-DE" sz="2000" dirty="0"/>
              <a:t>Leonie erhält durch den Zinseszinseffekt aber € 26,25 Zinsen. </a:t>
            </a:r>
            <a:r>
              <a:rPr lang="de-DE" sz="2000" b="1" dirty="0"/>
              <a:t>Gesamter Sparbetrag: € 551,25</a:t>
            </a:r>
          </a:p>
        </p:txBody>
      </p:sp>
      <p:sp>
        <p:nvSpPr>
          <p:cNvPr id="3" name="Ellipse 2">
            <a:extLst>
              <a:ext uri="{FF2B5EF4-FFF2-40B4-BE49-F238E27FC236}">
                <a16:creationId xmlns:a16="http://schemas.microsoft.com/office/drawing/2014/main" id="{BDFF5E59-3AC8-8CAF-A1A0-C8DEE1F3EDC9}"/>
              </a:ext>
            </a:extLst>
          </p:cNvPr>
          <p:cNvSpPr/>
          <p:nvPr/>
        </p:nvSpPr>
        <p:spPr>
          <a:xfrm>
            <a:off x="8610600" y="2759821"/>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2</a:t>
            </a:r>
          </a:p>
        </p:txBody>
      </p:sp>
      <p:pic>
        <p:nvPicPr>
          <p:cNvPr id="13" name="Picture 10" descr="Die Euro-Galerie: Die Vorderseite des 500-Euro-Scheins - DER SPIEGEL">
            <a:extLst>
              <a:ext uri="{FF2B5EF4-FFF2-40B4-BE49-F238E27FC236}">
                <a16:creationId xmlns:a16="http://schemas.microsoft.com/office/drawing/2014/main" id="{7D6442E1-0484-FDDA-B450-8FE5A8AC51B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62600" y="3466174"/>
            <a:ext cx="1116000" cy="571549"/>
          </a:xfrm>
          <a:prstGeom prst="rect">
            <a:avLst/>
          </a:prstGeom>
          <a:noFill/>
          <a:extLst>
            <a:ext uri="{909E8E84-426E-40DD-AFC4-6F175D3DCCD1}">
              <a14:hiddenFill xmlns:a14="http://schemas.microsoft.com/office/drawing/2010/main">
                <a:solidFill>
                  <a:srgbClr val="FFFFFF"/>
                </a:solidFill>
              </a14:hiddenFill>
            </a:ext>
          </a:extLst>
        </p:spPr>
      </p:pic>
      <p:sp>
        <p:nvSpPr>
          <p:cNvPr id="14" name="Ellipse 13">
            <a:extLst>
              <a:ext uri="{FF2B5EF4-FFF2-40B4-BE49-F238E27FC236}">
                <a16:creationId xmlns:a16="http://schemas.microsoft.com/office/drawing/2014/main" id="{4F9109E8-1399-2BCE-9C83-584FD809E982}"/>
              </a:ext>
            </a:extLst>
          </p:cNvPr>
          <p:cNvSpPr/>
          <p:nvPr/>
        </p:nvSpPr>
        <p:spPr>
          <a:xfrm>
            <a:off x="8610600" y="4682137"/>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2</a:t>
            </a:r>
          </a:p>
        </p:txBody>
      </p:sp>
      <p:pic>
        <p:nvPicPr>
          <p:cNvPr id="15" name="Picture 10" descr="Die Euro-Galerie: Die Vorderseite des 500-Euro-Scheins - DER SPIEGEL">
            <a:extLst>
              <a:ext uri="{FF2B5EF4-FFF2-40B4-BE49-F238E27FC236}">
                <a16:creationId xmlns:a16="http://schemas.microsoft.com/office/drawing/2014/main" id="{D28D0E18-9159-1BF6-1FEE-96EB85A3031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62600" y="5403438"/>
            <a:ext cx="1116000" cy="571549"/>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Gerade Verbindung mit Pfeil 15">
            <a:extLst>
              <a:ext uri="{FF2B5EF4-FFF2-40B4-BE49-F238E27FC236}">
                <a16:creationId xmlns:a16="http://schemas.microsoft.com/office/drawing/2014/main" id="{B0A50739-0493-AAEA-49A3-64CF3F6B3D2D}"/>
              </a:ext>
            </a:extLst>
          </p:cNvPr>
          <p:cNvCxnSpPr>
            <a:cxnSpLocks/>
            <a:stCxn id="27" idx="6"/>
            <a:endCxn id="3" idx="2"/>
          </p:cNvCxnSpPr>
          <p:nvPr/>
        </p:nvCxnSpPr>
        <p:spPr>
          <a:xfrm flipV="1">
            <a:off x="6448374" y="3569821"/>
            <a:ext cx="2162226"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3159B9FF-47CA-B112-3460-38E4A81C7D10}"/>
              </a:ext>
            </a:extLst>
          </p:cNvPr>
          <p:cNvCxnSpPr>
            <a:cxnSpLocks/>
            <a:stCxn id="33" idx="6"/>
            <a:endCxn id="14" idx="2"/>
          </p:cNvCxnSpPr>
          <p:nvPr/>
        </p:nvCxnSpPr>
        <p:spPr>
          <a:xfrm flipV="1">
            <a:off x="6448374" y="5492137"/>
            <a:ext cx="2162226"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664727C5-BEC2-A4F1-7C6C-20AD48C63DD7}"/>
              </a:ext>
            </a:extLst>
          </p:cNvPr>
          <p:cNvSpPr txBox="1"/>
          <p:nvPr/>
        </p:nvSpPr>
        <p:spPr>
          <a:xfrm>
            <a:off x="9219303" y="3822210"/>
            <a:ext cx="955711" cy="400110"/>
          </a:xfrm>
          <a:custGeom>
            <a:avLst/>
            <a:gdLst>
              <a:gd name="connsiteX0" fmla="*/ 0 w 955711"/>
              <a:gd name="connsiteY0" fmla="*/ 0 h 400110"/>
              <a:gd name="connsiteX1" fmla="*/ 468298 w 955711"/>
              <a:gd name="connsiteY1" fmla="*/ 0 h 400110"/>
              <a:gd name="connsiteX2" fmla="*/ 955711 w 955711"/>
              <a:gd name="connsiteY2" fmla="*/ 0 h 400110"/>
              <a:gd name="connsiteX3" fmla="*/ 955711 w 955711"/>
              <a:gd name="connsiteY3" fmla="*/ 400110 h 400110"/>
              <a:gd name="connsiteX4" fmla="*/ 487413 w 955711"/>
              <a:gd name="connsiteY4" fmla="*/ 400110 h 400110"/>
              <a:gd name="connsiteX5" fmla="*/ 0 w 955711"/>
              <a:gd name="connsiteY5" fmla="*/ 400110 h 400110"/>
              <a:gd name="connsiteX6" fmla="*/ 0 w 95571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5711" h="400110" fill="none" extrusionOk="0">
                <a:moveTo>
                  <a:pt x="0" y="0"/>
                </a:moveTo>
                <a:cubicBezTo>
                  <a:pt x="136458" y="18318"/>
                  <a:pt x="306916" y="3652"/>
                  <a:pt x="468298" y="0"/>
                </a:cubicBezTo>
                <a:cubicBezTo>
                  <a:pt x="629680" y="-3652"/>
                  <a:pt x="848648" y="11494"/>
                  <a:pt x="955711" y="0"/>
                </a:cubicBezTo>
                <a:cubicBezTo>
                  <a:pt x="951265" y="80046"/>
                  <a:pt x="944797" y="254651"/>
                  <a:pt x="955711" y="400110"/>
                </a:cubicBezTo>
                <a:cubicBezTo>
                  <a:pt x="860497" y="395212"/>
                  <a:pt x="688977" y="407239"/>
                  <a:pt x="487413" y="400110"/>
                </a:cubicBezTo>
                <a:cubicBezTo>
                  <a:pt x="285849" y="392981"/>
                  <a:pt x="235010" y="409593"/>
                  <a:pt x="0" y="400110"/>
                </a:cubicBezTo>
                <a:cubicBezTo>
                  <a:pt x="743" y="278630"/>
                  <a:pt x="-2823" y="128926"/>
                  <a:pt x="0" y="0"/>
                </a:cubicBezTo>
                <a:close/>
              </a:path>
              <a:path w="955711" h="400110" stroke="0" extrusionOk="0">
                <a:moveTo>
                  <a:pt x="0" y="0"/>
                </a:moveTo>
                <a:cubicBezTo>
                  <a:pt x="214466" y="7005"/>
                  <a:pt x="278029" y="-447"/>
                  <a:pt x="458741" y="0"/>
                </a:cubicBezTo>
                <a:cubicBezTo>
                  <a:pt x="639453" y="447"/>
                  <a:pt x="756143" y="-19458"/>
                  <a:pt x="955711" y="0"/>
                </a:cubicBezTo>
                <a:cubicBezTo>
                  <a:pt x="972014" y="130854"/>
                  <a:pt x="958832" y="297713"/>
                  <a:pt x="955711" y="400110"/>
                </a:cubicBezTo>
                <a:cubicBezTo>
                  <a:pt x="849020" y="398971"/>
                  <a:pt x="694402" y="404250"/>
                  <a:pt x="506527" y="400110"/>
                </a:cubicBezTo>
                <a:cubicBezTo>
                  <a:pt x="318652" y="395970"/>
                  <a:pt x="186830" y="425190"/>
                  <a:pt x="0" y="400110"/>
                </a:cubicBezTo>
                <a:cubicBezTo>
                  <a:pt x="9696" y="213102"/>
                  <a:pt x="17336" y="11979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€ 51,25</a:t>
            </a:r>
          </a:p>
        </p:txBody>
      </p:sp>
      <p:pic>
        <p:nvPicPr>
          <p:cNvPr id="22" name="Grafik 21" descr="Münzen Silhouette">
            <a:extLst>
              <a:ext uri="{FF2B5EF4-FFF2-40B4-BE49-F238E27FC236}">
                <a16:creationId xmlns:a16="http://schemas.microsoft.com/office/drawing/2014/main" id="{2A8262F5-2BBD-ABD5-0C62-57D4E59B75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027378" y="2710036"/>
            <a:ext cx="914400" cy="914400"/>
          </a:xfrm>
          <a:prstGeom prst="rect">
            <a:avLst/>
          </a:prstGeom>
        </p:spPr>
      </p:pic>
      <p:pic>
        <p:nvPicPr>
          <p:cNvPr id="30" name="Grafik 29" descr="Münzen Silhouette">
            <a:extLst>
              <a:ext uri="{FF2B5EF4-FFF2-40B4-BE49-F238E27FC236}">
                <a16:creationId xmlns:a16="http://schemas.microsoft.com/office/drawing/2014/main" id="{E2555E5D-750D-04A3-D629-D8925295DC6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027378" y="4641722"/>
            <a:ext cx="914400" cy="914400"/>
          </a:xfrm>
          <a:prstGeom prst="rect">
            <a:avLst/>
          </a:prstGeom>
        </p:spPr>
      </p:pic>
      <p:sp>
        <p:nvSpPr>
          <p:cNvPr id="31" name="Textfeld 30">
            <a:extLst>
              <a:ext uri="{FF2B5EF4-FFF2-40B4-BE49-F238E27FC236}">
                <a16:creationId xmlns:a16="http://schemas.microsoft.com/office/drawing/2014/main" id="{70ECC147-87CD-5E77-70F6-CF93025EAF6E}"/>
              </a:ext>
            </a:extLst>
          </p:cNvPr>
          <p:cNvSpPr txBox="1"/>
          <p:nvPr/>
        </p:nvSpPr>
        <p:spPr>
          <a:xfrm>
            <a:off x="6981259" y="3690466"/>
            <a:ext cx="1141659" cy="400110"/>
          </a:xfrm>
          <a:custGeom>
            <a:avLst/>
            <a:gdLst>
              <a:gd name="connsiteX0" fmla="*/ 0 w 1141659"/>
              <a:gd name="connsiteY0" fmla="*/ 0 h 400110"/>
              <a:gd name="connsiteX1" fmla="*/ 559413 w 1141659"/>
              <a:gd name="connsiteY1" fmla="*/ 0 h 400110"/>
              <a:gd name="connsiteX2" fmla="*/ 1141659 w 1141659"/>
              <a:gd name="connsiteY2" fmla="*/ 0 h 400110"/>
              <a:gd name="connsiteX3" fmla="*/ 1141659 w 1141659"/>
              <a:gd name="connsiteY3" fmla="*/ 400110 h 400110"/>
              <a:gd name="connsiteX4" fmla="*/ 582246 w 1141659"/>
              <a:gd name="connsiteY4" fmla="*/ 400110 h 400110"/>
              <a:gd name="connsiteX5" fmla="*/ 0 w 1141659"/>
              <a:gd name="connsiteY5" fmla="*/ 400110 h 400110"/>
              <a:gd name="connsiteX6" fmla="*/ 0 w 1141659"/>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1659" h="400110" fill="none" extrusionOk="0">
                <a:moveTo>
                  <a:pt x="0" y="0"/>
                </a:moveTo>
                <a:cubicBezTo>
                  <a:pt x="224542" y="-21934"/>
                  <a:pt x="348750" y="-22100"/>
                  <a:pt x="559413" y="0"/>
                </a:cubicBezTo>
                <a:cubicBezTo>
                  <a:pt x="770076" y="22100"/>
                  <a:pt x="926230" y="8874"/>
                  <a:pt x="1141659" y="0"/>
                </a:cubicBezTo>
                <a:cubicBezTo>
                  <a:pt x="1137213" y="80046"/>
                  <a:pt x="1130745" y="254651"/>
                  <a:pt x="1141659" y="400110"/>
                </a:cubicBezTo>
                <a:cubicBezTo>
                  <a:pt x="869524" y="408739"/>
                  <a:pt x="766753" y="415166"/>
                  <a:pt x="582246" y="400110"/>
                </a:cubicBezTo>
                <a:cubicBezTo>
                  <a:pt x="397739" y="385054"/>
                  <a:pt x="189624" y="427403"/>
                  <a:pt x="0" y="400110"/>
                </a:cubicBezTo>
                <a:cubicBezTo>
                  <a:pt x="743" y="278630"/>
                  <a:pt x="-2823" y="128926"/>
                  <a:pt x="0" y="0"/>
                </a:cubicBezTo>
                <a:close/>
              </a:path>
              <a:path w="1141659" h="400110" stroke="0" extrusionOk="0">
                <a:moveTo>
                  <a:pt x="0" y="0"/>
                </a:moveTo>
                <a:cubicBezTo>
                  <a:pt x="257808" y="-25957"/>
                  <a:pt x="385365" y="12956"/>
                  <a:pt x="547996" y="0"/>
                </a:cubicBezTo>
                <a:cubicBezTo>
                  <a:pt x="710627" y="-12956"/>
                  <a:pt x="940601" y="25176"/>
                  <a:pt x="1141659" y="0"/>
                </a:cubicBezTo>
                <a:cubicBezTo>
                  <a:pt x="1157962" y="130854"/>
                  <a:pt x="1144780" y="297713"/>
                  <a:pt x="1141659" y="400110"/>
                </a:cubicBezTo>
                <a:cubicBezTo>
                  <a:pt x="879212" y="406998"/>
                  <a:pt x="802475" y="381671"/>
                  <a:pt x="605079" y="400110"/>
                </a:cubicBezTo>
                <a:cubicBezTo>
                  <a:pt x="407683" y="418549"/>
                  <a:pt x="122766" y="394203"/>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€ 26,25</a:t>
            </a:r>
          </a:p>
        </p:txBody>
      </p:sp>
      <p:sp>
        <p:nvSpPr>
          <p:cNvPr id="32" name="Textfeld 31">
            <a:extLst>
              <a:ext uri="{FF2B5EF4-FFF2-40B4-BE49-F238E27FC236}">
                <a16:creationId xmlns:a16="http://schemas.microsoft.com/office/drawing/2014/main" id="{F90E5529-CA76-76D7-43BC-8F8440FCD63B}"/>
              </a:ext>
            </a:extLst>
          </p:cNvPr>
          <p:cNvSpPr txBox="1"/>
          <p:nvPr/>
        </p:nvSpPr>
        <p:spPr>
          <a:xfrm>
            <a:off x="7012418" y="5625754"/>
            <a:ext cx="960519" cy="400110"/>
          </a:xfrm>
          <a:custGeom>
            <a:avLst/>
            <a:gdLst>
              <a:gd name="connsiteX0" fmla="*/ 0 w 960519"/>
              <a:gd name="connsiteY0" fmla="*/ 0 h 400110"/>
              <a:gd name="connsiteX1" fmla="*/ 470654 w 960519"/>
              <a:gd name="connsiteY1" fmla="*/ 0 h 400110"/>
              <a:gd name="connsiteX2" fmla="*/ 960519 w 960519"/>
              <a:gd name="connsiteY2" fmla="*/ 0 h 400110"/>
              <a:gd name="connsiteX3" fmla="*/ 960519 w 960519"/>
              <a:gd name="connsiteY3" fmla="*/ 400110 h 400110"/>
              <a:gd name="connsiteX4" fmla="*/ 489865 w 960519"/>
              <a:gd name="connsiteY4" fmla="*/ 400110 h 400110"/>
              <a:gd name="connsiteX5" fmla="*/ 0 w 960519"/>
              <a:gd name="connsiteY5" fmla="*/ 400110 h 400110"/>
              <a:gd name="connsiteX6" fmla="*/ 0 w 960519"/>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519" h="400110" fill="none" extrusionOk="0">
                <a:moveTo>
                  <a:pt x="0" y="0"/>
                </a:moveTo>
                <a:cubicBezTo>
                  <a:pt x="166401" y="-10997"/>
                  <a:pt x="304691" y="-16968"/>
                  <a:pt x="470654" y="0"/>
                </a:cubicBezTo>
                <a:cubicBezTo>
                  <a:pt x="636617" y="16968"/>
                  <a:pt x="795608" y="-2784"/>
                  <a:pt x="960519" y="0"/>
                </a:cubicBezTo>
                <a:cubicBezTo>
                  <a:pt x="956073" y="80046"/>
                  <a:pt x="949605" y="254651"/>
                  <a:pt x="960519" y="400110"/>
                </a:cubicBezTo>
                <a:cubicBezTo>
                  <a:pt x="763197" y="411629"/>
                  <a:pt x="689573" y="413401"/>
                  <a:pt x="489865" y="400110"/>
                </a:cubicBezTo>
                <a:cubicBezTo>
                  <a:pt x="290157" y="386819"/>
                  <a:pt x="232882" y="410848"/>
                  <a:pt x="0" y="400110"/>
                </a:cubicBezTo>
                <a:cubicBezTo>
                  <a:pt x="743" y="278630"/>
                  <a:pt x="-2823" y="128926"/>
                  <a:pt x="0" y="0"/>
                </a:cubicBezTo>
                <a:close/>
              </a:path>
              <a:path w="960519" h="400110" stroke="0" extrusionOk="0">
                <a:moveTo>
                  <a:pt x="0" y="0"/>
                </a:moveTo>
                <a:cubicBezTo>
                  <a:pt x="161730" y="-1378"/>
                  <a:pt x="253810" y="-390"/>
                  <a:pt x="461049" y="0"/>
                </a:cubicBezTo>
                <a:cubicBezTo>
                  <a:pt x="668288" y="390"/>
                  <a:pt x="835715" y="-17563"/>
                  <a:pt x="960519" y="0"/>
                </a:cubicBezTo>
                <a:cubicBezTo>
                  <a:pt x="976822" y="130854"/>
                  <a:pt x="963640" y="297713"/>
                  <a:pt x="960519" y="400110"/>
                </a:cubicBezTo>
                <a:cubicBezTo>
                  <a:pt x="802967" y="409486"/>
                  <a:pt x="689648" y="417985"/>
                  <a:pt x="509075" y="400110"/>
                </a:cubicBezTo>
                <a:cubicBezTo>
                  <a:pt x="328502" y="382235"/>
                  <a:pt x="138094" y="4045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€ 25,-</a:t>
            </a:r>
          </a:p>
        </p:txBody>
      </p:sp>
      <p:sp>
        <p:nvSpPr>
          <p:cNvPr id="35" name="Textfeld 34">
            <a:extLst>
              <a:ext uri="{FF2B5EF4-FFF2-40B4-BE49-F238E27FC236}">
                <a16:creationId xmlns:a16="http://schemas.microsoft.com/office/drawing/2014/main" id="{42091E06-9D18-A16A-34CA-1927F3201BAD}"/>
              </a:ext>
            </a:extLst>
          </p:cNvPr>
          <p:cNvSpPr txBox="1"/>
          <p:nvPr/>
        </p:nvSpPr>
        <p:spPr>
          <a:xfrm>
            <a:off x="9309872" y="5689213"/>
            <a:ext cx="774571" cy="400110"/>
          </a:xfrm>
          <a:custGeom>
            <a:avLst/>
            <a:gdLst>
              <a:gd name="connsiteX0" fmla="*/ 0 w 774571"/>
              <a:gd name="connsiteY0" fmla="*/ 0 h 400110"/>
              <a:gd name="connsiteX1" fmla="*/ 379540 w 774571"/>
              <a:gd name="connsiteY1" fmla="*/ 0 h 400110"/>
              <a:gd name="connsiteX2" fmla="*/ 774571 w 774571"/>
              <a:gd name="connsiteY2" fmla="*/ 0 h 400110"/>
              <a:gd name="connsiteX3" fmla="*/ 774571 w 774571"/>
              <a:gd name="connsiteY3" fmla="*/ 400110 h 400110"/>
              <a:gd name="connsiteX4" fmla="*/ 395031 w 774571"/>
              <a:gd name="connsiteY4" fmla="*/ 400110 h 400110"/>
              <a:gd name="connsiteX5" fmla="*/ 0 w 774571"/>
              <a:gd name="connsiteY5" fmla="*/ 400110 h 400110"/>
              <a:gd name="connsiteX6" fmla="*/ 0 w 77457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571" h="400110" fill="none" extrusionOk="0">
                <a:moveTo>
                  <a:pt x="0" y="0"/>
                </a:moveTo>
                <a:cubicBezTo>
                  <a:pt x="166510" y="13458"/>
                  <a:pt x="202492" y="11697"/>
                  <a:pt x="379540" y="0"/>
                </a:cubicBezTo>
                <a:cubicBezTo>
                  <a:pt x="556588" y="-11697"/>
                  <a:pt x="614567" y="-12698"/>
                  <a:pt x="774571" y="0"/>
                </a:cubicBezTo>
                <a:cubicBezTo>
                  <a:pt x="770125" y="80046"/>
                  <a:pt x="763657" y="254651"/>
                  <a:pt x="774571" y="400110"/>
                </a:cubicBezTo>
                <a:cubicBezTo>
                  <a:pt x="617472" y="409428"/>
                  <a:pt x="572549" y="392183"/>
                  <a:pt x="395031" y="400110"/>
                </a:cubicBezTo>
                <a:cubicBezTo>
                  <a:pt x="217513" y="408037"/>
                  <a:pt x="133407" y="415560"/>
                  <a:pt x="0" y="400110"/>
                </a:cubicBezTo>
                <a:cubicBezTo>
                  <a:pt x="743" y="278630"/>
                  <a:pt x="-2823" y="128926"/>
                  <a:pt x="0" y="0"/>
                </a:cubicBezTo>
                <a:close/>
              </a:path>
              <a:path w="774571" h="400110" stroke="0" extrusionOk="0">
                <a:moveTo>
                  <a:pt x="0" y="0"/>
                </a:moveTo>
                <a:cubicBezTo>
                  <a:pt x="175955" y="2957"/>
                  <a:pt x="216079" y="-12012"/>
                  <a:pt x="371794" y="0"/>
                </a:cubicBezTo>
                <a:cubicBezTo>
                  <a:pt x="527509" y="12012"/>
                  <a:pt x="596458" y="11989"/>
                  <a:pt x="774571" y="0"/>
                </a:cubicBezTo>
                <a:cubicBezTo>
                  <a:pt x="790874" y="130854"/>
                  <a:pt x="777692" y="297713"/>
                  <a:pt x="774571" y="400110"/>
                </a:cubicBezTo>
                <a:cubicBezTo>
                  <a:pt x="649508" y="392587"/>
                  <a:pt x="530639" y="396342"/>
                  <a:pt x="410523" y="400110"/>
                </a:cubicBezTo>
                <a:cubicBezTo>
                  <a:pt x="290407" y="403878"/>
                  <a:pt x="205076" y="416341"/>
                  <a:pt x="0" y="400110"/>
                </a:cubicBezTo>
                <a:cubicBezTo>
                  <a:pt x="9696" y="213102"/>
                  <a:pt x="17336" y="11979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€ 50,-</a:t>
            </a:r>
          </a:p>
        </p:txBody>
      </p:sp>
    </p:spTree>
    <p:extLst>
      <p:ext uri="{BB962C8B-B14F-4D97-AF65-F5344CB8AC3E}">
        <p14:creationId xmlns:p14="http://schemas.microsoft.com/office/powerpoint/2010/main" val="22580984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19" grpId="0" animBg="1"/>
      <p:bldP spid="31" grpId="0" animBg="1"/>
      <p:bldP spid="32" grpId="0" animBg="1"/>
      <p:bldP spid="3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6AF42-BC66-57B3-D4F9-CCC67D2E71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9775E4B-93F5-88C8-2C71-9FAA86C727CE}"/>
              </a:ext>
            </a:extLst>
          </p:cNvPr>
          <p:cNvSpPr>
            <a:spLocks noGrp="1"/>
          </p:cNvSpPr>
          <p:nvPr>
            <p:ph type="title"/>
          </p:nvPr>
        </p:nvSpPr>
        <p:spPr/>
        <p:txBody>
          <a:bodyPr>
            <a:normAutofit/>
          </a:bodyPr>
          <a:lstStyle/>
          <a:p>
            <a:r>
              <a:rPr lang="de-DE" dirty="0"/>
              <a:t>Ein letzter Spar-Tipp: Der Zinseszinseffekt</a:t>
            </a:r>
          </a:p>
        </p:txBody>
      </p:sp>
      <p:sp>
        <p:nvSpPr>
          <p:cNvPr id="4" name="Foliennummernplatzhalter 3">
            <a:extLst>
              <a:ext uri="{FF2B5EF4-FFF2-40B4-BE49-F238E27FC236}">
                <a16:creationId xmlns:a16="http://schemas.microsoft.com/office/drawing/2014/main" id="{64D9ECB7-0C61-7907-1A19-3FDA24293A96}"/>
              </a:ext>
            </a:extLst>
          </p:cNvPr>
          <p:cNvSpPr>
            <a:spLocks noGrp="1"/>
          </p:cNvSpPr>
          <p:nvPr>
            <p:ph type="sldNum" sz="quarter" idx="12"/>
          </p:nvPr>
        </p:nvSpPr>
        <p:spPr/>
        <p:txBody>
          <a:bodyPr/>
          <a:lstStyle/>
          <a:p>
            <a:fld id="{4C23FFEC-42AF-4C5F-8FEB-D69D9B6A7C04}" type="slidenum">
              <a:rPr lang="de-AT" smtClean="0"/>
              <a:t>33</a:t>
            </a:fld>
            <a:endParaRPr lang="de-AT"/>
          </a:p>
        </p:txBody>
      </p:sp>
      <p:grpSp>
        <p:nvGrpSpPr>
          <p:cNvPr id="18" name="Gruppieren 17">
            <a:extLst>
              <a:ext uri="{FF2B5EF4-FFF2-40B4-BE49-F238E27FC236}">
                <a16:creationId xmlns:a16="http://schemas.microsoft.com/office/drawing/2014/main" id="{6CFC6F86-9A6A-AD1C-BD32-7106FD7BE7ED}"/>
              </a:ext>
            </a:extLst>
          </p:cNvPr>
          <p:cNvGrpSpPr>
            <a:grpSpLocks noChangeAspect="1"/>
          </p:cNvGrpSpPr>
          <p:nvPr/>
        </p:nvGrpSpPr>
        <p:grpSpPr>
          <a:xfrm>
            <a:off x="408502" y="2481154"/>
            <a:ext cx="811619" cy="1260000"/>
            <a:chOff x="96161" y="3026384"/>
            <a:chExt cx="2045970" cy="3176270"/>
          </a:xfrm>
        </p:grpSpPr>
        <p:pic>
          <p:nvPicPr>
            <p:cNvPr id="5" name="Grafik 4" descr="Mann in einem Pullover">
              <a:extLst>
                <a:ext uri="{FF2B5EF4-FFF2-40B4-BE49-F238E27FC236}">
                  <a16:creationId xmlns:a16="http://schemas.microsoft.com/office/drawing/2014/main" id="{A98572EE-7B35-2B00-5B8E-E1B432E55F4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D512FB15-E908-3F70-FD0C-E15F945A72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8F8E4C71-34D2-7338-7FFA-746423A25AF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grpSp>
      <p:sp>
        <p:nvSpPr>
          <p:cNvPr id="9" name="Textfeld 25">
            <a:extLst>
              <a:ext uri="{FF2B5EF4-FFF2-40B4-BE49-F238E27FC236}">
                <a16:creationId xmlns:a16="http://schemas.microsoft.com/office/drawing/2014/main" id="{5F431C78-E88C-1CCD-EFD0-FE66E5E3676D}"/>
              </a:ext>
            </a:extLst>
          </p:cNvPr>
          <p:cNvSpPr txBox="1"/>
          <p:nvPr/>
        </p:nvSpPr>
        <p:spPr>
          <a:xfrm>
            <a:off x="70162" y="5560555"/>
            <a:ext cx="1537445" cy="2829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Michael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Textfeld 38">
            <a:extLst>
              <a:ext uri="{FF2B5EF4-FFF2-40B4-BE49-F238E27FC236}">
                <a16:creationId xmlns:a16="http://schemas.microsoft.com/office/drawing/2014/main" id="{A52DF842-B4EB-4CE6-3D0E-1E10E0EF035A}"/>
              </a:ext>
            </a:extLst>
          </p:cNvPr>
          <p:cNvSpPr txBox="1"/>
          <p:nvPr/>
        </p:nvSpPr>
        <p:spPr>
          <a:xfrm>
            <a:off x="140476" y="3691681"/>
            <a:ext cx="1396815" cy="32168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Leonie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C3D4B7CA-C27E-A52F-720E-B856136B0585}"/>
              </a:ext>
            </a:extLst>
          </p:cNvPr>
          <p:cNvGrpSpPr>
            <a:grpSpLocks noChangeAspect="1"/>
          </p:cNvGrpSpPr>
          <p:nvPr/>
        </p:nvGrpSpPr>
        <p:grpSpPr>
          <a:xfrm>
            <a:off x="380309" y="4349828"/>
            <a:ext cx="845550" cy="1260000"/>
            <a:chOff x="1753828" y="3209413"/>
            <a:chExt cx="1967865" cy="2932430"/>
          </a:xfrm>
        </p:grpSpPr>
        <p:pic>
          <p:nvPicPr>
            <p:cNvPr id="8" name="Grafik 7" descr="Mann in Jacke">
              <a:extLst>
                <a:ext uri="{FF2B5EF4-FFF2-40B4-BE49-F238E27FC236}">
                  <a16:creationId xmlns:a16="http://schemas.microsoft.com/office/drawing/2014/main" id="{86F8D87E-D49D-8AB2-60DB-6A13C043A11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1" name="Grafik 10" descr="Junge mit kurzen Haaren">
              <a:extLst>
                <a:ext uri="{FF2B5EF4-FFF2-40B4-BE49-F238E27FC236}">
                  <a16:creationId xmlns:a16="http://schemas.microsoft.com/office/drawing/2014/main" id="{26D2CD9C-F281-8179-D91D-0B3F75FC407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2" name="Grafik 11">
              <a:extLst>
                <a:ext uri="{FF2B5EF4-FFF2-40B4-BE49-F238E27FC236}">
                  <a16:creationId xmlns:a16="http://schemas.microsoft.com/office/drawing/2014/main" id="{8F666FD6-AF3B-B74D-9206-B60A6977C489}"/>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rot="20946404">
              <a:off x="2716488" y="3656452"/>
              <a:ext cx="554990" cy="554990"/>
            </a:xfrm>
            <a:prstGeom prst="rect">
              <a:avLst/>
            </a:prstGeom>
          </p:spPr>
        </p:pic>
      </p:grpSp>
      <p:sp>
        <p:nvSpPr>
          <p:cNvPr id="24" name="Ellipse 23">
            <a:extLst>
              <a:ext uri="{FF2B5EF4-FFF2-40B4-BE49-F238E27FC236}">
                <a16:creationId xmlns:a16="http://schemas.microsoft.com/office/drawing/2014/main" id="{10A7801B-067A-330F-EE83-C84FA15A09FC}"/>
              </a:ext>
            </a:extLst>
          </p:cNvPr>
          <p:cNvSpPr/>
          <p:nvPr/>
        </p:nvSpPr>
        <p:spPr>
          <a:xfrm>
            <a:off x="1762897" y="2627050"/>
            <a:ext cx="1396815" cy="1285745"/>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Einlage</a:t>
            </a:r>
          </a:p>
        </p:txBody>
      </p:sp>
      <p:pic>
        <p:nvPicPr>
          <p:cNvPr id="23" name="Picture 10" descr="Die Euro-Galerie: Die Vorderseite des 500-Euro-Scheins - DER SPIEGEL">
            <a:extLst>
              <a:ext uri="{FF2B5EF4-FFF2-40B4-BE49-F238E27FC236}">
                <a16:creationId xmlns:a16="http://schemas.microsoft.com/office/drawing/2014/main" id="{1DEC37C3-22C6-913F-8FAA-750887E4F41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96897" y="3105458"/>
            <a:ext cx="1055005" cy="540311"/>
          </a:xfrm>
          <a:prstGeom prst="rect">
            <a:avLst/>
          </a:prstGeom>
          <a:noFill/>
          <a:extLst>
            <a:ext uri="{909E8E84-426E-40DD-AFC4-6F175D3DCCD1}">
              <a14:hiddenFill xmlns:a14="http://schemas.microsoft.com/office/drawing/2010/main">
                <a:solidFill>
                  <a:srgbClr val="FFFFFF"/>
                </a:solidFill>
              </a14:hiddenFill>
            </a:ext>
          </a:extLst>
        </p:spPr>
      </p:pic>
      <p:sp>
        <p:nvSpPr>
          <p:cNvPr id="25" name="Ellipse 24">
            <a:extLst>
              <a:ext uri="{FF2B5EF4-FFF2-40B4-BE49-F238E27FC236}">
                <a16:creationId xmlns:a16="http://schemas.microsoft.com/office/drawing/2014/main" id="{D962F6F8-0401-638B-9322-F2F6FDA03402}"/>
              </a:ext>
            </a:extLst>
          </p:cNvPr>
          <p:cNvSpPr/>
          <p:nvPr/>
        </p:nvSpPr>
        <p:spPr>
          <a:xfrm>
            <a:off x="1762897" y="4557724"/>
            <a:ext cx="1396815" cy="1285745"/>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Einlage</a:t>
            </a:r>
          </a:p>
        </p:txBody>
      </p:sp>
      <p:pic>
        <p:nvPicPr>
          <p:cNvPr id="26" name="Picture 10" descr="Die Euro-Galerie: Die Vorderseite des 500-Euro-Scheins - DER SPIEGEL">
            <a:extLst>
              <a:ext uri="{FF2B5EF4-FFF2-40B4-BE49-F238E27FC236}">
                <a16:creationId xmlns:a16="http://schemas.microsoft.com/office/drawing/2014/main" id="{645976F1-42C6-7B66-9A4B-BDE8B37096F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96897" y="5036132"/>
            <a:ext cx="1055005" cy="540311"/>
          </a:xfrm>
          <a:prstGeom prst="rect">
            <a:avLst/>
          </a:prstGeom>
          <a:noFill/>
          <a:extLst>
            <a:ext uri="{909E8E84-426E-40DD-AFC4-6F175D3DCCD1}">
              <a14:hiddenFill xmlns:a14="http://schemas.microsoft.com/office/drawing/2010/main">
                <a:solidFill>
                  <a:srgbClr val="FFFFFF"/>
                </a:solidFill>
              </a14:hiddenFill>
            </a:ext>
          </a:extLst>
        </p:spPr>
      </p:pic>
      <p:sp>
        <p:nvSpPr>
          <p:cNvPr id="27" name="Ellipse 26">
            <a:extLst>
              <a:ext uri="{FF2B5EF4-FFF2-40B4-BE49-F238E27FC236}">
                <a16:creationId xmlns:a16="http://schemas.microsoft.com/office/drawing/2014/main" id="{0340D26D-2138-8FD3-D7E6-4D02BEDCA098}"/>
              </a:ext>
            </a:extLst>
          </p:cNvPr>
          <p:cNvSpPr/>
          <p:nvPr/>
        </p:nvSpPr>
        <p:spPr>
          <a:xfrm>
            <a:off x="3837941" y="2616668"/>
            <a:ext cx="1396815" cy="1285745"/>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Jahr 1</a:t>
            </a:r>
          </a:p>
        </p:txBody>
      </p:sp>
      <p:pic>
        <p:nvPicPr>
          <p:cNvPr id="28" name="Picture 10" descr="Die Euro-Galerie: Die Vorderseite des 500-Euro-Scheins - DER SPIEGEL">
            <a:extLst>
              <a:ext uri="{FF2B5EF4-FFF2-40B4-BE49-F238E27FC236}">
                <a16:creationId xmlns:a16="http://schemas.microsoft.com/office/drawing/2014/main" id="{A7D5E246-01A0-4C6F-B661-298595390CE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71941" y="3095076"/>
            <a:ext cx="1055005" cy="540311"/>
          </a:xfrm>
          <a:prstGeom prst="rect">
            <a:avLst/>
          </a:prstGeom>
          <a:noFill/>
          <a:extLst>
            <a:ext uri="{909E8E84-426E-40DD-AFC4-6F175D3DCCD1}">
              <a14:hiddenFill xmlns:a14="http://schemas.microsoft.com/office/drawing/2010/main">
                <a:solidFill>
                  <a:srgbClr val="FFFFFF"/>
                </a:solidFill>
              </a14:hiddenFill>
            </a:ext>
          </a:extLst>
        </p:spPr>
      </p:pic>
      <p:sp>
        <p:nvSpPr>
          <p:cNvPr id="33" name="Ellipse 32">
            <a:extLst>
              <a:ext uri="{FF2B5EF4-FFF2-40B4-BE49-F238E27FC236}">
                <a16:creationId xmlns:a16="http://schemas.microsoft.com/office/drawing/2014/main" id="{3DE9F26A-3EFE-E9B4-EA31-62091A107256}"/>
              </a:ext>
            </a:extLst>
          </p:cNvPr>
          <p:cNvSpPr/>
          <p:nvPr/>
        </p:nvSpPr>
        <p:spPr>
          <a:xfrm>
            <a:off x="3837941" y="4538984"/>
            <a:ext cx="1396815" cy="1285745"/>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Jahr 1</a:t>
            </a:r>
          </a:p>
        </p:txBody>
      </p:sp>
      <p:pic>
        <p:nvPicPr>
          <p:cNvPr id="34" name="Picture 10" descr="Die Euro-Galerie: Die Vorderseite des 500-Euro-Scheins - DER SPIEGEL">
            <a:extLst>
              <a:ext uri="{FF2B5EF4-FFF2-40B4-BE49-F238E27FC236}">
                <a16:creationId xmlns:a16="http://schemas.microsoft.com/office/drawing/2014/main" id="{8C599AAC-BC0B-8658-066C-36C1148CEC1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71941" y="5017392"/>
            <a:ext cx="1055005" cy="540311"/>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Gerade Verbindung mit Pfeil 19">
            <a:extLst>
              <a:ext uri="{FF2B5EF4-FFF2-40B4-BE49-F238E27FC236}">
                <a16:creationId xmlns:a16="http://schemas.microsoft.com/office/drawing/2014/main" id="{E809C60A-5FE7-0978-75F2-E2C8B7548F58}"/>
              </a:ext>
            </a:extLst>
          </p:cNvPr>
          <p:cNvCxnSpPr>
            <a:cxnSpLocks/>
            <a:stCxn id="24" idx="6"/>
            <a:endCxn id="27" idx="2"/>
          </p:cNvCxnSpPr>
          <p:nvPr/>
        </p:nvCxnSpPr>
        <p:spPr>
          <a:xfrm flipV="1">
            <a:off x="3159712" y="3259541"/>
            <a:ext cx="678229" cy="10382"/>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1791CE06-AE3A-288D-EAAC-557F0B65209D}"/>
              </a:ext>
            </a:extLst>
          </p:cNvPr>
          <p:cNvCxnSpPr>
            <a:cxnSpLocks/>
            <a:stCxn id="25" idx="6"/>
            <a:endCxn id="33" idx="2"/>
          </p:cNvCxnSpPr>
          <p:nvPr/>
        </p:nvCxnSpPr>
        <p:spPr>
          <a:xfrm flipV="1">
            <a:off x="3159712" y="5181857"/>
            <a:ext cx="678229" cy="1874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feld 38">
            <a:extLst>
              <a:ext uri="{FF2B5EF4-FFF2-40B4-BE49-F238E27FC236}">
                <a16:creationId xmlns:a16="http://schemas.microsoft.com/office/drawing/2014/main" id="{A2AF401B-A2F9-4870-1636-935F3D3C7FCD}"/>
              </a:ext>
            </a:extLst>
          </p:cNvPr>
          <p:cNvSpPr txBox="1"/>
          <p:nvPr/>
        </p:nvSpPr>
        <p:spPr>
          <a:xfrm>
            <a:off x="4434423" y="3450956"/>
            <a:ext cx="751342" cy="307777"/>
          </a:xfrm>
          <a:custGeom>
            <a:avLst/>
            <a:gdLst>
              <a:gd name="connsiteX0" fmla="*/ 0 w 751342"/>
              <a:gd name="connsiteY0" fmla="*/ 0 h 307777"/>
              <a:gd name="connsiteX1" fmla="*/ 368158 w 751342"/>
              <a:gd name="connsiteY1" fmla="*/ 0 h 307777"/>
              <a:gd name="connsiteX2" fmla="*/ 751342 w 751342"/>
              <a:gd name="connsiteY2" fmla="*/ 0 h 307777"/>
              <a:gd name="connsiteX3" fmla="*/ 751342 w 751342"/>
              <a:gd name="connsiteY3" fmla="*/ 307777 h 307777"/>
              <a:gd name="connsiteX4" fmla="*/ 383184 w 751342"/>
              <a:gd name="connsiteY4" fmla="*/ 307777 h 307777"/>
              <a:gd name="connsiteX5" fmla="*/ 0 w 751342"/>
              <a:gd name="connsiteY5" fmla="*/ 307777 h 307777"/>
              <a:gd name="connsiteX6" fmla="*/ 0 w 751342"/>
              <a:gd name="connsiteY6"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42" h="307777" fill="none" extrusionOk="0">
                <a:moveTo>
                  <a:pt x="0" y="0"/>
                </a:moveTo>
                <a:cubicBezTo>
                  <a:pt x="120033" y="411"/>
                  <a:pt x="250291" y="11905"/>
                  <a:pt x="368158" y="0"/>
                </a:cubicBezTo>
                <a:cubicBezTo>
                  <a:pt x="486025" y="-11905"/>
                  <a:pt x="658856" y="-9584"/>
                  <a:pt x="751342" y="0"/>
                </a:cubicBezTo>
                <a:cubicBezTo>
                  <a:pt x="746281" y="107749"/>
                  <a:pt x="763514" y="242310"/>
                  <a:pt x="751342" y="307777"/>
                </a:cubicBezTo>
                <a:cubicBezTo>
                  <a:pt x="658909" y="300712"/>
                  <a:pt x="562838" y="292613"/>
                  <a:pt x="383184" y="307777"/>
                </a:cubicBezTo>
                <a:cubicBezTo>
                  <a:pt x="203530" y="322941"/>
                  <a:pt x="141212" y="298158"/>
                  <a:pt x="0" y="307777"/>
                </a:cubicBezTo>
                <a:cubicBezTo>
                  <a:pt x="-1077" y="160967"/>
                  <a:pt x="-4638" y="89432"/>
                  <a:pt x="0" y="0"/>
                </a:cubicBezTo>
                <a:close/>
              </a:path>
              <a:path w="751342" h="307777" stroke="0" extrusionOk="0">
                <a:moveTo>
                  <a:pt x="0" y="0"/>
                </a:moveTo>
                <a:cubicBezTo>
                  <a:pt x="174003" y="-16447"/>
                  <a:pt x="250260" y="11321"/>
                  <a:pt x="360644" y="0"/>
                </a:cubicBezTo>
                <a:cubicBezTo>
                  <a:pt x="471028" y="-11321"/>
                  <a:pt x="558226" y="15212"/>
                  <a:pt x="751342" y="0"/>
                </a:cubicBezTo>
                <a:cubicBezTo>
                  <a:pt x="760574" y="99411"/>
                  <a:pt x="765468" y="182979"/>
                  <a:pt x="751342" y="307777"/>
                </a:cubicBezTo>
                <a:cubicBezTo>
                  <a:pt x="649390" y="302506"/>
                  <a:pt x="504491" y="302724"/>
                  <a:pt x="398211" y="307777"/>
                </a:cubicBezTo>
                <a:cubicBezTo>
                  <a:pt x="291931" y="312830"/>
                  <a:pt x="135622" y="298314"/>
                  <a:pt x="0" y="307777"/>
                </a:cubicBezTo>
                <a:cubicBezTo>
                  <a:pt x="-1107" y="157810"/>
                  <a:pt x="11822" y="6823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square" rtlCol="0">
            <a:spAutoFit/>
          </a:bodyPr>
          <a:lstStyle/>
          <a:p>
            <a:r>
              <a:rPr lang="de-DE" sz="1400" dirty="0">
                <a:solidFill>
                  <a:schemeClr val="tx1">
                    <a:lumMod val="85000"/>
                    <a:lumOff val="15000"/>
                  </a:schemeClr>
                </a:solidFill>
              </a:rPr>
              <a:t>€ 25,-</a:t>
            </a:r>
          </a:p>
        </p:txBody>
      </p:sp>
      <p:sp>
        <p:nvSpPr>
          <p:cNvPr id="3" name="Ellipse 2">
            <a:extLst>
              <a:ext uri="{FF2B5EF4-FFF2-40B4-BE49-F238E27FC236}">
                <a16:creationId xmlns:a16="http://schemas.microsoft.com/office/drawing/2014/main" id="{E73C37BE-722A-8B95-BC22-074D016D5BC9}"/>
              </a:ext>
            </a:extLst>
          </p:cNvPr>
          <p:cNvSpPr/>
          <p:nvPr/>
        </p:nvSpPr>
        <p:spPr>
          <a:xfrm>
            <a:off x="5964935" y="2531021"/>
            <a:ext cx="1571417" cy="1446463"/>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Jahr 2</a:t>
            </a:r>
          </a:p>
        </p:txBody>
      </p:sp>
      <p:pic>
        <p:nvPicPr>
          <p:cNvPr id="13" name="Picture 10" descr="Die Euro-Galerie: Die Vorderseite des 500-Euro-Scheins - DER SPIEGEL">
            <a:extLst>
              <a:ext uri="{FF2B5EF4-FFF2-40B4-BE49-F238E27FC236}">
                <a16:creationId xmlns:a16="http://schemas.microsoft.com/office/drawing/2014/main" id="{DE9527EA-FEDA-CC6A-D862-0FEFFB539E6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16936" y="3015030"/>
            <a:ext cx="1211301" cy="620357"/>
          </a:xfrm>
          <a:prstGeom prst="rect">
            <a:avLst/>
          </a:prstGeom>
          <a:noFill/>
          <a:extLst>
            <a:ext uri="{909E8E84-426E-40DD-AFC4-6F175D3DCCD1}">
              <a14:hiddenFill xmlns:a14="http://schemas.microsoft.com/office/drawing/2010/main">
                <a:solidFill>
                  <a:srgbClr val="FFFFFF"/>
                </a:solidFill>
              </a14:hiddenFill>
            </a:ext>
          </a:extLst>
        </p:spPr>
      </p:pic>
      <p:sp>
        <p:nvSpPr>
          <p:cNvPr id="14" name="Ellipse 13">
            <a:extLst>
              <a:ext uri="{FF2B5EF4-FFF2-40B4-BE49-F238E27FC236}">
                <a16:creationId xmlns:a16="http://schemas.microsoft.com/office/drawing/2014/main" id="{2A184521-045E-BDD8-2006-9C03B3494876}"/>
              </a:ext>
            </a:extLst>
          </p:cNvPr>
          <p:cNvSpPr/>
          <p:nvPr/>
        </p:nvSpPr>
        <p:spPr>
          <a:xfrm>
            <a:off x="5964935" y="4453337"/>
            <a:ext cx="1571417" cy="1446463"/>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200" b="1" dirty="0">
                <a:solidFill>
                  <a:schemeClr val="accent6">
                    <a:lumMod val="50000"/>
                  </a:schemeClr>
                </a:solidFill>
              </a:rPr>
              <a:t>Jahr 2</a:t>
            </a:r>
          </a:p>
        </p:txBody>
      </p:sp>
      <p:pic>
        <p:nvPicPr>
          <p:cNvPr id="15" name="Picture 10" descr="Die Euro-Galerie: Die Vorderseite des 500-Euro-Scheins - DER SPIEGEL">
            <a:extLst>
              <a:ext uri="{FF2B5EF4-FFF2-40B4-BE49-F238E27FC236}">
                <a16:creationId xmlns:a16="http://schemas.microsoft.com/office/drawing/2014/main" id="{04FA1F13-C4AE-E2E9-7529-1508B035EE7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16936" y="4952294"/>
            <a:ext cx="1211301" cy="620357"/>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Gerade Verbindung mit Pfeil 15">
            <a:extLst>
              <a:ext uri="{FF2B5EF4-FFF2-40B4-BE49-F238E27FC236}">
                <a16:creationId xmlns:a16="http://schemas.microsoft.com/office/drawing/2014/main" id="{E7EBD71B-6B84-D9FC-0B71-1C0648BC08D8}"/>
              </a:ext>
            </a:extLst>
          </p:cNvPr>
          <p:cNvCxnSpPr>
            <a:cxnSpLocks/>
            <a:stCxn id="27" idx="6"/>
            <a:endCxn id="3" idx="2"/>
          </p:cNvCxnSpPr>
          <p:nvPr/>
        </p:nvCxnSpPr>
        <p:spPr>
          <a:xfrm flipV="1">
            <a:off x="5234756" y="3254253"/>
            <a:ext cx="730179" cy="5288"/>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22B60122-D6D0-0D9E-932B-B5DE171DC61C}"/>
              </a:ext>
            </a:extLst>
          </p:cNvPr>
          <p:cNvCxnSpPr>
            <a:cxnSpLocks/>
            <a:stCxn id="33" idx="6"/>
            <a:endCxn id="14" idx="2"/>
          </p:cNvCxnSpPr>
          <p:nvPr/>
        </p:nvCxnSpPr>
        <p:spPr>
          <a:xfrm flipV="1">
            <a:off x="5234756" y="5176569"/>
            <a:ext cx="730179" cy="5288"/>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CF790F86-8E6F-CBA3-822B-619D9CEC5840}"/>
              </a:ext>
            </a:extLst>
          </p:cNvPr>
          <p:cNvSpPr txBox="1"/>
          <p:nvPr/>
        </p:nvSpPr>
        <p:spPr>
          <a:xfrm>
            <a:off x="6573639" y="3450956"/>
            <a:ext cx="927050" cy="307777"/>
          </a:xfrm>
          <a:custGeom>
            <a:avLst/>
            <a:gdLst>
              <a:gd name="connsiteX0" fmla="*/ 0 w 927050"/>
              <a:gd name="connsiteY0" fmla="*/ 0 h 307777"/>
              <a:gd name="connsiteX1" fmla="*/ 454255 w 927050"/>
              <a:gd name="connsiteY1" fmla="*/ 0 h 307777"/>
              <a:gd name="connsiteX2" fmla="*/ 927050 w 927050"/>
              <a:gd name="connsiteY2" fmla="*/ 0 h 307777"/>
              <a:gd name="connsiteX3" fmla="*/ 927050 w 927050"/>
              <a:gd name="connsiteY3" fmla="*/ 307777 h 307777"/>
              <a:gd name="connsiteX4" fmla="*/ 472796 w 927050"/>
              <a:gd name="connsiteY4" fmla="*/ 307777 h 307777"/>
              <a:gd name="connsiteX5" fmla="*/ 0 w 927050"/>
              <a:gd name="connsiteY5" fmla="*/ 307777 h 307777"/>
              <a:gd name="connsiteX6" fmla="*/ 0 w 927050"/>
              <a:gd name="connsiteY6"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050" h="307777" fill="none" extrusionOk="0">
                <a:moveTo>
                  <a:pt x="0" y="0"/>
                </a:moveTo>
                <a:cubicBezTo>
                  <a:pt x="197432" y="13638"/>
                  <a:pt x="296527" y="13360"/>
                  <a:pt x="454255" y="0"/>
                </a:cubicBezTo>
                <a:cubicBezTo>
                  <a:pt x="611983" y="-13360"/>
                  <a:pt x="758862" y="23587"/>
                  <a:pt x="927050" y="0"/>
                </a:cubicBezTo>
                <a:cubicBezTo>
                  <a:pt x="921989" y="107749"/>
                  <a:pt x="939222" y="242310"/>
                  <a:pt x="927050" y="307777"/>
                </a:cubicBezTo>
                <a:cubicBezTo>
                  <a:pt x="810015" y="318300"/>
                  <a:pt x="683451" y="291644"/>
                  <a:pt x="472796" y="307777"/>
                </a:cubicBezTo>
                <a:cubicBezTo>
                  <a:pt x="262141" y="323910"/>
                  <a:pt x="164286" y="304216"/>
                  <a:pt x="0" y="307777"/>
                </a:cubicBezTo>
                <a:cubicBezTo>
                  <a:pt x="-1077" y="160967"/>
                  <a:pt x="-4638" y="89432"/>
                  <a:pt x="0" y="0"/>
                </a:cubicBezTo>
                <a:close/>
              </a:path>
              <a:path w="927050" h="307777" stroke="0" extrusionOk="0">
                <a:moveTo>
                  <a:pt x="0" y="0"/>
                </a:moveTo>
                <a:cubicBezTo>
                  <a:pt x="151015" y="14946"/>
                  <a:pt x="327768" y="-6716"/>
                  <a:pt x="444984" y="0"/>
                </a:cubicBezTo>
                <a:cubicBezTo>
                  <a:pt x="562200" y="6716"/>
                  <a:pt x="815288" y="-16630"/>
                  <a:pt x="927050" y="0"/>
                </a:cubicBezTo>
                <a:cubicBezTo>
                  <a:pt x="936282" y="99411"/>
                  <a:pt x="941176" y="182979"/>
                  <a:pt x="927050" y="307777"/>
                </a:cubicBezTo>
                <a:cubicBezTo>
                  <a:pt x="829086" y="291864"/>
                  <a:pt x="583443" y="320551"/>
                  <a:pt x="491337" y="307777"/>
                </a:cubicBezTo>
                <a:cubicBezTo>
                  <a:pt x="399231" y="295003"/>
                  <a:pt x="102971" y="326615"/>
                  <a:pt x="0" y="307777"/>
                </a:cubicBezTo>
                <a:cubicBezTo>
                  <a:pt x="-1107" y="157810"/>
                  <a:pt x="11822" y="6823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square" rtlCol="0">
            <a:spAutoFit/>
          </a:bodyPr>
          <a:lstStyle/>
          <a:p>
            <a:r>
              <a:rPr lang="de-DE" sz="1400" dirty="0">
                <a:solidFill>
                  <a:schemeClr val="tx1">
                    <a:lumMod val="85000"/>
                    <a:lumOff val="15000"/>
                  </a:schemeClr>
                </a:solidFill>
              </a:rPr>
              <a:t>€ 51,25</a:t>
            </a:r>
          </a:p>
        </p:txBody>
      </p:sp>
      <p:sp>
        <p:nvSpPr>
          <p:cNvPr id="35" name="Textfeld 34">
            <a:extLst>
              <a:ext uri="{FF2B5EF4-FFF2-40B4-BE49-F238E27FC236}">
                <a16:creationId xmlns:a16="http://schemas.microsoft.com/office/drawing/2014/main" id="{3F7D5F4F-67DC-EF55-AE2A-2A7350F7DEF2}"/>
              </a:ext>
            </a:extLst>
          </p:cNvPr>
          <p:cNvSpPr txBox="1"/>
          <p:nvPr/>
        </p:nvSpPr>
        <p:spPr>
          <a:xfrm>
            <a:off x="6664208" y="5317959"/>
            <a:ext cx="751342" cy="307777"/>
          </a:xfrm>
          <a:custGeom>
            <a:avLst/>
            <a:gdLst>
              <a:gd name="connsiteX0" fmla="*/ 0 w 751342"/>
              <a:gd name="connsiteY0" fmla="*/ 0 h 307777"/>
              <a:gd name="connsiteX1" fmla="*/ 368158 w 751342"/>
              <a:gd name="connsiteY1" fmla="*/ 0 h 307777"/>
              <a:gd name="connsiteX2" fmla="*/ 751342 w 751342"/>
              <a:gd name="connsiteY2" fmla="*/ 0 h 307777"/>
              <a:gd name="connsiteX3" fmla="*/ 751342 w 751342"/>
              <a:gd name="connsiteY3" fmla="*/ 307777 h 307777"/>
              <a:gd name="connsiteX4" fmla="*/ 383184 w 751342"/>
              <a:gd name="connsiteY4" fmla="*/ 307777 h 307777"/>
              <a:gd name="connsiteX5" fmla="*/ 0 w 751342"/>
              <a:gd name="connsiteY5" fmla="*/ 307777 h 307777"/>
              <a:gd name="connsiteX6" fmla="*/ 0 w 751342"/>
              <a:gd name="connsiteY6"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42" h="307777" fill="none" extrusionOk="0">
                <a:moveTo>
                  <a:pt x="0" y="0"/>
                </a:moveTo>
                <a:cubicBezTo>
                  <a:pt x="120033" y="411"/>
                  <a:pt x="250291" y="11905"/>
                  <a:pt x="368158" y="0"/>
                </a:cubicBezTo>
                <a:cubicBezTo>
                  <a:pt x="486025" y="-11905"/>
                  <a:pt x="658856" y="-9584"/>
                  <a:pt x="751342" y="0"/>
                </a:cubicBezTo>
                <a:cubicBezTo>
                  <a:pt x="746281" y="107749"/>
                  <a:pt x="763514" y="242310"/>
                  <a:pt x="751342" y="307777"/>
                </a:cubicBezTo>
                <a:cubicBezTo>
                  <a:pt x="658909" y="300712"/>
                  <a:pt x="562838" y="292613"/>
                  <a:pt x="383184" y="307777"/>
                </a:cubicBezTo>
                <a:cubicBezTo>
                  <a:pt x="203530" y="322941"/>
                  <a:pt x="141212" y="298158"/>
                  <a:pt x="0" y="307777"/>
                </a:cubicBezTo>
                <a:cubicBezTo>
                  <a:pt x="-1077" y="160967"/>
                  <a:pt x="-4638" y="89432"/>
                  <a:pt x="0" y="0"/>
                </a:cubicBezTo>
                <a:close/>
              </a:path>
              <a:path w="751342" h="307777" stroke="0" extrusionOk="0">
                <a:moveTo>
                  <a:pt x="0" y="0"/>
                </a:moveTo>
                <a:cubicBezTo>
                  <a:pt x="174003" y="-16447"/>
                  <a:pt x="250260" y="11321"/>
                  <a:pt x="360644" y="0"/>
                </a:cubicBezTo>
                <a:cubicBezTo>
                  <a:pt x="471028" y="-11321"/>
                  <a:pt x="558226" y="15212"/>
                  <a:pt x="751342" y="0"/>
                </a:cubicBezTo>
                <a:cubicBezTo>
                  <a:pt x="760574" y="99411"/>
                  <a:pt x="765468" y="182979"/>
                  <a:pt x="751342" y="307777"/>
                </a:cubicBezTo>
                <a:cubicBezTo>
                  <a:pt x="649390" y="302506"/>
                  <a:pt x="504491" y="302724"/>
                  <a:pt x="398211" y="307777"/>
                </a:cubicBezTo>
                <a:cubicBezTo>
                  <a:pt x="291931" y="312830"/>
                  <a:pt x="135622" y="298314"/>
                  <a:pt x="0" y="307777"/>
                </a:cubicBezTo>
                <a:cubicBezTo>
                  <a:pt x="-1107" y="157810"/>
                  <a:pt x="11822" y="68238"/>
                  <a:pt x="0" y="0"/>
                </a:cubicBezTo>
                <a:close/>
              </a:path>
            </a:pathLst>
          </a:custGeom>
          <a:solidFill>
            <a:srgbClr val="F177C3"/>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square" rtlCol="0">
            <a:spAutoFit/>
          </a:bodyPr>
          <a:lstStyle/>
          <a:p>
            <a:r>
              <a:rPr lang="de-DE" sz="1400" dirty="0">
                <a:solidFill>
                  <a:schemeClr val="tx1">
                    <a:lumMod val="85000"/>
                    <a:lumOff val="15000"/>
                  </a:schemeClr>
                </a:solidFill>
              </a:rPr>
              <a:t>€ 50,-</a:t>
            </a:r>
          </a:p>
        </p:txBody>
      </p:sp>
      <p:sp>
        <p:nvSpPr>
          <p:cNvPr id="36" name="Rechteck: gefaltete Ecke 35">
            <a:extLst>
              <a:ext uri="{FF2B5EF4-FFF2-40B4-BE49-F238E27FC236}">
                <a16:creationId xmlns:a16="http://schemas.microsoft.com/office/drawing/2014/main" id="{7CE2F2EB-FBC1-773B-D520-38E356B4AA2F}"/>
              </a:ext>
            </a:extLst>
          </p:cNvPr>
          <p:cNvSpPr/>
          <p:nvPr/>
        </p:nvSpPr>
        <p:spPr>
          <a:xfrm>
            <a:off x="8036940" y="2415096"/>
            <a:ext cx="3856739" cy="2593469"/>
          </a:xfrm>
          <a:prstGeom prst="foldedCorner">
            <a:avLst>
              <a:gd name="adj" fmla="val 17073"/>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de-DE" sz="2400" dirty="0">
              <a:solidFill>
                <a:schemeClr val="tx1"/>
              </a:solidFill>
            </a:endParaRPr>
          </a:p>
          <a:p>
            <a:pPr algn="just">
              <a:lnSpc>
                <a:spcPct val="120000"/>
              </a:lnSpc>
            </a:pPr>
            <a:r>
              <a:rPr lang="de-DE" sz="2400" dirty="0">
                <a:solidFill>
                  <a:schemeClr val="tx1"/>
                </a:solidFill>
              </a:rPr>
              <a:t>Der Zinseszinseffekt bedeutet durch das </a:t>
            </a:r>
            <a:r>
              <a:rPr lang="de-DE" sz="2400" b="1" dirty="0">
                <a:solidFill>
                  <a:schemeClr val="accent6">
                    <a:lumMod val="50000"/>
                  </a:schemeClr>
                </a:solidFill>
              </a:rPr>
              <a:t>Ansparen</a:t>
            </a:r>
            <a:r>
              <a:rPr lang="de-DE" sz="2400" dirty="0">
                <a:solidFill>
                  <a:schemeClr val="tx1"/>
                </a:solidFill>
              </a:rPr>
              <a:t> von </a:t>
            </a:r>
            <a:r>
              <a:rPr lang="de-DE" sz="2400" b="1" dirty="0">
                <a:solidFill>
                  <a:schemeClr val="accent6">
                    <a:lumMod val="50000"/>
                  </a:schemeClr>
                </a:solidFill>
              </a:rPr>
              <a:t>Zinserträgen</a:t>
            </a:r>
            <a:r>
              <a:rPr lang="de-DE" sz="2400" dirty="0">
                <a:solidFill>
                  <a:schemeClr val="tx1"/>
                </a:solidFill>
              </a:rPr>
              <a:t> insgesamt noch </a:t>
            </a:r>
            <a:r>
              <a:rPr lang="de-DE" sz="2400" b="1" dirty="0">
                <a:solidFill>
                  <a:schemeClr val="accent6">
                    <a:lumMod val="50000"/>
                  </a:schemeClr>
                </a:solidFill>
              </a:rPr>
              <a:t>höhere</a:t>
            </a:r>
            <a:r>
              <a:rPr lang="de-DE" sz="2400" dirty="0">
                <a:solidFill>
                  <a:schemeClr val="tx1"/>
                </a:solidFill>
              </a:rPr>
              <a:t> </a:t>
            </a:r>
            <a:r>
              <a:rPr lang="de-DE" sz="2400" b="1" dirty="0">
                <a:solidFill>
                  <a:schemeClr val="accent6">
                    <a:lumMod val="50000"/>
                  </a:schemeClr>
                </a:solidFill>
              </a:rPr>
              <a:t>Zinserträge</a:t>
            </a:r>
            <a:r>
              <a:rPr lang="de-DE" sz="2400" dirty="0">
                <a:solidFill>
                  <a:schemeClr val="tx1"/>
                </a:solidFill>
              </a:rPr>
              <a:t> zu erhalten.</a:t>
            </a:r>
          </a:p>
        </p:txBody>
      </p:sp>
      <p:sp>
        <p:nvSpPr>
          <p:cNvPr id="48" name="Ellipse 47">
            <a:extLst>
              <a:ext uri="{FF2B5EF4-FFF2-40B4-BE49-F238E27FC236}">
                <a16:creationId xmlns:a16="http://schemas.microsoft.com/office/drawing/2014/main" id="{8F8D441A-69AC-29D7-0E02-0C8298D1481E}"/>
              </a:ext>
            </a:extLst>
          </p:cNvPr>
          <p:cNvSpPr/>
          <p:nvPr/>
        </p:nvSpPr>
        <p:spPr>
          <a:xfrm>
            <a:off x="11197883" y="1714223"/>
            <a:ext cx="914400" cy="914400"/>
          </a:xfrm>
          <a:prstGeom prst="ellipse">
            <a:avLst/>
          </a:prstGeom>
          <a:solidFill>
            <a:schemeClr val="accent6">
              <a:lumMod val="40000"/>
              <a:lumOff val="6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8" name="Grafik 37" descr="Ausrufezeichen mit einfarbiger Füllung">
            <a:extLst>
              <a:ext uri="{FF2B5EF4-FFF2-40B4-BE49-F238E27FC236}">
                <a16:creationId xmlns:a16="http://schemas.microsoft.com/office/drawing/2014/main" id="{21244761-4813-A4B8-3252-7B79E429720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259083" y="1757853"/>
            <a:ext cx="792000" cy="792000"/>
          </a:xfrm>
          <a:prstGeom prst="ellipse">
            <a:avLst/>
          </a:prstGeom>
        </p:spPr>
      </p:pic>
    </p:spTree>
    <p:extLst>
      <p:ext uri="{BB962C8B-B14F-4D97-AF65-F5344CB8AC3E}">
        <p14:creationId xmlns:p14="http://schemas.microsoft.com/office/powerpoint/2010/main" val="9970168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5C189-2DDC-87E8-E2F7-B14B50D05A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D68748-93B9-EBA8-2BA5-1A9EAE18C95F}"/>
              </a:ext>
            </a:extLst>
          </p:cNvPr>
          <p:cNvSpPr>
            <a:spLocks noGrp="1"/>
          </p:cNvSpPr>
          <p:nvPr>
            <p:ph type="title"/>
          </p:nvPr>
        </p:nvSpPr>
        <p:spPr/>
        <p:txBody>
          <a:bodyPr>
            <a:normAutofit/>
          </a:bodyPr>
          <a:lstStyle/>
          <a:p>
            <a:r>
              <a:rPr lang="de-DE" dirty="0"/>
              <a:t>Ein letzter Spar-Tipp: Der Zinseszinseffekt</a:t>
            </a:r>
          </a:p>
        </p:txBody>
      </p:sp>
      <p:sp>
        <p:nvSpPr>
          <p:cNvPr id="4" name="Foliennummernplatzhalter 3">
            <a:extLst>
              <a:ext uri="{FF2B5EF4-FFF2-40B4-BE49-F238E27FC236}">
                <a16:creationId xmlns:a16="http://schemas.microsoft.com/office/drawing/2014/main" id="{DDAC5A0A-C249-2CB3-B291-629B94D07D8A}"/>
              </a:ext>
            </a:extLst>
          </p:cNvPr>
          <p:cNvSpPr>
            <a:spLocks noGrp="1"/>
          </p:cNvSpPr>
          <p:nvPr>
            <p:ph type="sldNum" sz="quarter" idx="12"/>
          </p:nvPr>
        </p:nvSpPr>
        <p:spPr/>
        <p:txBody>
          <a:bodyPr/>
          <a:lstStyle/>
          <a:p>
            <a:fld id="{4C23FFEC-42AF-4C5F-8FEB-D69D9B6A7C04}" type="slidenum">
              <a:rPr lang="de-AT" smtClean="0"/>
              <a:t>34</a:t>
            </a:fld>
            <a:endParaRPr lang="de-AT"/>
          </a:p>
        </p:txBody>
      </p:sp>
      <p:sp>
        <p:nvSpPr>
          <p:cNvPr id="9" name="Textfeld 25">
            <a:extLst>
              <a:ext uri="{FF2B5EF4-FFF2-40B4-BE49-F238E27FC236}">
                <a16:creationId xmlns:a16="http://schemas.microsoft.com/office/drawing/2014/main" id="{604D9C39-D50B-139F-E08A-11F3F5D6C7E4}"/>
              </a:ext>
            </a:extLst>
          </p:cNvPr>
          <p:cNvSpPr txBox="1"/>
          <p:nvPr/>
        </p:nvSpPr>
        <p:spPr>
          <a:xfrm>
            <a:off x="314002" y="5804395"/>
            <a:ext cx="1537445" cy="2829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Thomas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Textfeld 38">
            <a:extLst>
              <a:ext uri="{FF2B5EF4-FFF2-40B4-BE49-F238E27FC236}">
                <a16:creationId xmlns:a16="http://schemas.microsoft.com/office/drawing/2014/main" id="{4FE0235F-2C6F-3BC4-290B-6CD6A0EBD6EE}"/>
              </a:ext>
            </a:extLst>
          </p:cNvPr>
          <p:cNvSpPr txBox="1"/>
          <p:nvPr/>
        </p:nvSpPr>
        <p:spPr>
          <a:xfrm>
            <a:off x="384316" y="3935521"/>
            <a:ext cx="1396815" cy="32168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b="1" dirty="0">
                <a:effectLst/>
                <a:latin typeface="Calibri" panose="020F0502020204030204" pitchFamily="34" charset="0"/>
                <a:ea typeface="Tw Cen MT" panose="020B0602020104020603" pitchFamily="34" charset="0"/>
                <a:cs typeface="Arial" panose="020B0604020202020204" pitchFamily="34" charset="0"/>
              </a:rPr>
              <a:t>Hatice Klee </a:t>
            </a:r>
            <a:endParaRPr lang="de-AT" sz="1000" dirty="0">
              <a:effectLst/>
              <a:latin typeface="Calibri" panose="020F0502020204030204" pitchFamily="34" charset="0"/>
              <a:ea typeface="Tw Cen MT" panose="020B0602020104020603" pitchFamily="34" charset="0"/>
              <a:cs typeface="Arial" panose="020B0604020202020204" pitchFamily="34" charset="0"/>
            </a:endParaRPr>
          </a:p>
        </p:txBody>
      </p:sp>
      <p:sp>
        <p:nvSpPr>
          <p:cNvPr id="24" name="Ellipse 23">
            <a:extLst>
              <a:ext uri="{FF2B5EF4-FFF2-40B4-BE49-F238E27FC236}">
                <a16:creationId xmlns:a16="http://schemas.microsoft.com/office/drawing/2014/main" id="{C790DE78-9A18-D91D-78FE-B30785BEB0F2}"/>
              </a:ext>
            </a:extLst>
          </p:cNvPr>
          <p:cNvSpPr/>
          <p:nvPr/>
        </p:nvSpPr>
        <p:spPr>
          <a:xfrm>
            <a:off x="2140850" y="2716636"/>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sp>
        <p:nvSpPr>
          <p:cNvPr id="25" name="Ellipse 24">
            <a:extLst>
              <a:ext uri="{FF2B5EF4-FFF2-40B4-BE49-F238E27FC236}">
                <a16:creationId xmlns:a16="http://schemas.microsoft.com/office/drawing/2014/main" id="{82FF1B3E-B7CC-E004-04DD-ADF7BE5345BF}"/>
              </a:ext>
            </a:extLst>
          </p:cNvPr>
          <p:cNvSpPr/>
          <p:nvPr/>
        </p:nvSpPr>
        <p:spPr>
          <a:xfrm>
            <a:off x="2140850" y="4647310"/>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Einlage</a:t>
            </a:r>
          </a:p>
        </p:txBody>
      </p:sp>
      <p:sp>
        <p:nvSpPr>
          <p:cNvPr id="27" name="Ellipse 26">
            <a:extLst>
              <a:ext uri="{FF2B5EF4-FFF2-40B4-BE49-F238E27FC236}">
                <a16:creationId xmlns:a16="http://schemas.microsoft.com/office/drawing/2014/main" id="{E8C4C3D4-688D-133B-F234-D022133350A0}"/>
              </a:ext>
            </a:extLst>
          </p:cNvPr>
          <p:cNvSpPr/>
          <p:nvPr/>
        </p:nvSpPr>
        <p:spPr>
          <a:xfrm>
            <a:off x="3911094" y="2706254"/>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sp>
        <p:nvSpPr>
          <p:cNvPr id="33" name="Ellipse 32">
            <a:extLst>
              <a:ext uri="{FF2B5EF4-FFF2-40B4-BE49-F238E27FC236}">
                <a16:creationId xmlns:a16="http://schemas.microsoft.com/office/drawing/2014/main" id="{DAB4241D-0640-A6CC-9984-99645C1C6514}"/>
              </a:ext>
            </a:extLst>
          </p:cNvPr>
          <p:cNvSpPr/>
          <p:nvPr/>
        </p:nvSpPr>
        <p:spPr>
          <a:xfrm>
            <a:off x="3911094" y="4628570"/>
            <a:ext cx="1440000" cy="144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1</a:t>
            </a:r>
          </a:p>
        </p:txBody>
      </p:sp>
      <p:cxnSp>
        <p:nvCxnSpPr>
          <p:cNvPr id="20" name="Gerade Verbindung mit Pfeil 19">
            <a:extLst>
              <a:ext uri="{FF2B5EF4-FFF2-40B4-BE49-F238E27FC236}">
                <a16:creationId xmlns:a16="http://schemas.microsoft.com/office/drawing/2014/main" id="{B638596C-CC8E-97B3-60FC-A25EC4354771}"/>
              </a:ext>
            </a:extLst>
          </p:cNvPr>
          <p:cNvCxnSpPr>
            <a:cxnSpLocks/>
          </p:cNvCxnSpPr>
          <p:nvPr/>
        </p:nvCxnSpPr>
        <p:spPr>
          <a:xfrm flipV="1">
            <a:off x="3580850" y="3426254"/>
            <a:ext cx="330244"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F578BF25-D126-B0E7-1ECB-818C89F344A3}"/>
              </a:ext>
            </a:extLst>
          </p:cNvPr>
          <p:cNvCxnSpPr>
            <a:cxnSpLocks/>
          </p:cNvCxnSpPr>
          <p:nvPr/>
        </p:nvCxnSpPr>
        <p:spPr>
          <a:xfrm flipV="1">
            <a:off x="3580850" y="5397626"/>
            <a:ext cx="330244"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feld 40">
            <a:extLst>
              <a:ext uri="{FF2B5EF4-FFF2-40B4-BE49-F238E27FC236}">
                <a16:creationId xmlns:a16="http://schemas.microsoft.com/office/drawing/2014/main" id="{81F0F4D3-B1EC-6F65-49E9-F16A2725D9DF}"/>
              </a:ext>
            </a:extLst>
          </p:cNvPr>
          <p:cNvSpPr txBox="1"/>
          <p:nvPr/>
        </p:nvSpPr>
        <p:spPr>
          <a:xfrm>
            <a:off x="1283554" y="1744641"/>
            <a:ext cx="9668256" cy="400110"/>
          </a:xfrm>
          <a:prstGeom prst="rect">
            <a:avLst/>
          </a:prstGeom>
          <a:noFill/>
        </p:spPr>
        <p:txBody>
          <a:bodyPr wrap="square" rtlCol="0">
            <a:spAutoFit/>
          </a:bodyPr>
          <a:lstStyle/>
          <a:p>
            <a:pPr algn="ctr"/>
            <a:r>
              <a:rPr lang="de-DE" sz="2000" dirty="0">
                <a:solidFill>
                  <a:srgbClr val="FF0000"/>
                </a:solidFill>
              </a:rPr>
              <a:t>Annahme: € 10.000 werden als Sparsumme festgelegt:</a:t>
            </a:r>
            <a:endParaRPr lang="de-DE" sz="2000" b="1" dirty="0">
              <a:solidFill>
                <a:srgbClr val="FF0000"/>
              </a:solidFill>
            </a:endParaRPr>
          </a:p>
        </p:txBody>
      </p:sp>
      <p:sp>
        <p:nvSpPr>
          <p:cNvPr id="3" name="Ellipse 2">
            <a:extLst>
              <a:ext uri="{FF2B5EF4-FFF2-40B4-BE49-F238E27FC236}">
                <a16:creationId xmlns:a16="http://schemas.microsoft.com/office/drawing/2014/main" id="{3154BB0F-26B5-EBCB-CC35-D5E9291C8A8D}"/>
              </a:ext>
            </a:extLst>
          </p:cNvPr>
          <p:cNvSpPr/>
          <p:nvPr/>
        </p:nvSpPr>
        <p:spPr>
          <a:xfrm>
            <a:off x="6708648" y="2601325"/>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2</a:t>
            </a:r>
          </a:p>
        </p:txBody>
      </p:sp>
      <p:sp>
        <p:nvSpPr>
          <p:cNvPr id="14" name="Ellipse 13">
            <a:extLst>
              <a:ext uri="{FF2B5EF4-FFF2-40B4-BE49-F238E27FC236}">
                <a16:creationId xmlns:a16="http://schemas.microsoft.com/office/drawing/2014/main" id="{5941E6C0-837D-8B1A-B18D-9E0FB28F3DD7}"/>
              </a:ext>
            </a:extLst>
          </p:cNvPr>
          <p:cNvSpPr/>
          <p:nvPr/>
        </p:nvSpPr>
        <p:spPr>
          <a:xfrm>
            <a:off x="6708648" y="4523641"/>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2</a:t>
            </a:r>
          </a:p>
        </p:txBody>
      </p:sp>
      <p:cxnSp>
        <p:nvCxnSpPr>
          <p:cNvPr id="16" name="Gerade Verbindung mit Pfeil 15">
            <a:extLst>
              <a:ext uri="{FF2B5EF4-FFF2-40B4-BE49-F238E27FC236}">
                <a16:creationId xmlns:a16="http://schemas.microsoft.com/office/drawing/2014/main" id="{E4FB809A-E7C3-FF25-3567-A35A2C70A40B}"/>
              </a:ext>
            </a:extLst>
          </p:cNvPr>
          <p:cNvCxnSpPr>
            <a:cxnSpLocks/>
            <a:stCxn id="27" idx="6"/>
            <a:endCxn id="3" idx="2"/>
          </p:cNvCxnSpPr>
          <p:nvPr/>
        </p:nvCxnSpPr>
        <p:spPr>
          <a:xfrm flipV="1">
            <a:off x="5351094" y="3411325"/>
            <a:ext cx="1357554" cy="14929"/>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A485695B-FD5E-E029-BB7A-2533EFB5724E}"/>
              </a:ext>
            </a:extLst>
          </p:cNvPr>
          <p:cNvCxnSpPr>
            <a:cxnSpLocks/>
            <a:stCxn id="33" idx="6"/>
            <a:endCxn id="14" idx="2"/>
          </p:cNvCxnSpPr>
          <p:nvPr/>
        </p:nvCxnSpPr>
        <p:spPr>
          <a:xfrm flipV="1">
            <a:off x="5351094" y="5333641"/>
            <a:ext cx="1357554" cy="14929"/>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2" name="Grafik 21" descr="Münzen Silhouette">
            <a:extLst>
              <a:ext uri="{FF2B5EF4-FFF2-40B4-BE49-F238E27FC236}">
                <a16:creationId xmlns:a16="http://schemas.microsoft.com/office/drawing/2014/main" id="{74B5FE9F-0DB1-1855-8646-A92E2ECF70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39954" y="2551540"/>
            <a:ext cx="914400" cy="914400"/>
          </a:xfrm>
          <a:prstGeom prst="rect">
            <a:avLst/>
          </a:prstGeom>
        </p:spPr>
      </p:pic>
      <p:pic>
        <p:nvPicPr>
          <p:cNvPr id="30" name="Grafik 29" descr="Münzen Silhouette">
            <a:extLst>
              <a:ext uri="{FF2B5EF4-FFF2-40B4-BE49-F238E27FC236}">
                <a16:creationId xmlns:a16="http://schemas.microsoft.com/office/drawing/2014/main" id="{4E63B264-6D22-A2A1-2080-46FFB36B05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39954" y="4483226"/>
            <a:ext cx="914400" cy="914400"/>
          </a:xfrm>
          <a:prstGeom prst="rect">
            <a:avLst/>
          </a:prstGeom>
        </p:spPr>
      </p:pic>
      <p:sp>
        <p:nvSpPr>
          <p:cNvPr id="31" name="Textfeld 30">
            <a:extLst>
              <a:ext uri="{FF2B5EF4-FFF2-40B4-BE49-F238E27FC236}">
                <a16:creationId xmlns:a16="http://schemas.microsoft.com/office/drawing/2014/main" id="{FB01B60F-2C19-30D9-D8AD-5A1137EF1721}"/>
              </a:ext>
            </a:extLst>
          </p:cNvPr>
          <p:cNvSpPr txBox="1"/>
          <p:nvPr/>
        </p:nvSpPr>
        <p:spPr>
          <a:xfrm>
            <a:off x="5493835" y="3531970"/>
            <a:ext cx="1090363" cy="400110"/>
          </a:xfrm>
          <a:custGeom>
            <a:avLst/>
            <a:gdLst>
              <a:gd name="connsiteX0" fmla="*/ 0 w 1090363"/>
              <a:gd name="connsiteY0" fmla="*/ 0 h 400110"/>
              <a:gd name="connsiteX1" fmla="*/ 534278 w 1090363"/>
              <a:gd name="connsiteY1" fmla="*/ 0 h 400110"/>
              <a:gd name="connsiteX2" fmla="*/ 1090363 w 1090363"/>
              <a:gd name="connsiteY2" fmla="*/ 0 h 400110"/>
              <a:gd name="connsiteX3" fmla="*/ 1090363 w 1090363"/>
              <a:gd name="connsiteY3" fmla="*/ 400110 h 400110"/>
              <a:gd name="connsiteX4" fmla="*/ 556085 w 1090363"/>
              <a:gd name="connsiteY4" fmla="*/ 400110 h 400110"/>
              <a:gd name="connsiteX5" fmla="*/ 0 w 1090363"/>
              <a:gd name="connsiteY5" fmla="*/ 400110 h 400110"/>
              <a:gd name="connsiteX6" fmla="*/ 0 w 1090363"/>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363" h="400110" fill="none" extrusionOk="0">
                <a:moveTo>
                  <a:pt x="0" y="0"/>
                </a:moveTo>
                <a:cubicBezTo>
                  <a:pt x="221415" y="10922"/>
                  <a:pt x="417523" y="-16273"/>
                  <a:pt x="534278" y="0"/>
                </a:cubicBezTo>
                <a:cubicBezTo>
                  <a:pt x="651033" y="16273"/>
                  <a:pt x="883453" y="-23146"/>
                  <a:pt x="1090363" y="0"/>
                </a:cubicBezTo>
                <a:cubicBezTo>
                  <a:pt x="1085917" y="80046"/>
                  <a:pt x="1079449" y="254651"/>
                  <a:pt x="1090363" y="400110"/>
                </a:cubicBezTo>
                <a:cubicBezTo>
                  <a:pt x="897338" y="423012"/>
                  <a:pt x="731608" y="420387"/>
                  <a:pt x="556085" y="400110"/>
                </a:cubicBezTo>
                <a:cubicBezTo>
                  <a:pt x="380562" y="379833"/>
                  <a:pt x="235698" y="392317"/>
                  <a:pt x="0" y="400110"/>
                </a:cubicBezTo>
                <a:cubicBezTo>
                  <a:pt x="743" y="278630"/>
                  <a:pt x="-2823" y="128926"/>
                  <a:pt x="0" y="0"/>
                </a:cubicBezTo>
                <a:close/>
              </a:path>
              <a:path w="1090363" h="400110" stroke="0" extrusionOk="0">
                <a:moveTo>
                  <a:pt x="0" y="0"/>
                </a:moveTo>
                <a:cubicBezTo>
                  <a:pt x="219871" y="12070"/>
                  <a:pt x="351240" y="15789"/>
                  <a:pt x="523374" y="0"/>
                </a:cubicBezTo>
                <a:cubicBezTo>
                  <a:pt x="695508" y="-15789"/>
                  <a:pt x="829913" y="880"/>
                  <a:pt x="1090363" y="0"/>
                </a:cubicBezTo>
                <a:cubicBezTo>
                  <a:pt x="1106666" y="130854"/>
                  <a:pt x="1093484" y="297713"/>
                  <a:pt x="1090363" y="400110"/>
                </a:cubicBezTo>
                <a:cubicBezTo>
                  <a:pt x="908935" y="390316"/>
                  <a:pt x="787639" y="406448"/>
                  <a:pt x="577892" y="400110"/>
                </a:cubicBezTo>
                <a:cubicBezTo>
                  <a:pt x="368145" y="393772"/>
                  <a:pt x="191336" y="4251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€ 525,-</a:t>
            </a:r>
          </a:p>
        </p:txBody>
      </p:sp>
      <p:sp>
        <p:nvSpPr>
          <p:cNvPr id="32" name="Textfeld 31">
            <a:extLst>
              <a:ext uri="{FF2B5EF4-FFF2-40B4-BE49-F238E27FC236}">
                <a16:creationId xmlns:a16="http://schemas.microsoft.com/office/drawing/2014/main" id="{966F2DD9-279E-CCCF-7F06-9CEA6CDC899C}"/>
              </a:ext>
            </a:extLst>
          </p:cNvPr>
          <p:cNvSpPr txBox="1"/>
          <p:nvPr/>
        </p:nvSpPr>
        <p:spPr>
          <a:xfrm>
            <a:off x="5524994" y="5467258"/>
            <a:ext cx="1090363" cy="400110"/>
          </a:xfrm>
          <a:custGeom>
            <a:avLst/>
            <a:gdLst>
              <a:gd name="connsiteX0" fmla="*/ 0 w 1090363"/>
              <a:gd name="connsiteY0" fmla="*/ 0 h 400110"/>
              <a:gd name="connsiteX1" fmla="*/ 534278 w 1090363"/>
              <a:gd name="connsiteY1" fmla="*/ 0 h 400110"/>
              <a:gd name="connsiteX2" fmla="*/ 1090363 w 1090363"/>
              <a:gd name="connsiteY2" fmla="*/ 0 h 400110"/>
              <a:gd name="connsiteX3" fmla="*/ 1090363 w 1090363"/>
              <a:gd name="connsiteY3" fmla="*/ 400110 h 400110"/>
              <a:gd name="connsiteX4" fmla="*/ 556085 w 1090363"/>
              <a:gd name="connsiteY4" fmla="*/ 400110 h 400110"/>
              <a:gd name="connsiteX5" fmla="*/ 0 w 1090363"/>
              <a:gd name="connsiteY5" fmla="*/ 400110 h 400110"/>
              <a:gd name="connsiteX6" fmla="*/ 0 w 1090363"/>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363" h="400110" fill="none" extrusionOk="0">
                <a:moveTo>
                  <a:pt x="0" y="0"/>
                </a:moveTo>
                <a:cubicBezTo>
                  <a:pt x="221415" y="10922"/>
                  <a:pt x="417523" y="-16273"/>
                  <a:pt x="534278" y="0"/>
                </a:cubicBezTo>
                <a:cubicBezTo>
                  <a:pt x="651033" y="16273"/>
                  <a:pt x="883453" y="-23146"/>
                  <a:pt x="1090363" y="0"/>
                </a:cubicBezTo>
                <a:cubicBezTo>
                  <a:pt x="1085917" y="80046"/>
                  <a:pt x="1079449" y="254651"/>
                  <a:pt x="1090363" y="400110"/>
                </a:cubicBezTo>
                <a:cubicBezTo>
                  <a:pt x="897338" y="423012"/>
                  <a:pt x="731608" y="420387"/>
                  <a:pt x="556085" y="400110"/>
                </a:cubicBezTo>
                <a:cubicBezTo>
                  <a:pt x="380562" y="379833"/>
                  <a:pt x="235698" y="392317"/>
                  <a:pt x="0" y="400110"/>
                </a:cubicBezTo>
                <a:cubicBezTo>
                  <a:pt x="743" y="278630"/>
                  <a:pt x="-2823" y="128926"/>
                  <a:pt x="0" y="0"/>
                </a:cubicBezTo>
                <a:close/>
              </a:path>
              <a:path w="1090363" h="400110" stroke="0" extrusionOk="0">
                <a:moveTo>
                  <a:pt x="0" y="0"/>
                </a:moveTo>
                <a:cubicBezTo>
                  <a:pt x="219871" y="12070"/>
                  <a:pt x="351240" y="15789"/>
                  <a:pt x="523374" y="0"/>
                </a:cubicBezTo>
                <a:cubicBezTo>
                  <a:pt x="695508" y="-15789"/>
                  <a:pt x="829913" y="880"/>
                  <a:pt x="1090363" y="0"/>
                </a:cubicBezTo>
                <a:cubicBezTo>
                  <a:pt x="1106666" y="130854"/>
                  <a:pt x="1093484" y="297713"/>
                  <a:pt x="1090363" y="400110"/>
                </a:cubicBezTo>
                <a:cubicBezTo>
                  <a:pt x="908935" y="390316"/>
                  <a:pt x="787639" y="406448"/>
                  <a:pt x="577892" y="400110"/>
                </a:cubicBezTo>
                <a:cubicBezTo>
                  <a:pt x="368145" y="393772"/>
                  <a:pt x="191336" y="4251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€ 500,-</a:t>
            </a:r>
          </a:p>
        </p:txBody>
      </p:sp>
      <p:pic>
        <p:nvPicPr>
          <p:cNvPr id="1028" name="Picture 4" descr="Geldsack-Symbol mit leerem Raum. Umriss-Vektor-Illustration ...">
            <a:extLst>
              <a:ext uri="{FF2B5EF4-FFF2-40B4-BE49-F238E27FC236}">
                <a16:creationId xmlns:a16="http://schemas.microsoft.com/office/drawing/2014/main" id="{273B2CD9-F077-7B09-7BAE-05C9606556ED}"/>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2541215" y="3284811"/>
            <a:ext cx="639271" cy="706360"/>
          </a:xfrm>
          <a:prstGeom prst="rect">
            <a:avLst/>
          </a:prstGeom>
          <a:noFill/>
          <a:extLst>
            <a:ext uri="{909E8E84-426E-40DD-AFC4-6F175D3DCCD1}">
              <a14:hiddenFill xmlns:a14="http://schemas.microsoft.com/office/drawing/2010/main">
                <a:solidFill>
                  <a:srgbClr val="FFFFFF"/>
                </a:solidFill>
              </a14:hiddenFill>
            </a:ext>
          </a:extLst>
        </p:spPr>
      </p:pic>
      <p:sp>
        <p:nvSpPr>
          <p:cNvPr id="46" name="Textfeld 45">
            <a:extLst>
              <a:ext uri="{FF2B5EF4-FFF2-40B4-BE49-F238E27FC236}">
                <a16:creationId xmlns:a16="http://schemas.microsoft.com/office/drawing/2014/main" id="{0E05BE2A-EE5D-F794-7DE2-D931EE6F8443}"/>
              </a:ext>
            </a:extLst>
          </p:cNvPr>
          <p:cNvSpPr txBox="1"/>
          <p:nvPr/>
        </p:nvSpPr>
        <p:spPr>
          <a:xfrm>
            <a:off x="2283315" y="3584825"/>
            <a:ext cx="1228221" cy="400110"/>
          </a:xfrm>
          <a:custGeom>
            <a:avLst/>
            <a:gdLst>
              <a:gd name="connsiteX0" fmla="*/ 0 w 1228221"/>
              <a:gd name="connsiteY0" fmla="*/ 0 h 400110"/>
              <a:gd name="connsiteX1" fmla="*/ 601828 w 1228221"/>
              <a:gd name="connsiteY1" fmla="*/ 0 h 400110"/>
              <a:gd name="connsiteX2" fmla="*/ 1228221 w 1228221"/>
              <a:gd name="connsiteY2" fmla="*/ 0 h 400110"/>
              <a:gd name="connsiteX3" fmla="*/ 1228221 w 1228221"/>
              <a:gd name="connsiteY3" fmla="*/ 400110 h 400110"/>
              <a:gd name="connsiteX4" fmla="*/ 626393 w 1228221"/>
              <a:gd name="connsiteY4" fmla="*/ 400110 h 400110"/>
              <a:gd name="connsiteX5" fmla="*/ 0 w 1228221"/>
              <a:gd name="connsiteY5" fmla="*/ 400110 h 400110"/>
              <a:gd name="connsiteX6" fmla="*/ 0 w 122822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221" h="400110" fill="none" extrusionOk="0">
                <a:moveTo>
                  <a:pt x="0" y="0"/>
                </a:moveTo>
                <a:cubicBezTo>
                  <a:pt x="166200" y="-27864"/>
                  <a:pt x="431397" y="-6938"/>
                  <a:pt x="601828" y="0"/>
                </a:cubicBezTo>
                <a:cubicBezTo>
                  <a:pt x="772259" y="6938"/>
                  <a:pt x="1034629" y="-28970"/>
                  <a:pt x="1228221" y="0"/>
                </a:cubicBezTo>
                <a:cubicBezTo>
                  <a:pt x="1223775" y="80046"/>
                  <a:pt x="1217307" y="254651"/>
                  <a:pt x="1228221" y="400110"/>
                </a:cubicBezTo>
                <a:cubicBezTo>
                  <a:pt x="1005756" y="385245"/>
                  <a:pt x="890765" y="377749"/>
                  <a:pt x="626393" y="400110"/>
                </a:cubicBezTo>
                <a:cubicBezTo>
                  <a:pt x="362021" y="422471"/>
                  <a:pt x="174746" y="412791"/>
                  <a:pt x="0" y="400110"/>
                </a:cubicBezTo>
                <a:cubicBezTo>
                  <a:pt x="743" y="278630"/>
                  <a:pt x="-2823" y="128926"/>
                  <a:pt x="0" y="0"/>
                </a:cubicBezTo>
                <a:close/>
              </a:path>
              <a:path w="1228221" h="400110" stroke="0" extrusionOk="0">
                <a:moveTo>
                  <a:pt x="0" y="0"/>
                </a:moveTo>
                <a:cubicBezTo>
                  <a:pt x="123235" y="1318"/>
                  <a:pt x="319054" y="-1970"/>
                  <a:pt x="589546" y="0"/>
                </a:cubicBezTo>
                <a:cubicBezTo>
                  <a:pt x="860038" y="1970"/>
                  <a:pt x="985624" y="-2939"/>
                  <a:pt x="1228221" y="0"/>
                </a:cubicBezTo>
                <a:cubicBezTo>
                  <a:pt x="1244524" y="130854"/>
                  <a:pt x="1231342" y="297713"/>
                  <a:pt x="1228221" y="400110"/>
                </a:cubicBezTo>
                <a:cubicBezTo>
                  <a:pt x="1096790" y="425909"/>
                  <a:pt x="879855" y="380898"/>
                  <a:pt x="650957" y="400110"/>
                </a:cubicBezTo>
                <a:cubicBezTo>
                  <a:pt x="422059" y="419322"/>
                  <a:pt x="192178" y="379072"/>
                  <a:pt x="0" y="400110"/>
                </a:cubicBezTo>
                <a:cubicBezTo>
                  <a:pt x="9696" y="213102"/>
                  <a:pt x="17336" y="119798"/>
                  <a:pt x="0" y="0"/>
                </a:cubicBezTo>
                <a:close/>
              </a:path>
            </a:pathLst>
          </a:custGeom>
          <a:solidFill>
            <a:srgbClr val="F177C3">
              <a:alpha val="5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€ 10.000,-</a:t>
            </a:r>
          </a:p>
        </p:txBody>
      </p:sp>
      <p:pic>
        <p:nvPicPr>
          <p:cNvPr id="47" name="Picture 4" descr="Geldsack-Symbol mit leerem Raum. Umriss-Vektor-Illustration ...">
            <a:extLst>
              <a:ext uri="{FF2B5EF4-FFF2-40B4-BE49-F238E27FC236}">
                <a16:creationId xmlns:a16="http://schemas.microsoft.com/office/drawing/2014/main" id="{33A13109-5B61-DF38-CB6A-CB2BFCC1E797}"/>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2541215" y="5221081"/>
            <a:ext cx="639271" cy="706360"/>
          </a:xfrm>
          <a:prstGeom prst="rect">
            <a:avLst/>
          </a:prstGeom>
          <a:noFill/>
          <a:extLst>
            <a:ext uri="{909E8E84-426E-40DD-AFC4-6F175D3DCCD1}">
              <a14:hiddenFill xmlns:a14="http://schemas.microsoft.com/office/drawing/2010/main">
                <a:solidFill>
                  <a:srgbClr val="FFFFFF"/>
                </a:solidFill>
              </a14:hiddenFill>
            </a:ext>
          </a:extLst>
        </p:spPr>
      </p:pic>
      <p:sp>
        <p:nvSpPr>
          <p:cNvPr id="48" name="Textfeld 47">
            <a:extLst>
              <a:ext uri="{FF2B5EF4-FFF2-40B4-BE49-F238E27FC236}">
                <a16:creationId xmlns:a16="http://schemas.microsoft.com/office/drawing/2014/main" id="{591C6ECF-85C6-2D58-8D27-C6A6AE2396B1}"/>
              </a:ext>
            </a:extLst>
          </p:cNvPr>
          <p:cNvSpPr txBox="1"/>
          <p:nvPr/>
        </p:nvSpPr>
        <p:spPr>
          <a:xfrm>
            <a:off x="2283315" y="5521095"/>
            <a:ext cx="1228221" cy="400110"/>
          </a:xfrm>
          <a:custGeom>
            <a:avLst/>
            <a:gdLst>
              <a:gd name="connsiteX0" fmla="*/ 0 w 1228221"/>
              <a:gd name="connsiteY0" fmla="*/ 0 h 400110"/>
              <a:gd name="connsiteX1" fmla="*/ 601828 w 1228221"/>
              <a:gd name="connsiteY1" fmla="*/ 0 h 400110"/>
              <a:gd name="connsiteX2" fmla="*/ 1228221 w 1228221"/>
              <a:gd name="connsiteY2" fmla="*/ 0 h 400110"/>
              <a:gd name="connsiteX3" fmla="*/ 1228221 w 1228221"/>
              <a:gd name="connsiteY3" fmla="*/ 400110 h 400110"/>
              <a:gd name="connsiteX4" fmla="*/ 626393 w 1228221"/>
              <a:gd name="connsiteY4" fmla="*/ 400110 h 400110"/>
              <a:gd name="connsiteX5" fmla="*/ 0 w 1228221"/>
              <a:gd name="connsiteY5" fmla="*/ 400110 h 400110"/>
              <a:gd name="connsiteX6" fmla="*/ 0 w 1228221"/>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221" h="400110" fill="none" extrusionOk="0">
                <a:moveTo>
                  <a:pt x="0" y="0"/>
                </a:moveTo>
                <a:cubicBezTo>
                  <a:pt x="166200" y="-27864"/>
                  <a:pt x="431397" y="-6938"/>
                  <a:pt x="601828" y="0"/>
                </a:cubicBezTo>
                <a:cubicBezTo>
                  <a:pt x="772259" y="6938"/>
                  <a:pt x="1034629" y="-28970"/>
                  <a:pt x="1228221" y="0"/>
                </a:cubicBezTo>
                <a:cubicBezTo>
                  <a:pt x="1223775" y="80046"/>
                  <a:pt x="1217307" y="254651"/>
                  <a:pt x="1228221" y="400110"/>
                </a:cubicBezTo>
                <a:cubicBezTo>
                  <a:pt x="1005756" y="385245"/>
                  <a:pt x="890765" y="377749"/>
                  <a:pt x="626393" y="400110"/>
                </a:cubicBezTo>
                <a:cubicBezTo>
                  <a:pt x="362021" y="422471"/>
                  <a:pt x="174746" y="412791"/>
                  <a:pt x="0" y="400110"/>
                </a:cubicBezTo>
                <a:cubicBezTo>
                  <a:pt x="743" y="278630"/>
                  <a:pt x="-2823" y="128926"/>
                  <a:pt x="0" y="0"/>
                </a:cubicBezTo>
                <a:close/>
              </a:path>
              <a:path w="1228221" h="400110" stroke="0" extrusionOk="0">
                <a:moveTo>
                  <a:pt x="0" y="0"/>
                </a:moveTo>
                <a:cubicBezTo>
                  <a:pt x="123235" y="1318"/>
                  <a:pt x="319054" y="-1970"/>
                  <a:pt x="589546" y="0"/>
                </a:cubicBezTo>
                <a:cubicBezTo>
                  <a:pt x="860038" y="1970"/>
                  <a:pt x="985624" y="-2939"/>
                  <a:pt x="1228221" y="0"/>
                </a:cubicBezTo>
                <a:cubicBezTo>
                  <a:pt x="1244524" y="130854"/>
                  <a:pt x="1231342" y="297713"/>
                  <a:pt x="1228221" y="400110"/>
                </a:cubicBezTo>
                <a:cubicBezTo>
                  <a:pt x="1096790" y="425909"/>
                  <a:pt x="879855" y="380898"/>
                  <a:pt x="650957" y="400110"/>
                </a:cubicBezTo>
                <a:cubicBezTo>
                  <a:pt x="422059" y="419322"/>
                  <a:pt x="192178" y="379072"/>
                  <a:pt x="0" y="400110"/>
                </a:cubicBezTo>
                <a:cubicBezTo>
                  <a:pt x="9696" y="213102"/>
                  <a:pt x="17336" y="119798"/>
                  <a:pt x="0" y="0"/>
                </a:cubicBezTo>
                <a:close/>
              </a:path>
            </a:pathLst>
          </a:custGeom>
          <a:solidFill>
            <a:srgbClr val="F177C3">
              <a:alpha val="5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€ 10.000,-</a:t>
            </a:r>
          </a:p>
        </p:txBody>
      </p:sp>
      <p:pic>
        <p:nvPicPr>
          <p:cNvPr id="49" name="Picture 4" descr="Geldsack-Symbol mit leerem Raum. Umriss-Vektor-Illustration ...">
            <a:extLst>
              <a:ext uri="{FF2B5EF4-FFF2-40B4-BE49-F238E27FC236}">
                <a16:creationId xmlns:a16="http://schemas.microsoft.com/office/drawing/2014/main" id="{93B056AD-45A9-B040-227E-0045975D04DE}"/>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4311458" y="3253209"/>
            <a:ext cx="639271" cy="70636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descr="Geldsack-Symbol mit leerem Raum. Umriss-Vektor-Illustration ...">
            <a:extLst>
              <a:ext uri="{FF2B5EF4-FFF2-40B4-BE49-F238E27FC236}">
                <a16:creationId xmlns:a16="http://schemas.microsoft.com/office/drawing/2014/main" id="{1B011CFC-6323-ACCF-521C-C435A2751392}"/>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4307620" y="5221081"/>
            <a:ext cx="639271" cy="70636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Geldsack-Symbol mit leerem Raum. Umriss-Vektor-Illustration ...">
            <a:extLst>
              <a:ext uri="{FF2B5EF4-FFF2-40B4-BE49-F238E27FC236}">
                <a16:creationId xmlns:a16="http://schemas.microsoft.com/office/drawing/2014/main" id="{D1E0023E-30A3-4412-2CCD-D8162DD729AA}"/>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7199012" y="5214845"/>
            <a:ext cx="639271" cy="70636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Geldsack-Symbol mit leerem Raum. Umriss-Vektor-Illustration ...">
            <a:extLst>
              <a:ext uri="{FF2B5EF4-FFF2-40B4-BE49-F238E27FC236}">
                <a16:creationId xmlns:a16="http://schemas.microsoft.com/office/drawing/2014/main" id="{140DADA4-CC57-469B-15C7-CE32304AFB0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7199012" y="3231645"/>
            <a:ext cx="639271" cy="706360"/>
          </a:xfrm>
          <a:prstGeom prst="rect">
            <a:avLst/>
          </a:prstGeom>
          <a:noFill/>
          <a:extLst>
            <a:ext uri="{909E8E84-426E-40DD-AFC4-6F175D3DCCD1}">
              <a14:hiddenFill xmlns:a14="http://schemas.microsoft.com/office/drawing/2010/main">
                <a:solidFill>
                  <a:srgbClr val="FFFFFF"/>
                </a:solidFill>
              </a14:hiddenFill>
            </a:ext>
          </a:extLst>
        </p:spPr>
      </p:pic>
      <p:sp>
        <p:nvSpPr>
          <p:cNvPr id="39" name="Textfeld 38">
            <a:extLst>
              <a:ext uri="{FF2B5EF4-FFF2-40B4-BE49-F238E27FC236}">
                <a16:creationId xmlns:a16="http://schemas.microsoft.com/office/drawing/2014/main" id="{8975CC55-B0A8-A58C-D76D-723D2D55F936}"/>
              </a:ext>
            </a:extLst>
          </p:cNvPr>
          <p:cNvSpPr txBox="1"/>
          <p:nvPr/>
        </p:nvSpPr>
        <p:spPr>
          <a:xfrm>
            <a:off x="4507575" y="3663714"/>
            <a:ext cx="904415" cy="400110"/>
          </a:xfrm>
          <a:custGeom>
            <a:avLst/>
            <a:gdLst>
              <a:gd name="connsiteX0" fmla="*/ 0 w 904415"/>
              <a:gd name="connsiteY0" fmla="*/ 0 h 400110"/>
              <a:gd name="connsiteX1" fmla="*/ 443163 w 904415"/>
              <a:gd name="connsiteY1" fmla="*/ 0 h 400110"/>
              <a:gd name="connsiteX2" fmla="*/ 904415 w 904415"/>
              <a:gd name="connsiteY2" fmla="*/ 0 h 400110"/>
              <a:gd name="connsiteX3" fmla="*/ 904415 w 904415"/>
              <a:gd name="connsiteY3" fmla="*/ 400110 h 400110"/>
              <a:gd name="connsiteX4" fmla="*/ 461252 w 904415"/>
              <a:gd name="connsiteY4" fmla="*/ 400110 h 400110"/>
              <a:gd name="connsiteX5" fmla="*/ 0 w 904415"/>
              <a:gd name="connsiteY5" fmla="*/ 400110 h 400110"/>
              <a:gd name="connsiteX6" fmla="*/ 0 w 904415"/>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415" h="400110" fill="none" extrusionOk="0">
                <a:moveTo>
                  <a:pt x="0" y="0"/>
                </a:moveTo>
                <a:cubicBezTo>
                  <a:pt x="123210" y="-7089"/>
                  <a:pt x="345595" y="-17848"/>
                  <a:pt x="443163" y="0"/>
                </a:cubicBezTo>
                <a:cubicBezTo>
                  <a:pt x="540731" y="17848"/>
                  <a:pt x="754537" y="2693"/>
                  <a:pt x="904415" y="0"/>
                </a:cubicBezTo>
                <a:cubicBezTo>
                  <a:pt x="899969" y="80046"/>
                  <a:pt x="893501" y="254651"/>
                  <a:pt x="904415" y="400110"/>
                </a:cubicBezTo>
                <a:cubicBezTo>
                  <a:pt x="728543" y="388366"/>
                  <a:pt x="562486" y="382650"/>
                  <a:pt x="461252" y="400110"/>
                </a:cubicBezTo>
                <a:cubicBezTo>
                  <a:pt x="360018" y="417570"/>
                  <a:pt x="118146" y="397440"/>
                  <a:pt x="0" y="400110"/>
                </a:cubicBezTo>
                <a:cubicBezTo>
                  <a:pt x="743" y="278630"/>
                  <a:pt x="-2823" y="128926"/>
                  <a:pt x="0" y="0"/>
                </a:cubicBezTo>
                <a:close/>
              </a:path>
              <a:path w="904415" h="400110" stroke="0" extrusionOk="0">
                <a:moveTo>
                  <a:pt x="0" y="0"/>
                </a:moveTo>
                <a:cubicBezTo>
                  <a:pt x="171419" y="-15920"/>
                  <a:pt x="236884" y="10127"/>
                  <a:pt x="434119" y="0"/>
                </a:cubicBezTo>
                <a:cubicBezTo>
                  <a:pt x="631354" y="-10127"/>
                  <a:pt x="722851" y="9010"/>
                  <a:pt x="904415" y="0"/>
                </a:cubicBezTo>
                <a:cubicBezTo>
                  <a:pt x="920718" y="130854"/>
                  <a:pt x="907536" y="297713"/>
                  <a:pt x="904415" y="400110"/>
                </a:cubicBezTo>
                <a:cubicBezTo>
                  <a:pt x="819373" y="397850"/>
                  <a:pt x="572174" y="419026"/>
                  <a:pt x="479340" y="400110"/>
                </a:cubicBezTo>
                <a:cubicBezTo>
                  <a:pt x="386506" y="381194"/>
                  <a:pt x="235540" y="417755"/>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€ 500,-</a:t>
            </a:r>
          </a:p>
        </p:txBody>
      </p:sp>
      <p:sp>
        <p:nvSpPr>
          <p:cNvPr id="19" name="Textfeld 18">
            <a:extLst>
              <a:ext uri="{FF2B5EF4-FFF2-40B4-BE49-F238E27FC236}">
                <a16:creationId xmlns:a16="http://schemas.microsoft.com/office/drawing/2014/main" id="{FDEB8F6E-E1C1-F06C-7A71-9EC6FE53AD45}"/>
              </a:ext>
            </a:extLst>
          </p:cNvPr>
          <p:cNvSpPr txBox="1"/>
          <p:nvPr/>
        </p:nvSpPr>
        <p:spPr>
          <a:xfrm>
            <a:off x="7317351" y="3663714"/>
            <a:ext cx="1098378" cy="400110"/>
          </a:xfrm>
          <a:custGeom>
            <a:avLst/>
            <a:gdLst>
              <a:gd name="connsiteX0" fmla="*/ 0 w 1098378"/>
              <a:gd name="connsiteY0" fmla="*/ 0 h 400110"/>
              <a:gd name="connsiteX1" fmla="*/ 538205 w 1098378"/>
              <a:gd name="connsiteY1" fmla="*/ 0 h 400110"/>
              <a:gd name="connsiteX2" fmla="*/ 1098378 w 1098378"/>
              <a:gd name="connsiteY2" fmla="*/ 0 h 400110"/>
              <a:gd name="connsiteX3" fmla="*/ 1098378 w 1098378"/>
              <a:gd name="connsiteY3" fmla="*/ 400110 h 400110"/>
              <a:gd name="connsiteX4" fmla="*/ 560173 w 1098378"/>
              <a:gd name="connsiteY4" fmla="*/ 400110 h 400110"/>
              <a:gd name="connsiteX5" fmla="*/ 0 w 1098378"/>
              <a:gd name="connsiteY5" fmla="*/ 400110 h 400110"/>
              <a:gd name="connsiteX6" fmla="*/ 0 w 1098378"/>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378" h="400110" fill="none" extrusionOk="0">
                <a:moveTo>
                  <a:pt x="0" y="0"/>
                </a:moveTo>
                <a:cubicBezTo>
                  <a:pt x="140487" y="-7966"/>
                  <a:pt x="372312" y="12754"/>
                  <a:pt x="538205" y="0"/>
                </a:cubicBezTo>
                <a:cubicBezTo>
                  <a:pt x="704098" y="-12754"/>
                  <a:pt x="842498" y="21440"/>
                  <a:pt x="1098378" y="0"/>
                </a:cubicBezTo>
                <a:cubicBezTo>
                  <a:pt x="1093932" y="80046"/>
                  <a:pt x="1087464" y="254651"/>
                  <a:pt x="1098378" y="400110"/>
                </a:cubicBezTo>
                <a:cubicBezTo>
                  <a:pt x="968864" y="408784"/>
                  <a:pt x="800513" y="412643"/>
                  <a:pt x="560173" y="400110"/>
                </a:cubicBezTo>
                <a:cubicBezTo>
                  <a:pt x="319833" y="387577"/>
                  <a:pt x="114519" y="412786"/>
                  <a:pt x="0" y="400110"/>
                </a:cubicBezTo>
                <a:cubicBezTo>
                  <a:pt x="743" y="278630"/>
                  <a:pt x="-2823" y="128926"/>
                  <a:pt x="0" y="0"/>
                </a:cubicBezTo>
                <a:close/>
              </a:path>
              <a:path w="1098378" h="400110" stroke="0" extrusionOk="0">
                <a:moveTo>
                  <a:pt x="0" y="0"/>
                </a:moveTo>
                <a:cubicBezTo>
                  <a:pt x="215660" y="-24932"/>
                  <a:pt x="292397" y="10336"/>
                  <a:pt x="527221" y="0"/>
                </a:cubicBezTo>
                <a:cubicBezTo>
                  <a:pt x="762045" y="-10336"/>
                  <a:pt x="858551" y="-22711"/>
                  <a:pt x="1098378" y="0"/>
                </a:cubicBezTo>
                <a:cubicBezTo>
                  <a:pt x="1114681" y="130854"/>
                  <a:pt x="1101499" y="297713"/>
                  <a:pt x="1098378" y="400110"/>
                </a:cubicBezTo>
                <a:cubicBezTo>
                  <a:pt x="960846" y="391947"/>
                  <a:pt x="813666" y="376705"/>
                  <a:pt x="582140" y="400110"/>
                </a:cubicBezTo>
                <a:cubicBezTo>
                  <a:pt x="350614" y="423515"/>
                  <a:pt x="169436" y="396025"/>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€ 1.025,-</a:t>
            </a:r>
          </a:p>
        </p:txBody>
      </p:sp>
      <p:sp>
        <p:nvSpPr>
          <p:cNvPr id="13" name="Ellipse 12">
            <a:extLst>
              <a:ext uri="{FF2B5EF4-FFF2-40B4-BE49-F238E27FC236}">
                <a16:creationId xmlns:a16="http://schemas.microsoft.com/office/drawing/2014/main" id="{B357C7D2-05AA-41F3-0138-A69DAECF089C}"/>
              </a:ext>
            </a:extLst>
          </p:cNvPr>
          <p:cNvSpPr/>
          <p:nvPr/>
        </p:nvSpPr>
        <p:spPr>
          <a:xfrm>
            <a:off x="9963789" y="2601325"/>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3</a:t>
            </a:r>
          </a:p>
        </p:txBody>
      </p:sp>
      <p:sp>
        <p:nvSpPr>
          <p:cNvPr id="15" name="Ellipse 14">
            <a:extLst>
              <a:ext uri="{FF2B5EF4-FFF2-40B4-BE49-F238E27FC236}">
                <a16:creationId xmlns:a16="http://schemas.microsoft.com/office/drawing/2014/main" id="{4A7F0D12-A4E3-9B71-F7BF-0E55E96E8A4E}"/>
              </a:ext>
            </a:extLst>
          </p:cNvPr>
          <p:cNvSpPr/>
          <p:nvPr/>
        </p:nvSpPr>
        <p:spPr>
          <a:xfrm>
            <a:off x="9963789" y="4523641"/>
            <a:ext cx="1620000" cy="1620000"/>
          </a:xfrm>
          <a:prstGeom prst="ellipse">
            <a:avLst/>
          </a:pr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1617256088">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37393" y="307036"/>
                          <a:pt x="305145" y="31099"/>
                          <a:pt x="720000" y="0"/>
                        </a:cubicBezTo>
                        <a:cubicBezTo>
                          <a:pt x="1155645" y="43634"/>
                          <a:pt x="1483442" y="366765"/>
                          <a:pt x="1440000" y="720000"/>
                        </a:cubicBezTo>
                        <a:cubicBezTo>
                          <a:pt x="1431573" y="1115062"/>
                          <a:pt x="1141235" y="1467243"/>
                          <a:pt x="720000" y="1440000"/>
                        </a:cubicBezTo>
                        <a:cubicBezTo>
                          <a:pt x="315279" y="1449567"/>
                          <a:pt x="-50242" y="1071560"/>
                          <a:pt x="0" y="720000"/>
                        </a:cubicBezTo>
                        <a:close/>
                      </a:path>
                      <a:path w="1440000" h="1440000" stroke="0" extrusionOk="0">
                        <a:moveTo>
                          <a:pt x="0" y="720000"/>
                        </a:moveTo>
                        <a:cubicBezTo>
                          <a:pt x="37538" y="267106"/>
                          <a:pt x="341427" y="29894"/>
                          <a:pt x="720000" y="0"/>
                        </a:cubicBezTo>
                        <a:cubicBezTo>
                          <a:pt x="1103143" y="-40366"/>
                          <a:pt x="1474202" y="342813"/>
                          <a:pt x="1440000" y="720000"/>
                        </a:cubicBezTo>
                        <a:cubicBezTo>
                          <a:pt x="1438505" y="1101337"/>
                          <a:pt x="1073071" y="1460077"/>
                          <a:pt x="720000" y="1440000"/>
                        </a:cubicBezTo>
                        <a:cubicBezTo>
                          <a:pt x="317419" y="1416319"/>
                          <a:pt x="38134" y="1172636"/>
                          <a:pt x="0" y="72000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b="1" dirty="0">
                <a:solidFill>
                  <a:schemeClr val="accent6">
                    <a:lumMod val="50000"/>
                  </a:schemeClr>
                </a:solidFill>
              </a:rPr>
              <a:t>Jahr 3</a:t>
            </a:r>
          </a:p>
        </p:txBody>
      </p:sp>
      <p:cxnSp>
        <p:nvCxnSpPr>
          <p:cNvPr id="23" name="Gerade Verbindung mit Pfeil 22">
            <a:extLst>
              <a:ext uri="{FF2B5EF4-FFF2-40B4-BE49-F238E27FC236}">
                <a16:creationId xmlns:a16="http://schemas.microsoft.com/office/drawing/2014/main" id="{7EFEF8AA-B671-C842-E052-D9FFFABA0756}"/>
              </a:ext>
            </a:extLst>
          </p:cNvPr>
          <p:cNvCxnSpPr>
            <a:cxnSpLocks/>
            <a:stCxn id="3" idx="6"/>
            <a:endCxn id="13" idx="2"/>
          </p:cNvCxnSpPr>
          <p:nvPr/>
        </p:nvCxnSpPr>
        <p:spPr>
          <a:xfrm>
            <a:off x="8328648" y="3411325"/>
            <a:ext cx="1635141"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D6B36B36-D799-0979-8A7D-12A5991B156E}"/>
              </a:ext>
            </a:extLst>
          </p:cNvPr>
          <p:cNvCxnSpPr>
            <a:cxnSpLocks/>
            <a:stCxn id="14" idx="6"/>
            <a:endCxn id="15" idx="2"/>
          </p:cNvCxnSpPr>
          <p:nvPr/>
        </p:nvCxnSpPr>
        <p:spPr>
          <a:xfrm>
            <a:off x="8328648" y="5333641"/>
            <a:ext cx="1635141"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8" name="Grafik 27" descr="Münzen Silhouette">
            <a:extLst>
              <a:ext uri="{FF2B5EF4-FFF2-40B4-BE49-F238E27FC236}">
                <a16:creationId xmlns:a16="http://schemas.microsoft.com/office/drawing/2014/main" id="{7F3EF050-BDFD-2CFB-0A1A-9EADFCC946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95095" y="2551540"/>
            <a:ext cx="914400" cy="914400"/>
          </a:xfrm>
          <a:prstGeom prst="rect">
            <a:avLst/>
          </a:prstGeom>
        </p:spPr>
      </p:pic>
      <p:pic>
        <p:nvPicPr>
          <p:cNvPr id="34" name="Grafik 33" descr="Münzen Silhouette">
            <a:extLst>
              <a:ext uri="{FF2B5EF4-FFF2-40B4-BE49-F238E27FC236}">
                <a16:creationId xmlns:a16="http://schemas.microsoft.com/office/drawing/2014/main" id="{C6506086-141F-6E03-A018-ADBC331DD71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95095" y="4483226"/>
            <a:ext cx="914400" cy="914400"/>
          </a:xfrm>
          <a:prstGeom prst="rect">
            <a:avLst/>
          </a:prstGeom>
        </p:spPr>
      </p:pic>
      <p:sp>
        <p:nvSpPr>
          <p:cNvPr id="36" name="Textfeld 35">
            <a:extLst>
              <a:ext uri="{FF2B5EF4-FFF2-40B4-BE49-F238E27FC236}">
                <a16:creationId xmlns:a16="http://schemas.microsoft.com/office/drawing/2014/main" id="{B48D6AA4-D210-914C-3855-D4E2EF751F1C}"/>
              </a:ext>
            </a:extLst>
          </p:cNvPr>
          <p:cNvSpPr txBox="1"/>
          <p:nvPr/>
        </p:nvSpPr>
        <p:spPr>
          <a:xfrm>
            <a:off x="8748976" y="3531970"/>
            <a:ext cx="1271502" cy="400110"/>
          </a:xfrm>
          <a:custGeom>
            <a:avLst/>
            <a:gdLst>
              <a:gd name="connsiteX0" fmla="*/ 0 w 1271502"/>
              <a:gd name="connsiteY0" fmla="*/ 0 h 400110"/>
              <a:gd name="connsiteX1" fmla="*/ 623036 w 1271502"/>
              <a:gd name="connsiteY1" fmla="*/ 0 h 400110"/>
              <a:gd name="connsiteX2" fmla="*/ 1271502 w 1271502"/>
              <a:gd name="connsiteY2" fmla="*/ 0 h 400110"/>
              <a:gd name="connsiteX3" fmla="*/ 1271502 w 1271502"/>
              <a:gd name="connsiteY3" fmla="*/ 400110 h 400110"/>
              <a:gd name="connsiteX4" fmla="*/ 648466 w 1271502"/>
              <a:gd name="connsiteY4" fmla="*/ 400110 h 400110"/>
              <a:gd name="connsiteX5" fmla="*/ 0 w 1271502"/>
              <a:gd name="connsiteY5" fmla="*/ 400110 h 400110"/>
              <a:gd name="connsiteX6" fmla="*/ 0 w 1271502"/>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02" h="400110" fill="none" extrusionOk="0">
                <a:moveTo>
                  <a:pt x="0" y="0"/>
                </a:moveTo>
                <a:cubicBezTo>
                  <a:pt x="206282" y="18940"/>
                  <a:pt x="370353" y="7222"/>
                  <a:pt x="623036" y="0"/>
                </a:cubicBezTo>
                <a:cubicBezTo>
                  <a:pt x="875719" y="-7222"/>
                  <a:pt x="978848" y="8245"/>
                  <a:pt x="1271502" y="0"/>
                </a:cubicBezTo>
                <a:cubicBezTo>
                  <a:pt x="1267056" y="80046"/>
                  <a:pt x="1260588" y="254651"/>
                  <a:pt x="1271502" y="400110"/>
                </a:cubicBezTo>
                <a:cubicBezTo>
                  <a:pt x="1119497" y="369362"/>
                  <a:pt x="783936" y="381708"/>
                  <a:pt x="648466" y="400110"/>
                </a:cubicBezTo>
                <a:cubicBezTo>
                  <a:pt x="512996" y="418512"/>
                  <a:pt x="210749" y="389156"/>
                  <a:pt x="0" y="400110"/>
                </a:cubicBezTo>
                <a:cubicBezTo>
                  <a:pt x="743" y="278630"/>
                  <a:pt x="-2823" y="128926"/>
                  <a:pt x="0" y="0"/>
                </a:cubicBezTo>
                <a:close/>
              </a:path>
              <a:path w="1271502" h="400110" stroke="0" extrusionOk="0">
                <a:moveTo>
                  <a:pt x="0" y="0"/>
                </a:moveTo>
                <a:cubicBezTo>
                  <a:pt x="157038" y="17242"/>
                  <a:pt x="457555" y="-26257"/>
                  <a:pt x="610321" y="0"/>
                </a:cubicBezTo>
                <a:cubicBezTo>
                  <a:pt x="763087" y="26257"/>
                  <a:pt x="1127774" y="32296"/>
                  <a:pt x="1271502" y="0"/>
                </a:cubicBezTo>
                <a:cubicBezTo>
                  <a:pt x="1287805" y="130854"/>
                  <a:pt x="1274623" y="297713"/>
                  <a:pt x="1271502" y="400110"/>
                </a:cubicBezTo>
                <a:cubicBezTo>
                  <a:pt x="1072413" y="378771"/>
                  <a:pt x="901146" y="393148"/>
                  <a:pt x="673896" y="400110"/>
                </a:cubicBezTo>
                <a:cubicBezTo>
                  <a:pt x="446646" y="407072"/>
                  <a:pt x="215278" y="387172"/>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€ 551,25</a:t>
            </a:r>
          </a:p>
        </p:txBody>
      </p:sp>
      <p:sp>
        <p:nvSpPr>
          <p:cNvPr id="37" name="Textfeld 36">
            <a:extLst>
              <a:ext uri="{FF2B5EF4-FFF2-40B4-BE49-F238E27FC236}">
                <a16:creationId xmlns:a16="http://schemas.microsoft.com/office/drawing/2014/main" id="{2C28E1D8-F876-F6A2-1CE3-0323872CCCD8}"/>
              </a:ext>
            </a:extLst>
          </p:cNvPr>
          <p:cNvSpPr txBox="1"/>
          <p:nvPr/>
        </p:nvSpPr>
        <p:spPr>
          <a:xfrm>
            <a:off x="8780135" y="5467258"/>
            <a:ext cx="1090363" cy="400110"/>
          </a:xfrm>
          <a:custGeom>
            <a:avLst/>
            <a:gdLst>
              <a:gd name="connsiteX0" fmla="*/ 0 w 1090363"/>
              <a:gd name="connsiteY0" fmla="*/ 0 h 400110"/>
              <a:gd name="connsiteX1" fmla="*/ 534278 w 1090363"/>
              <a:gd name="connsiteY1" fmla="*/ 0 h 400110"/>
              <a:gd name="connsiteX2" fmla="*/ 1090363 w 1090363"/>
              <a:gd name="connsiteY2" fmla="*/ 0 h 400110"/>
              <a:gd name="connsiteX3" fmla="*/ 1090363 w 1090363"/>
              <a:gd name="connsiteY3" fmla="*/ 400110 h 400110"/>
              <a:gd name="connsiteX4" fmla="*/ 556085 w 1090363"/>
              <a:gd name="connsiteY4" fmla="*/ 400110 h 400110"/>
              <a:gd name="connsiteX5" fmla="*/ 0 w 1090363"/>
              <a:gd name="connsiteY5" fmla="*/ 400110 h 400110"/>
              <a:gd name="connsiteX6" fmla="*/ 0 w 1090363"/>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363" h="400110" fill="none" extrusionOk="0">
                <a:moveTo>
                  <a:pt x="0" y="0"/>
                </a:moveTo>
                <a:cubicBezTo>
                  <a:pt x="221415" y="10922"/>
                  <a:pt x="417523" y="-16273"/>
                  <a:pt x="534278" y="0"/>
                </a:cubicBezTo>
                <a:cubicBezTo>
                  <a:pt x="651033" y="16273"/>
                  <a:pt x="883453" y="-23146"/>
                  <a:pt x="1090363" y="0"/>
                </a:cubicBezTo>
                <a:cubicBezTo>
                  <a:pt x="1085917" y="80046"/>
                  <a:pt x="1079449" y="254651"/>
                  <a:pt x="1090363" y="400110"/>
                </a:cubicBezTo>
                <a:cubicBezTo>
                  <a:pt x="897338" y="423012"/>
                  <a:pt x="731608" y="420387"/>
                  <a:pt x="556085" y="400110"/>
                </a:cubicBezTo>
                <a:cubicBezTo>
                  <a:pt x="380562" y="379833"/>
                  <a:pt x="235698" y="392317"/>
                  <a:pt x="0" y="400110"/>
                </a:cubicBezTo>
                <a:cubicBezTo>
                  <a:pt x="743" y="278630"/>
                  <a:pt x="-2823" y="128926"/>
                  <a:pt x="0" y="0"/>
                </a:cubicBezTo>
                <a:close/>
              </a:path>
              <a:path w="1090363" h="400110" stroke="0" extrusionOk="0">
                <a:moveTo>
                  <a:pt x="0" y="0"/>
                </a:moveTo>
                <a:cubicBezTo>
                  <a:pt x="219871" y="12070"/>
                  <a:pt x="351240" y="15789"/>
                  <a:pt x="523374" y="0"/>
                </a:cubicBezTo>
                <a:cubicBezTo>
                  <a:pt x="695508" y="-15789"/>
                  <a:pt x="829913" y="880"/>
                  <a:pt x="1090363" y="0"/>
                </a:cubicBezTo>
                <a:cubicBezTo>
                  <a:pt x="1106666" y="130854"/>
                  <a:pt x="1093484" y="297713"/>
                  <a:pt x="1090363" y="400110"/>
                </a:cubicBezTo>
                <a:cubicBezTo>
                  <a:pt x="908935" y="390316"/>
                  <a:pt x="787639" y="406448"/>
                  <a:pt x="577892" y="400110"/>
                </a:cubicBezTo>
                <a:cubicBezTo>
                  <a:pt x="368145" y="393772"/>
                  <a:pt x="191336" y="425120"/>
                  <a:pt x="0" y="400110"/>
                </a:cubicBezTo>
                <a:cubicBezTo>
                  <a:pt x="9696" y="213102"/>
                  <a:pt x="17336" y="119798"/>
                  <a:pt x="0" y="0"/>
                </a:cubicBezTo>
                <a:close/>
              </a:path>
            </a:pathLst>
          </a:custGeom>
          <a:solidFill>
            <a:srgbClr val="FFA500"/>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€ 500,-</a:t>
            </a:r>
          </a:p>
        </p:txBody>
      </p:sp>
      <p:pic>
        <p:nvPicPr>
          <p:cNvPr id="38" name="Picture 4" descr="Geldsack-Symbol mit leerem Raum. Umriss-Vektor-Illustration ...">
            <a:extLst>
              <a:ext uri="{FF2B5EF4-FFF2-40B4-BE49-F238E27FC236}">
                <a16:creationId xmlns:a16="http://schemas.microsoft.com/office/drawing/2014/main" id="{22663123-DE27-1790-3415-43137D2637B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10454153" y="5214845"/>
            <a:ext cx="639271" cy="7063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Geldsack-Symbol mit leerem Raum. Umriss-Vektor-Illustration ...">
            <a:extLst>
              <a:ext uri="{FF2B5EF4-FFF2-40B4-BE49-F238E27FC236}">
                <a16:creationId xmlns:a16="http://schemas.microsoft.com/office/drawing/2014/main" id="{2E535839-94B9-CD77-88C7-9D44BD669D5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041" b="77857" l="25000" r="74694">
                        <a14:foregroundMark x1="38469" y1="26531" x2="52347" y2="23061"/>
                        <a14:foregroundMark x1="52347" y1="23061" x2="60510" y2="24592"/>
                        <a14:foregroundMark x1="60510" y1="24592" x2="60102" y2="31531"/>
                        <a14:foregroundMark x1="60102" y1="31531" x2="55102" y2="36837"/>
                        <a14:foregroundMark x1="55102" y1="36837" x2="46429" y2="37143"/>
                        <a14:foregroundMark x1="46429" y1="37143" x2="39184" y2="31531"/>
                        <a14:foregroundMark x1="39184" y1="31531" x2="38469" y2="27245"/>
                        <a14:foregroundMark x1="26735" y1="58469" x2="25816" y2="65816"/>
                        <a14:foregroundMark x1="25816" y1="65816" x2="27449" y2="72959"/>
                        <a14:foregroundMark x1="27449" y1="72959" x2="35408" y2="77245"/>
                        <a14:foregroundMark x1="35408" y1="77245" x2="43571" y2="77143"/>
                        <a14:foregroundMark x1="43571" y1="77143" x2="45918" y2="77143"/>
                        <a14:foregroundMark x1="74694" y1="63265" x2="72347" y2="72347"/>
                        <a14:foregroundMark x1="72347" y1="72347" x2="62857" y2="78061"/>
                        <a14:foregroundMark x1="62857" y1="78061" x2="46122" y2="77857"/>
                        <a14:foregroundMark x1="46122" y1="77857" x2="46122" y2="77857"/>
                        <a14:foregroundMark x1="74490" y1="68776" x2="72449" y2="59796"/>
                        <a14:foregroundMark x1="72449" y1="59796" x2="60510" y2="39796"/>
                        <a14:foregroundMark x1="68980" y1="49286" x2="74694" y2="61327"/>
                        <a14:foregroundMark x1="40918" y1="38265" x2="27959" y2="59388"/>
                        <a14:foregroundMark x1="27959" y1="59388" x2="25102" y2="68265"/>
                        <a14:foregroundMark x1="25102" y1="68265" x2="25510" y2="68980"/>
                        <a14:foregroundMark x1="47653" y1="22041" x2="52347" y2="22551"/>
                        <a14:foregroundMark x1="40714" y1="27041" x2="54796" y2="33469"/>
                        <a14:foregroundMark x1="58673" y1="27959" x2="44490" y2="34286"/>
                        <a14:foregroundMark x1="46939" y1="30612" x2="50714" y2="25204"/>
                        <a14:foregroundMark x1="50306" y1="35510" x2="37245" y2="67551"/>
                        <a14:foregroundMark x1="36327" y1="49796" x2="56735" y2="56122"/>
                        <a14:foregroundMark x1="56735" y1="56122" x2="70408" y2="68061"/>
                        <a14:foregroundMark x1="53776" y1="37857" x2="59592" y2="68367"/>
                        <a14:foregroundMark x1="59592" y1="68367" x2="59082" y2="72551"/>
                        <a14:foregroundMark x1="57449" y1="44796" x2="69184" y2="77041"/>
                        <a14:foregroundMark x1="69184" y1="77041" x2="70102" y2="77857"/>
                        <a14:foregroundMark x1="59796" y1="69694" x2="30510" y2="58265"/>
                        <a14:foregroundMark x1="30510" y1="58265" x2="30306" y2="57551"/>
                        <a14:foregroundMark x1="57653" y1="72347" x2="27347" y2="65510"/>
                        <a14:foregroundMark x1="27347" y1="65510" x2="25816" y2="64898"/>
                        <a14:foregroundMark x1="46837" y1="72347" x2="28265" y2="70204"/>
                        <a14:backgroundMark x1="69898" y1="77857" x2="69898" y2="77857"/>
                        <a14:backgroundMark x1="70102" y1="77857" x2="70102" y2="77857"/>
                        <a14:backgroundMark x1="76837" y1="66633" x2="76837" y2="65408"/>
                      </a14:backgroundRemoval>
                    </a14:imgEffect>
                  </a14:imgLayer>
                </a14:imgProps>
              </a:ext>
              <a:ext uri="{28A0092B-C50C-407E-A947-70E740481C1C}">
                <a14:useLocalDpi xmlns:a14="http://schemas.microsoft.com/office/drawing/2010/main" val="0"/>
              </a:ext>
            </a:extLst>
          </a:blip>
          <a:srcRect l="23103" t="19915" r="22632" b="20124"/>
          <a:stretch/>
        </p:blipFill>
        <p:spPr bwMode="auto">
          <a:xfrm>
            <a:off x="10454153" y="3231645"/>
            <a:ext cx="639271" cy="706360"/>
          </a:xfrm>
          <a:prstGeom prst="rect">
            <a:avLst/>
          </a:prstGeom>
          <a:noFill/>
          <a:extLst>
            <a:ext uri="{909E8E84-426E-40DD-AFC4-6F175D3DCCD1}">
              <a14:hiddenFill xmlns:a14="http://schemas.microsoft.com/office/drawing/2010/main">
                <a:solidFill>
                  <a:srgbClr val="FFFFFF"/>
                </a:solidFill>
              </a14:hiddenFill>
            </a:ext>
          </a:extLst>
        </p:spPr>
      </p:pic>
      <p:sp>
        <p:nvSpPr>
          <p:cNvPr id="55" name="Textfeld 54">
            <a:extLst>
              <a:ext uri="{FF2B5EF4-FFF2-40B4-BE49-F238E27FC236}">
                <a16:creationId xmlns:a16="http://schemas.microsoft.com/office/drawing/2014/main" id="{AB625857-5733-0529-8872-032F7D0A2BDA}"/>
              </a:ext>
            </a:extLst>
          </p:cNvPr>
          <p:cNvSpPr txBox="1"/>
          <p:nvPr/>
        </p:nvSpPr>
        <p:spPr>
          <a:xfrm>
            <a:off x="10663061" y="3663714"/>
            <a:ext cx="1279517" cy="400110"/>
          </a:xfrm>
          <a:custGeom>
            <a:avLst/>
            <a:gdLst>
              <a:gd name="connsiteX0" fmla="*/ 0 w 1279517"/>
              <a:gd name="connsiteY0" fmla="*/ 0 h 400110"/>
              <a:gd name="connsiteX1" fmla="*/ 626963 w 1279517"/>
              <a:gd name="connsiteY1" fmla="*/ 0 h 400110"/>
              <a:gd name="connsiteX2" fmla="*/ 1279517 w 1279517"/>
              <a:gd name="connsiteY2" fmla="*/ 0 h 400110"/>
              <a:gd name="connsiteX3" fmla="*/ 1279517 w 1279517"/>
              <a:gd name="connsiteY3" fmla="*/ 400110 h 400110"/>
              <a:gd name="connsiteX4" fmla="*/ 652554 w 1279517"/>
              <a:gd name="connsiteY4" fmla="*/ 400110 h 400110"/>
              <a:gd name="connsiteX5" fmla="*/ 0 w 1279517"/>
              <a:gd name="connsiteY5" fmla="*/ 400110 h 400110"/>
              <a:gd name="connsiteX6" fmla="*/ 0 w 1279517"/>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9517" h="400110" fill="none" extrusionOk="0">
                <a:moveTo>
                  <a:pt x="0" y="0"/>
                </a:moveTo>
                <a:cubicBezTo>
                  <a:pt x="168070" y="-18825"/>
                  <a:pt x="432653" y="7295"/>
                  <a:pt x="626963" y="0"/>
                </a:cubicBezTo>
                <a:cubicBezTo>
                  <a:pt x="821273" y="-7295"/>
                  <a:pt x="1055474" y="-13995"/>
                  <a:pt x="1279517" y="0"/>
                </a:cubicBezTo>
                <a:cubicBezTo>
                  <a:pt x="1275071" y="80046"/>
                  <a:pt x="1268603" y="254651"/>
                  <a:pt x="1279517" y="400110"/>
                </a:cubicBezTo>
                <a:cubicBezTo>
                  <a:pt x="1012889" y="407924"/>
                  <a:pt x="888767" y="406616"/>
                  <a:pt x="652554" y="400110"/>
                </a:cubicBezTo>
                <a:cubicBezTo>
                  <a:pt x="416341" y="393604"/>
                  <a:pt x="287182" y="409435"/>
                  <a:pt x="0" y="400110"/>
                </a:cubicBezTo>
                <a:cubicBezTo>
                  <a:pt x="743" y="278630"/>
                  <a:pt x="-2823" y="128926"/>
                  <a:pt x="0" y="0"/>
                </a:cubicBezTo>
                <a:close/>
              </a:path>
              <a:path w="1279517" h="400110" stroke="0" extrusionOk="0">
                <a:moveTo>
                  <a:pt x="0" y="0"/>
                </a:moveTo>
                <a:cubicBezTo>
                  <a:pt x="178004" y="17595"/>
                  <a:pt x="460924" y="-7361"/>
                  <a:pt x="614168" y="0"/>
                </a:cubicBezTo>
                <a:cubicBezTo>
                  <a:pt x="767412" y="7361"/>
                  <a:pt x="1017479" y="787"/>
                  <a:pt x="1279517" y="0"/>
                </a:cubicBezTo>
                <a:cubicBezTo>
                  <a:pt x="1295820" y="130854"/>
                  <a:pt x="1282638" y="297713"/>
                  <a:pt x="1279517" y="400110"/>
                </a:cubicBezTo>
                <a:cubicBezTo>
                  <a:pt x="1050746" y="420730"/>
                  <a:pt x="939770" y="405409"/>
                  <a:pt x="678144" y="400110"/>
                </a:cubicBezTo>
                <a:cubicBezTo>
                  <a:pt x="416518" y="394811"/>
                  <a:pt x="318420" y="387793"/>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€ 1.576,25</a:t>
            </a:r>
          </a:p>
        </p:txBody>
      </p:sp>
      <p:sp>
        <p:nvSpPr>
          <p:cNvPr id="58" name="Textfeld 57">
            <a:extLst>
              <a:ext uri="{FF2B5EF4-FFF2-40B4-BE49-F238E27FC236}">
                <a16:creationId xmlns:a16="http://schemas.microsoft.com/office/drawing/2014/main" id="{0E50602D-987A-5EA1-6442-0BDEC1F029C8}"/>
              </a:ext>
            </a:extLst>
          </p:cNvPr>
          <p:cNvSpPr txBox="1"/>
          <p:nvPr/>
        </p:nvSpPr>
        <p:spPr>
          <a:xfrm>
            <a:off x="10753630" y="5470326"/>
            <a:ext cx="1098378" cy="400110"/>
          </a:xfrm>
          <a:custGeom>
            <a:avLst/>
            <a:gdLst>
              <a:gd name="connsiteX0" fmla="*/ 0 w 1098378"/>
              <a:gd name="connsiteY0" fmla="*/ 0 h 400110"/>
              <a:gd name="connsiteX1" fmla="*/ 538205 w 1098378"/>
              <a:gd name="connsiteY1" fmla="*/ 0 h 400110"/>
              <a:gd name="connsiteX2" fmla="*/ 1098378 w 1098378"/>
              <a:gd name="connsiteY2" fmla="*/ 0 h 400110"/>
              <a:gd name="connsiteX3" fmla="*/ 1098378 w 1098378"/>
              <a:gd name="connsiteY3" fmla="*/ 400110 h 400110"/>
              <a:gd name="connsiteX4" fmla="*/ 560173 w 1098378"/>
              <a:gd name="connsiteY4" fmla="*/ 400110 h 400110"/>
              <a:gd name="connsiteX5" fmla="*/ 0 w 1098378"/>
              <a:gd name="connsiteY5" fmla="*/ 400110 h 400110"/>
              <a:gd name="connsiteX6" fmla="*/ 0 w 1098378"/>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378" h="400110" fill="none" extrusionOk="0">
                <a:moveTo>
                  <a:pt x="0" y="0"/>
                </a:moveTo>
                <a:cubicBezTo>
                  <a:pt x="140487" y="-7966"/>
                  <a:pt x="372312" y="12754"/>
                  <a:pt x="538205" y="0"/>
                </a:cubicBezTo>
                <a:cubicBezTo>
                  <a:pt x="704098" y="-12754"/>
                  <a:pt x="842498" y="21440"/>
                  <a:pt x="1098378" y="0"/>
                </a:cubicBezTo>
                <a:cubicBezTo>
                  <a:pt x="1093932" y="80046"/>
                  <a:pt x="1087464" y="254651"/>
                  <a:pt x="1098378" y="400110"/>
                </a:cubicBezTo>
                <a:cubicBezTo>
                  <a:pt x="968864" y="408784"/>
                  <a:pt x="800513" y="412643"/>
                  <a:pt x="560173" y="400110"/>
                </a:cubicBezTo>
                <a:cubicBezTo>
                  <a:pt x="319833" y="387577"/>
                  <a:pt x="114519" y="412786"/>
                  <a:pt x="0" y="400110"/>
                </a:cubicBezTo>
                <a:cubicBezTo>
                  <a:pt x="743" y="278630"/>
                  <a:pt x="-2823" y="128926"/>
                  <a:pt x="0" y="0"/>
                </a:cubicBezTo>
                <a:close/>
              </a:path>
              <a:path w="1098378" h="400110" stroke="0" extrusionOk="0">
                <a:moveTo>
                  <a:pt x="0" y="0"/>
                </a:moveTo>
                <a:cubicBezTo>
                  <a:pt x="215660" y="-24932"/>
                  <a:pt x="292397" y="10336"/>
                  <a:pt x="527221" y="0"/>
                </a:cubicBezTo>
                <a:cubicBezTo>
                  <a:pt x="762045" y="-10336"/>
                  <a:pt x="858551" y="-22711"/>
                  <a:pt x="1098378" y="0"/>
                </a:cubicBezTo>
                <a:cubicBezTo>
                  <a:pt x="1114681" y="130854"/>
                  <a:pt x="1101499" y="297713"/>
                  <a:pt x="1098378" y="400110"/>
                </a:cubicBezTo>
                <a:cubicBezTo>
                  <a:pt x="960846" y="391947"/>
                  <a:pt x="813666" y="376705"/>
                  <a:pt x="582140" y="400110"/>
                </a:cubicBezTo>
                <a:cubicBezTo>
                  <a:pt x="350614" y="423515"/>
                  <a:pt x="169436" y="396025"/>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€ 1.500,-</a:t>
            </a:r>
          </a:p>
        </p:txBody>
      </p:sp>
      <p:grpSp>
        <p:nvGrpSpPr>
          <p:cNvPr id="57" name="Gruppieren 56">
            <a:extLst>
              <a:ext uri="{FF2B5EF4-FFF2-40B4-BE49-F238E27FC236}">
                <a16:creationId xmlns:a16="http://schemas.microsoft.com/office/drawing/2014/main" id="{21AD8D72-3818-4F1E-5B01-ED57AD96FE1C}"/>
              </a:ext>
            </a:extLst>
          </p:cNvPr>
          <p:cNvGrpSpPr>
            <a:grpSpLocks noChangeAspect="1"/>
          </p:cNvGrpSpPr>
          <p:nvPr/>
        </p:nvGrpSpPr>
        <p:grpSpPr>
          <a:xfrm flipH="1">
            <a:off x="553209" y="2596950"/>
            <a:ext cx="1010560" cy="1459294"/>
            <a:chOff x="7627647" y="2806163"/>
            <a:chExt cx="2302681" cy="3325174"/>
          </a:xfrm>
        </p:grpSpPr>
        <p:pic>
          <p:nvPicPr>
            <p:cNvPr id="45" name="Grafik 44" descr="Kurzhaarige Frau">
              <a:extLst>
                <a:ext uri="{FF2B5EF4-FFF2-40B4-BE49-F238E27FC236}">
                  <a16:creationId xmlns:a16="http://schemas.microsoft.com/office/drawing/2014/main" id="{BF73DE83-D58C-B0B0-1CF3-EA167DACF50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8040572" y="2806163"/>
              <a:ext cx="1631314" cy="1432070"/>
            </a:xfrm>
            <a:prstGeom prst="rect">
              <a:avLst/>
            </a:prstGeom>
          </p:spPr>
        </p:pic>
        <p:pic>
          <p:nvPicPr>
            <p:cNvPr id="54" name="Grafik 53" descr="Mann im Blazer">
              <a:extLst>
                <a:ext uri="{FF2B5EF4-FFF2-40B4-BE49-F238E27FC236}">
                  <a16:creationId xmlns:a16="http://schemas.microsoft.com/office/drawing/2014/main" id="{981FF6A3-FAF0-08B7-B50F-55E77D1EF01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7627647" y="3908787"/>
              <a:ext cx="2302681" cy="2222550"/>
            </a:xfrm>
            <a:prstGeom prst="rect">
              <a:avLst/>
            </a:prstGeom>
          </p:spPr>
        </p:pic>
        <p:pic>
          <p:nvPicPr>
            <p:cNvPr id="56" name="Grafik 55" descr="Ein lächelndes Gesicht">
              <a:extLst>
                <a:ext uri="{FF2B5EF4-FFF2-40B4-BE49-F238E27FC236}">
                  <a16:creationId xmlns:a16="http://schemas.microsoft.com/office/drawing/2014/main" id="{B34781A6-A2D7-C5E9-1DF9-1C0E21D6AD5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285014" flipH="1">
              <a:off x="8290744" y="3355483"/>
              <a:ext cx="589612" cy="608562"/>
            </a:xfrm>
            <a:prstGeom prst="rect">
              <a:avLst/>
            </a:prstGeom>
          </p:spPr>
        </p:pic>
      </p:grpSp>
      <p:grpSp>
        <p:nvGrpSpPr>
          <p:cNvPr id="1027" name="Gruppieren 1026">
            <a:extLst>
              <a:ext uri="{FF2B5EF4-FFF2-40B4-BE49-F238E27FC236}">
                <a16:creationId xmlns:a16="http://schemas.microsoft.com/office/drawing/2014/main" id="{22443F6D-60DC-69CD-5F62-DC01663DC174}"/>
              </a:ext>
            </a:extLst>
          </p:cNvPr>
          <p:cNvGrpSpPr>
            <a:grpSpLocks noChangeAspect="1"/>
          </p:cNvGrpSpPr>
          <p:nvPr/>
        </p:nvGrpSpPr>
        <p:grpSpPr>
          <a:xfrm flipH="1">
            <a:off x="436321" y="4334096"/>
            <a:ext cx="1144994" cy="1642961"/>
            <a:chOff x="9489831" y="421421"/>
            <a:chExt cx="2406015" cy="3452411"/>
          </a:xfrm>
        </p:grpSpPr>
        <p:pic>
          <p:nvPicPr>
            <p:cNvPr id="1024" name="Grafik 1023" descr="Kind mit kurzen Haaren">
              <a:extLst>
                <a:ext uri="{FF2B5EF4-FFF2-40B4-BE49-F238E27FC236}">
                  <a16:creationId xmlns:a16="http://schemas.microsoft.com/office/drawing/2014/main" id="{3032CA63-6060-8E49-D5FC-F19DFB3B76E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H="1">
              <a:off x="10009987" y="421421"/>
              <a:ext cx="1214755" cy="1413510"/>
            </a:xfrm>
            <a:prstGeom prst="rect">
              <a:avLst/>
            </a:prstGeom>
          </p:spPr>
        </p:pic>
        <p:pic>
          <p:nvPicPr>
            <p:cNvPr id="1025" name="Grafik 1024" descr="Mann im Polohemd">
              <a:extLst>
                <a:ext uri="{FF2B5EF4-FFF2-40B4-BE49-F238E27FC236}">
                  <a16:creationId xmlns:a16="http://schemas.microsoft.com/office/drawing/2014/main" id="{05AC2725-EEBB-658E-ED18-AC2823DCE092}"/>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9489831" y="1537032"/>
              <a:ext cx="2406015" cy="2336800"/>
            </a:xfrm>
            <a:prstGeom prst="rect">
              <a:avLst/>
            </a:prstGeom>
          </p:spPr>
        </p:pic>
        <p:pic>
          <p:nvPicPr>
            <p:cNvPr id="1026" name="Grafik 1025">
              <a:extLst>
                <a:ext uri="{FF2B5EF4-FFF2-40B4-BE49-F238E27FC236}">
                  <a16:creationId xmlns:a16="http://schemas.microsoft.com/office/drawing/2014/main" id="{EF09925B-3D45-F154-3464-8D944C64B99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flipH="1">
              <a:off x="10160523" y="986425"/>
              <a:ext cx="641684" cy="661736"/>
            </a:xfrm>
            <a:prstGeom prst="rect">
              <a:avLst/>
            </a:prstGeom>
          </p:spPr>
        </p:pic>
      </p:grpSp>
      <p:sp>
        <p:nvSpPr>
          <p:cNvPr id="35" name="Textfeld 34">
            <a:extLst>
              <a:ext uri="{FF2B5EF4-FFF2-40B4-BE49-F238E27FC236}">
                <a16:creationId xmlns:a16="http://schemas.microsoft.com/office/drawing/2014/main" id="{74B727A7-3179-9B91-7779-02418D7742A8}"/>
              </a:ext>
            </a:extLst>
          </p:cNvPr>
          <p:cNvSpPr txBox="1"/>
          <p:nvPr/>
        </p:nvSpPr>
        <p:spPr>
          <a:xfrm>
            <a:off x="7407920" y="5530717"/>
            <a:ext cx="1098378" cy="400110"/>
          </a:xfrm>
          <a:custGeom>
            <a:avLst/>
            <a:gdLst>
              <a:gd name="connsiteX0" fmla="*/ 0 w 1098378"/>
              <a:gd name="connsiteY0" fmla="*/ 0 h 400110"/>
              <a:gd name="connsiteX1" fmla="*/ 538205 w 1098378"/>
              <a:gd name="connsiteY1" fmla="*/ 0 h 400110"/>
              <a:gd name="connsiteX2" fmla="*/ 1098378 w 1098378"/>
              <a:gd name="connsiteY2" fmla="*/ 0 h 400110"/>
              <a:gd name="connsiteX3" fmla="*/ 1098378 w 1098378"/>
              <a:gd name="connsiteY3" fmla="*/ 400110 h 400110"/>
              <a:gd name="connsiteX4" fmla="*/ 560173 w 1098378"/>
              <a:gd name="connsiteY4" fmla="*/ 400110 h 400110"/>
              <a:gd name="connsiteX5" fmla="*/ 0 w 1098378"/>
              <a:gd name="connsiteY5" fmla="*/ 400110 h 400110"/>
              <a:gd name="connsiteX6" fmla="*/ 0 w 1098378"/>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378" h="400110" fill="none" extrusionOk="0">
                <a:moveTo>
                  <a:pt x="0" y="0"/>
                </a:moveTo>
                <a:cubicBezTo>
                  <a:pt x="140487" y="-7966"/>
                  <a:pt x="372312" y="12754"/>
                  <a:pt x="538205" y="0"/>
                </a:cubicBezTo>
                <a:cubicBezTo>
                  <a:pt x="704098" y="-12754"/>
                  <a:pt x="842498" y="21440"/>
                  <a:pt x="1098378" y="0"/>
                </a:cubicBezTo>
                <a:cubicBezTo>
                  <a:pt x="1093932" y="80046"/>
                  <a:pt x="1087464" y="254651"/>
                  <a:pt x="1098378" y="400110"/>
                </a:cubicBezTo>
                <a:cubicBezTo>
                  <a:pt x="968864" y="408784"/>
                  <a:pt x="800513" y="412643"/>
                  <a:pt x="560173" y="400110"/>
                </a:cubicBezTo>
                <a:cubicBezTo>
                  <a:pt x="319833" y="387577"/>
                  <a:pt x="114519" y="412786"/>
                  <a:pt x="0" y="400110"/>
                </a:cubicBezTo>
                <a:cubicBezTo>
                  <a:pt x="743" y="278630"/>
                  <a:pt x="-2823" y="128926"/>
                  <a:pt x="0" y="0"/>
                </a:cubicBezTo>
                <a:close/>
              </a:path>
              <a:path w="1098378" h="400110" stroke="0" extrusionOk="0">
                <a:moveTo>
                  <a:pt x="0" y="0"/>
                </a:moveTo>
                <a:cubicBezTo>
                  <a:pt x="215660" y="-24932"/>
                  <a:pt x="292397" y="10336"/>
                  <a:pt x="527221" y="0"/>
                </a:cubicBezTo>
                <a:cubicBezTo>
                  <a:pt x="762045" y="-10336"/>
                  <a:pt x="858551" y="-22711"/>
                  <a:pt x="1098378" y="0"/>
                </a:cubicBezTo>
                <a:cubicBezTo>
                  <a:pt x="1114681" y="130854"/>
                  <a:pt x="1101499" y="297713"/>
                  <a:pt x="1098378" y="400110"/>
                </a:cubicBezTo>
                <a:cubicBezTo>
                  <a:pt x="960846" y="391947"/>
                  <a:pt x="813666" y="376705"/>
                  <a:pt x="582140" y="400110"/>
                </a:cubicBezTo>
                <a:cubicBezTo>
                  <a:pt x="350614" y="423515"/>
                  <a:pt x="169436" y="396025"/>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€ 1.000,-</a:t>
            </a:r>
          </a:p>
        </p:txBody>
      </p:sp>
      <p:sp>
        <p:nvSpPr>
          <p:cNvPr id="53" name="Textfeld 52">
            <a:extLst>
              <a:ext uri="{FF2B5EF4-FFF2-40B4-BE49-F238E27FC236}">
                <a16:creationId xmlns:a16="http://schemas.microsoft.com/office/drawing/2014/main" id="{6F76856B-70E1-099C-9AFE-1B9EF2B47ACA}"/>
              </a:ext>
            </a:extLst>
          </p:cNvPr>
          <p:cNvSpPr txBox="1"/>
          <p:nvPr/>
        </p:nvSpPr>
        <p:spPr>
          <a:xfrm>
            <a:off x="4497754" y="5521418"/>
            <a:ext cx="904415" cy="400110"/>
          </a:xfrm>
          <a:custGeom>
            <a:avLst/>
            <a:gdLst>
              <a:gd name="connsiteX0" fmla="*/ 0 w 904415"/>
              <a:gd name="connsiteY0" fmla="*/ 0 h 400110"/>
              <a:gd name="connsiteX1" fmla="*/ 443163 w 904415"/>
              <a:gd name="connsiteY1" fmla="*/ 0 h 400110"/>
              <a:gd name="connsiteX2" fmla="*/ 904415 w 904415"/>
              <a:gd name="connsiteY2" fmla="*/ 0 h 400110"/>
              <a:gd name="connsiteX3" fmla="*/ 904415 w 904415"/>
              <a:gd name="connsiteY3" fmla="*/ 400110 h 400110"/>
              <a:gd name="connsiteX4" fmla="*/ 461252 w 904415"/>
              <a:gd name="connsiteY4" fmla="*/ 400110 h 400110"/>
              <a:gd name="connsiteX5" fmla="*/ 0 w 904415"/>
              <a:gd name="connsiteY5" fmla="*/ 400110 h 400110"/>
              <a:gd name="connsiteX6" fmla="*/ 0 w 904415"/>
              <a:gd name="connsiteY6"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415" h="400110" fill="none" extrusionOk="0">
                <a:moveTo>
                  <a:pt x="0" y="0"/>
                </a:moveTo>
                <a:cubicBezTo>
                  <a:pt x="123210" y="-7089"/>
                  <a:pt x="345595" y="-17848"/>
                  <a:pt x="443163" y="0"/>
                </a:cubicBezTo>
                <a:cubicBezTo>
                  <a:pt x="540731" y="17848"/>
                  <a:pt x="754537" y="2693"/>
                  <a:pt x="904415" y="0"/>
                </a:cubicBezTo>
                <a:cubicBezTo>
                  <a:pt x="899969" y="80046"/>
                  <a:pt x="893501" y="254651"/>
                  <a:pt x="904415" y="400110"/>
                </a:cubicBezTo>
                <a:cubicBezTo>
                  <a:pt x="728543" y="388366"/>
                  <a:pt x="562486" y="382650"/>
                  <a:pt x="461252" y="400110"/>
                </a:cubicBezTo>
                <a:cubicBezTo>
                  <a:pt x="360018" y="417570"/>
                  <a:pt x="118146" y="397440"/>
                  <a:pt x="0" y="400110"/>
                </a:cubicBezTo>
                <a:cubicBezTo>
                  <a:pt x="743" y="278630"/>
                  <a:pt x="-2823" y="128926"/>
                  <a:pt x="0" y="0"/>
                </a:cubicBezTo>
                <a:close/>
              </a:path>
              <a:path w="904415" h="400110" stroke="0" extrusionOk="0">
                <a:moveTo>
                  <a:pt x="0" y="0"/>
                </a:moveTo>
                <a:cubicBezTo>
                  <a:pt x="171419" y="-15920"/>
                  <a:pt x="236884" y="10127"/>
                  <a:pt x="434119" y="0"/>
                </a:cubicBezTo>
                <a:cubicBezTo>
                  <a:pt x="631354" y="-10127"/>
                  <a:pt x="722851" y="9010"/>
                  <a:pt x="904415" y="0"/>
                </a:cubicBezTo>
                <a:cubicBezTo>
                  <a:pt x="920718" y="130854"/>
                  <a:pt x="907536" y="297713"/>
                  <a:pt x="904415" y="400110"/>
                </a:cubicBezTo>
                <a:cubicBezTo>
                  <a:pt x="819373" y="397850"/>
                  <a:pt x="572174" y="419026"/>
                  <a:pt x="479340" y="400110"/>
                </a:cubicBezTo>
                <a:cubicBezTo>
                  <a:pt x="386506" y="381194"/>
                  <a:pt x="235540" y="417755"/>
                  <a:pt x="0" y="400110"/>
                </a:cubicBezTo>
                <a:cubicBezTo>
                  <a:pt x="9696" y="213102"/>
                  <a:pt x="17336" y="119798"/>
                  <a:pt x="0" y="0"/>
                </a:cubicBezTo>
                <a:close/>
              </a:path>
            </a:pathLst>
          </a:custGeom>
          <a:solidFill>
            <a:srgbClr val="F177C3">
              <a:alpha val="80000"/>
            </a:srgbClr>
          </a:solidFill>
          <a:ln>
            <a:noFill/>
            <a:extLst>
              <a:ext uri="{C807C97D-BFC1-408E-A445-0C87EB9F89A2}">
                <ask:lineSketchStyleProps xmlns:ask="http://schemas.microsoft.com/office/drawing/2018/sketchyshapes" sd="2425601036">
                  <a:prstGeom prst="rect">
                    <a:avLst/>
                  </a:prstGeom>
                  <ask:type>
                    <ask:lineSketchFreehand/>
                  </ask:type>
                </ask:lineSketchStyleProps>
              </a:ext>
            </a:extLst>
          </a:ln>
        </p:spPr>
        <p:txBody>
          <a:bodyPr wrap="none" rtlCol="0">
            <a:spAutoFit/>
          </a:bodyPr>
          <a:lstStyle/>
          <a:p>
            <a:r>
              <a:rPr lang="de-DE" sz="2000" dirty="0">
                <a:solidFill>
                  <a:schemeClr val="tx1">
                    <a:lumMod val="85000"/>
                    <a:lumOff val="15000"/>
                  </a:schemeClr>
                </a:solidFill>
              </a:rPr>
              <a:t>€ 500,-</a:t>
            </a:r>
          </a:p>
        </p:txBody>
      </p:sp>
    </p:spTree>
    <p:extLst>
      <p:ext uri="{BB962C8B-B14F-4D97-AF65-F5344CB8AC3E}">
        <p14:creationId xmlns:p14="http://schemas.microsoft.com/office/powerpoint/2010/main" val="357030627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2"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childTnLst>
                                </p:cTn>
                              </p:par>
                              <p:par>
                                <p:cTn id="30" presetID="10"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par>
                          <p:cTn id="36" fill="hold">
                            <p:stCondLst>
                              <p:cond delay="500"/>
                            </p:stCondLst>
                            <p:childTnLst>
                              <p:par>
                                <p:cTn id="37" presetID="42" presetClass="path" presetSubtype="0" accel="50000" decel="50000" fill="hold" grpId="0" nodeType="afterEffect">
                                  <p:stCondLst>
                                    <p:cond delay="0"/>
                                  </p:stCondLst>
                                  <p:childTnLst>
                                    <p:animMotion origin="layout" path="M 4.16667E-7 7.40741E-7 L -0.31589 -0.00486 " pathEditMode="relative" rAng="0" ptsTypes="AA">
                                      <p:cBhvr>
                                        <p:cTn id="38" dur="1000" fill="hold"/>
                                        <p:tgtEl>
                                          <p:spTgt spid="53"/>
                                        </p:tgtEl>
                                        <p:attrNameLst>
                                          <p:attrName>ppt_x</p:attrName>
                                          <p:attrName>ppt_y</p:attrName>
                                        </p:attrNameLst>
                                      </p:cBhvr>
                                      <p:rCtr x="-15794" y="-255"/>
                                    </p:animMotion>
                                  </p:childTnLst>
                                </p:cTn>
                              </p:par>
                            </p:childTnLst>
                          </p:cTn>
                        </p:par>
                        <p:par>
                          <p:cTn id="39" fill="hold">
                            <p:stCondLst>
                              <p:cond delay="1500"/>
                            </p:stCondLst>
                            <p:childTnLst>
                              <p:par>
                                <p:cTn id="40" presetID="10" presetClass="exit" presetSubtype="0" fill="hold" grpId="1" nodeType="afterEffect">
                                  <p:stCondLst>
                                    <p:cond delay="0"/>
                                  </p:stCondLst>
                                  <p:childTnLst>
                                    <p:animEffect transition="out" filter="fade">
                                      <p:cBhvr>
                                        <p:cTn id="41" dur="1000"/>
                                        <p:tgtEl>
                                          <p:spTgt spid="53"/>
                                        </p:tgtEl>
                                      </p:cBhvr>
                                    </p:animEffect>
                                    <p:set>
                                      <p:cBhvr>
                                        <p:cTn id="42" dur="1" fill="hold">
                                          <p:stCondLst>
                                            <p:cond delay="999"/>
                                          </p:stCondLst>
                                        </p:cTn>
                                        <p:tgtEl>
                                          <p:spTgt spid="5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par>
                                <p:cTn id="79" presetID="10" presetClass="entr" presetSubtype="0"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par>
                          <p:cTn id="85" fill="hold">
                            <p:stCondLst>
                              <p:cond delay="500"/>
                            </p:stCondLst>
                            <p:childTnLst>
                              <p:par>
                                <p:cTn id="86" presetID="42" presetClass="path" presetSubtype="0" accel="50000" decel="50000" fill="hold" grpId="1" nodeType="afterEffect">
                                  <p:stCondLst>
                                    <p:cond delay="0"/>
                                  </p:stCondLst>
                                  <p:childTnLst>
                                    <p:animMotion origin="layout" path="M -1.45833E-6 1.85185E-6 L -0.5612 -0.01273 " pathEditMode="relative" rAng="0" ptsTypes="AA">
                                      <p:cBhvr>
                                        <p:cTn id="87" dur="1000" fill="hold"/>
                                        <p:tgtEl>
                                          <p:spTgt spid="35"/>
                                        </p:tgtEl>
                                        <p:attrNameLst>
                                          <p:attrName>ppt_x</p:attrName>
                                          <p:attrName>ppt_y</p:attrName>
                                        </p:attrNameLst>
                                      </p:cBhvr>
                                      <p:rCtr x="-28060" y="-648"/>
                                    </p:animMotion>
                                  </p:childTnLst>
                                </p:cTn>
                              </p:par>
                            </p:childTnLst>
                          </p:cTn>
                        </p:par>
                        <p:par>
                          <p:cTn id="88" fill="hold">
                            <p:stCondLst>
                              <p:cond delay="1500"/>
                            </p:stCondLst>
                            <p:childTnLst>
                              <p:par>
                                <p:cTn id="89" presetID="10" presetClass="exit" presetSubtype="0" fill="hold" grpId="2" nodeType="afterEffect">
                                  <p:stCondLst>
                                    <p:cond delay="0"/>
                                  </p:stCondLst>
                                  <p:childTnLst>
                                    <p:animEffect transition="out" filter="fade">
                                      <p:cBhvr>
                                        <p:cTn id="90" dur="500"/>
                                        <p:tgtEl>
                                          <p:spTgt spid="35"/>
                                        </p:tgtEl>
                                      </p:cBhvr>
                                    </p:animEffect>
                                    <p:set>
                                      <p:cBhvr>
                                        <p:cTn id="91" dur="1" fill="hold">
                                          <p:stCondLst>
                                            <p:cond delay="499"/>
                                          </p:stCondLst>
                                        </p:cTn>
                                        <p:tgtEl>
                                          <p:spTgt spid="35"/>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fade">
                                      <p:cBhvr>
                                        <p:cTn id="96" dur="500"/>
                                        <p:tgtEl>
                                          <p:spTgt spid="40"/>
                                        </p:tgtEl>
                                      </p:cBhvr>
                                    </p:animEffect>
                                  </p:childTnLst>
                                </p:cTn>
                              </p:par>
                              <p:par>
                                <p:cTn id="97" presetID="10" presetClass="entr" presetSubtype="0" fill="hold"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1" grpId="0" animBg="1"/>
      <p:bldP spid="32" grpId="0" animBg="1"/>
      <p:bldP spid="46" grpId="0" animBg="1"/>
      <p:bldP spid="48" grpId="0" animBg="1"/>
      <p:bldP spid="39" grpId="0" animBg="1"/>
      <p:bldP spid="19" grpId="0" animBg="1"/>
      <p:bldP spid="36" grpId="0" animBg="1"/>
      <p:bldP spid="37" grpId="0" animBg="1"/>
      <p:bldP spid="55" grpId="0" animBg="1"/>
      <p:bldP spid="58" grpId="0" animBg="1"/>
      <p:bldP spid="35" grpId="0" animBg="1"/>
      <p:bldP spid="35" grpId="1" animBg="1"/>
      <p:bldP spid="35" grpId="2" animBg="1"/>
      <p:bldP spid="53" grpId="0" animBg="1"/>
      <p:bldP spid="53" grpId="1" animBg="1"/>
      <p:bldP spid="53"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abgerundete Ecken 2">
            <a:extLst>
              <a:ext uri="{FF2B5EF4-FFF2-40B4-BE49-F238E27FC236}">
                <a16:creationId xmlns:a16="http://schemas.microsoft.com/office/drawing/2014/main" id="{6635A206-8778-7D7B-8CF2-29E53BD74D2B}"/>
              </a:ext>
            </a:extLst>
          </p:cNvPr>
          <p:cNvSpPr/>
          <p:nvPr/>
        </p:nvSpPr>
        <p:spPr>
          <a:xfrm>
            <a:off x="615950" y="846640"/>
            <a:ext cx="10960100" cy="5290635"/>
          </a:xfrm>
          <a:custGeom>
            <a:avLst/>
            <a:gdLst>
              <a:gd name="connsiteX0" fmla="*/ 0 w 10960100"/>
              <a:gd name="connsiteY0" fmla="*/ 881790 h 5290635"/>
              <a:gd name="connsiteX1" fmla="*/ 881790 w 10960100"/>
              <a:gd name="connsiteY1" fmla="*/ 0 h 5290635"/>
              <a:gd name="connsiteX2" fmla="*/ 1354754 w 10960100"/>
              <a:gd name="connsiteY2" fmla="*/ 0 h 5290635"/>
              <a:gd name="connsiteX3" fmla="*/ 1827718 w 10960100"/>
              <a:gd name="connsiteY3" fmla="*/ 0 h 5290635"/>
              <a:gd name="connsiteX4" fmla="*/ 2208716 w 10960100"/>
              <a:gd name="connsiteY4" fmla="*/ 0 h 5290635"/>
              <a:gd name="connsiteX5" fmla="*/ 2681680 w 10960100"/>
              <a:gd name="connsiteY5" fmla="*/ 0 h 5290635"/>
              <a:gd name="connsiteX6" fmla="*/ 3154644 w 10960100"/>
              <a:gd name="connsiteY6" fmla="*/ 0 h 5290635"/>
              <a:gd name="connsiteX7" fmla="*/ 3719573 w 10960100"/>
              <a:gd name="connsiteY7" fmla="*/ 0 h 5290635"/>
              <a:gd name="connsiteX8" fmla="*/ 4284502 w 10960100"/>
              <a:gd name="connsiteY8" fmla="*/ 0 h 5290635"/>
              <a:gd name="connsiteX9" fmla="*/ 5033362 w 10960100"/>
              <a:gd name="connsiteY9" fmla="*/ 0 h 5290635"/>
              <a:gd name="connsiteX10" fmla="*/ 5690256 w 10960100"/>
              <a:gd name="connsiteY10" fmla="*/ 0 h 5290635"/>
              <a:gd name="connsiteX11" fmla="*/ 6439116 w 10960100"/>
              <a:gd name="connsiteY11" fmla="*/ 0 h 5290635"/>
              <a:gd name="connsiteX12" fmla="*/ 6912080 w 10960100"/>
              <a:gd name="connsiteY12" fmla="*/ 0 h 5290635"/>
              <a:gd name="connsiteX13" fmla="*/ 7477009 w 10960100"/>
              <a:gd name="connsiteY13" fmla="*/ 0 h 5290635"/>
              <a:gd name="connsiteX14" fmla="*/ 8133903 w 10960100"/>
              <a:gd name="connsiteY14" fmla="*/ 0 h 5290635"/>
              <a:gd name="connsiteX15" fmla="*/ 8974728 w 10960100"/>
              <a:gd name="connsiteY15" fmla="*/ 0 h 5290635"/>
              <a:gd name="connsiteX16" fmla="*/ 9447691 w 10960100"/>
              <a:gd name="connsiteY16" fmla="*/ 0 h 5290635"/>
              <a:gd name="connsiteX17" fmla="*/ 10078310 w 10960100"/>
              <a:gd name="connsiteY17" fmla="*/ 0 h 5290635"/>
              <a:gd name="connsiteX18" fmla="*/ 10960100 w 10960100"/>
              <a:gd name="connsiteY18" fmla="*/ 881790 h 5290635"/>
              <a:gd name="connsiteX19" fmla="*/ 10960100 w 10960100"/>
              <a:gd name="connsiteY19" fmla="*/ 1504903 h 5290635"/>
              <a:gd name="connsiteX20" fmla="*/ 10960100 w 10960100"/>
              <a:gd name="connsiteY20" fmla="*/ 2128016 h 5290635"/>
              <a:gd name="connsiteX21" fmla="*/ 10960100 w 10960100"/>
              <a:gd name="connsiteY21" fmla="*/ 2751129 h 5290635"/>
              <a:gd name="connsiteX22" fmla="*/ 10960100 w 10960100"/>
              <a:gd name="connsiteY22" fmla="*/ 3338972 h 5290635"/>
              <a:gd name="connsiteX23" fmla="*/ 10960100 w 10960100"/>
              <a:gd name="connsiteY23" fmla="*/ 4408845 h 5290635"/>
              <a:gd name="connsiteX24" fmla="*/ 10078310 w 10960100"/>
              <a:gd name="connsiteY24" fmla="*/ 5290635 h 5290635"/>
              <a:gd name="connsiteX25" fmla="*/ 9329451 w 10960100"/>
              <a:gd name="connsiteY25" fmla="*/ 5290635 h 5290635"/>
              <a:gd name="connsiteX26" fmla="*/ 8948452 w 10960100"/>
              <a:gd name="connsiteY26" fmla="*/ 5290635 h 5290635"/>
              <a:gd name="connsiteX27" fmla="*/ 8567453 w 10960100"/>
              <a:gd name="connsiteY27" fmla="*/ 5290635 h 5290635"/>
              <a:gd name="connsiteX28" fmla="*/ 8094489 w 10960100"/>
              <a:gd name="connsiteY28" fmla="*/ 5290635 h 5290635"/>
              <a:gd name="connsiteX29" fmla="*/ 7345630 w 10960100"/>
              <a:gd name="connsiteY29" fmla="*/ 5290635 h 5290635"/>
              <a:gd name="connsiteX30" fmla="*/ 6780701 w 10960100"/>
              <a:gd name="connsiteY30" fmla="*/ 5290635 h 5290635"/>
              <a:gd name="connsiteX31" fmla="*/ 6399702 w 10960100"/>
              <a:gd name="connsiteY31" fmla="*/ 5290635 h 5290635"/>
              <a:gd name="connsiteX32" fmla="*/ 6018703 w 10960100"/>
              <a:gd name="connsiteY32" fmla="*/ 5290635 h 5290635"/>
              <a:gd name="connsiteX33" fmla="*/ 5637705 w 10960100"/>
              <a:gd name="connsiteY33" fmla="*/ 5290635 h 5290635"/>
              <a:gd name="connsiteX34" fmla="*/ 5072776 w 10960100"/>
              <a:gd name="connsiteY34" fmla="*/ 5290635 h 5290635"/>
              <a:gd name="connsiteX35" fmla="*/ 4599812 w 10960100"/>
              <a:gd name="connsiteY35" fmla="*/ 5290635 h 5290635"/>
              <a:gd name="connsiteX36" fmla="*/ 3850952 w 10960100"/>
              <a:gd name="connsiteY36" fmla="*/ 5290635 h 5290635"/>
              <a:gd name="connsiteX37" fmla="*/ 3194058 w 10960100"/>
              <a:gd name="connsiteY37" fmla="*/ 5290635 h 5290635"/>
              <a:gd name="connsiteX38" fmla="*/ 2813059 w 10960100"/>
              <a:gd name="connsiteY38" fmla="*/ 5290635 h 5290635"/>
              <a:gd name="connsiteX39" fmla="*/ 2064200 w 10960100"/>
              <a:gd name="connsiteY39" fmla="*/ 5290635 h 5290635"/>
              <a:gd name="connsiteX40" fmla="*/ 881790 w 10960100"/>
              <a:gd name="connsiteY40" fmla="*/ 5290635 h 5290635"/>
              <a:gd name="connsiteX41" fmla="*/ 0 w 10960100"/>
              <a:gd name="connsiteY41" fmla="*/ 4408845 h 5290635"/>
              <a:gd name="connsiteX42" fmla="*/ 0 w 10960100"/>
              <a:gd name="connsiteY42" fmla="*/ 3926814 h 5290635"/>
              <a:gd name="connsiteX43" fmla="*/ 0 w 10960100"/>
              <a:gd name="connsiteY43" fmla="*/ 3303701 h 5290635"/>
              <a:gd name="connsiteX44" fmla="*/ 0 w 10960100"/>
              <a:gd name="connsiteY44" fmla="*/ 2786400 h 5290635"/>
              <a:gd name="connsiteX45" fmla="*/ 0 w 10960100"/>
              <a:gd name="connsiteY45" fmla="*/ 2304369 h 5290635"/>
              <a:gd name="connsiteX46" fmla="*/ 0 w 10960100"/>
              <a:gd name="connsiteY46" fmla="*/ 1822338 h 5290635"/>
              <a:gd name="connsiteX47" fmla="*/ 0 w 10960100"/>
              <a:gd name="connsiteY47" fmla="*/ 881790 h 529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60100" h="5290635" fill="none" extrusionOk="0">
                <a:moveTo>
                  <a:pt x="0" y="881790"/>
                </a:moveTo>
                <a:cubicBezTo>
                  <a:pt x="76797" y="451879"/>
                  <a:pt x="480676" y="-40304"/>
                  <a:pt x="881790" y="0"/>
                </a:cubicBezTo>
                <a:cubicBezTo>
                  <a:pt x="981805" y="4102"/>
                  <a:pt x="1222986" y="-8305"/>
                  <a:pt x="1354754" y="0"/>
                </a:cubicBezTo>
                <a:cubicBezTo>
                  <a:pt x="1486522" y="8305"/>
                  <a:pt x="1647698" y="9617"/>
                  <a:pt x="1827718" y="0"/>
                </a:cubicBezTo>
                <a:cubicBezTo>
                  <a:pt x="2007738" y="-9617"/>
                  <a:pt x="2051559" y="3503"/>
                  <a:pt x="2208716" y="0"/>
                </a:cubicBezTo>
                <a:cubicBezTo>
                  <a:pt x="2365873" y="-3503"/>
                  <a:pt x="2567378" y="-19438"/>
                  <a:pt x="2681680" y="0"/>
                </a:cubicBezTo>
                <a:cubicBezTo>
                  <a:pt x="2795982" y="19438"/>
                  <a:pt x="2953410" y="-18824"/>
                  <a:pt x="3154644" y="0"/>
                </a:cubicBezTo>
                <a:cubicBezTo>
                  <a:pt x="3355878" y="18824"/>
                  <a:pt x="3451933" y="14375"/>
                  <a:pt x="3719573" y="0"/>
                </a:cubicBezTo>
                <a:cubicBezTo>
                  <a:pt x="3987213" y="-14375"/>
                  <a:pt x="4141494" y="21190"/>
                  <a:pt x="4284502" y="0"/>
                </a:cubicBezTo>
                <a:cubicBezTo>
                  <a:pt x="4427510" y="-21190"/>
                  <a:pt x="4876666" y="-28087"/>
                  <a:pt x="5033362" y="0"/>
                </a:cubicBezTo>
                <a:cubicBezTo>
                  <a:pt x="5190058" y="28087"/>
                  <a:pt x="5509294" y="16774"/>
                  <a:pt x="5690256" y="0"/>
                </a:cubicBezTo>
                <a:cubicBezTo>
                  <a:pt x="5871218" y="-16774"/>
                  <a:pt x="6263185" y="29895"/>
                  <a:pt x="6439116" y="0"/>
                </a:cubicBezTo>
                <a:cubicBezTo>
                  <a:pt x="6615047" y="-29895"/>
                  <a:pt x="6711533" y="8463"/>
                  <a:pt x="6912080" y="0"/>
                </a:cubicBezTo>
                <a:cubicBezTo>
                  <a:pt x="7112627" y="-8463"/>
                  <a:pt x="7290760" y="-16643"/>
                  <a:pt x="7477009" y="0"/>
                </a:cubicBezTo>
                <a:cubicBezTo>
                  <a:pt x="7663258" y="16643"/>
                  <a:pt x="7824973" y="-18565"/>
                  <a:pt x="8133903" y="0"/>
                </a:cubicBezTo>
                <a:cubicBezTo>
                  <a:pt x="8442833" y="18565"/>
                  <a:pt x="8593193" y="-23733"/>
                  <a:pt x="8974728" y="0"/>
                </a:cubicBezTo>
                <a:cubicBezTo>
                  <a:pt x="9356263" y="23733"/>
                  <a:pt x="9227856" y="19973"/>
                  <a:pt x="9447691" y="0"/>
                </a:cubicBezTo>
                <a:cubicBezTo>
                  <a:pt x="9667526" y="-19973"/>
                  <a:pt x="9787218" y="-31444"/>
                  <a:pt x="10078310" y="0"/>
                </a:cubicBezTo>
                <a:cubicBezTo>
                  <a:pt x="10510135" y="-36697"/>
                  <a:pt x="10988442" y="300035"/>
                  <a:pt x="10960100" y="881790"/>
                </a:cubicBezTo>
                <a:cubicBezTo>
                  <a:pt x="10959570" y="1096947"/>
                  <a:pt x="10931678" y="1290019"/>
                  <a:pt x="10960100" y="1504903"/>
                </a:cubicBezTo>
                <a:cubicBezTo>
                  <a:pt x="10988522" y="1719787"/>
                  <a:pt x="10933156" y="1864760"/>
                  <a:pt x="10960100" y="2128016"/>
                </a:cubicBezTo>
                <a:cubicBezTo>
                  <a:pt x="10987044" y="2391272"/>
                  <a:pt x="10968474" y="2552491"/>
                  <a:pt x="10960100" y="2751129"/>
                </a:cubicBezTo>
                <a:cubicBezTo>
                  <a:pt x="10951726" y="2949767"/>
                  <a:pt x="10979275" y="3171107"/>
                  <a:pt x="10960100" y="3338972"/>
                </a:cubicBezTo>
                <a:cubicBezTo>
                  <a:pt x="10940925" y="3506837"/>
                  <a:pt x="10939009" y="3946953"/>
                  <a:pt x="10960100" y="4408845"/>
                </a:cubicBezTo>
                <a:cubicBezTo>
                  <a:pt x="10901006" y="4989560"/>
                  <a:pt x="10602488" y="5226501"/>
                  <a:pt x="10078310" y="5290635"/>
                </a:cubicBezTo>
                <a:cubicBezTo>
                  <a:pt x="9753039" y="5260609"/>
                  <a:pt x="9517733" y="5293825"/>
                  <a:pt x="9329451" y="5290635"/>
                </a:cubicBezTo>
                <a:cubicBezTo>
                  <a:pt x="9141169" y="5287445"/>
                  <a:pt x="9115648" y="5286464"/>
                  <a:pt x="8948452" y="5290635"/>
                </a:cubicBezTo>
                <a:cubicBezTo>
                  <a:pt x="8781256" y="5294806"/>
                  <a:pt x="8709001" y="5293654"/>
                  <a:pt x="8567453" y="5290635"/>
                </a:cubicBezTo>
                <a:cubicBezTo>
                  <a:pt x="8425905" y="5287616"/>
                  <a:pt x="8267928" y="5302612"/>
                  <a:pt x="8094489" y="5290635"/>
                </a:cubicBezTo>
                <a:cubicBezTo>
                  <a:pt x="7921050" y="5278658"/>
                  <a:pt x="7586555" y="5271865"/>
                  <a:pt x="7345630" y="5290635"/>
                </a:cubicBezTo>
                <a:cubicBezTo>
                  <a:pt x="7104705" y="5309405"/>
                  <a:pt x="6935936" y="5309103"/>
                  <a:pt x="6780701" y="5290635"/>
                </a:cubicBezTo>
                <a:cubicBezTo>
                  <a:pt x="6625466" y="5272167"/>
                  <a:pt x="6532935" y="5308232"/>
                  <a:pt x="6399702" y="5290635"/>
                </a:cubicBezTo>
                <a:cubicBezTo>
                  <a:pt x="6266469" y="5273038"/>
                  <a:pt x="6134767" y="5300327"/>
                  <a:pt x="6018703" y="5290635"/>
                </a:cubicBezTo>
                <a:cubicBezTo>
                  <a:pt x="5902639" y="5280943"/>
                  <a:pt x="5784149" y="5303258"/>
                  <a:pt x="5637705" y="5290635"/>
                </a:cubicBezTo>
                <a:cubicBezTo>
                  <a:pt x="5491261" y="5278012"/>
                  <a:pt x="5350822" y="5297054"/>
                  <a:pt x="5072776" y="5290635"/>
                </a:cubicBezTo>
                <a:cubicBezTo>
                  <a:pt x="4794730" y="5284216"/>
                  <a:pt x="4712071" y="5273058"/>
                  <a:pt x="4599812" y="5290635"/>
                </a:cubicBezTo>
                <a:cubicBezTo>
                  <a:pt x="4487553" y="5308212"/>
                  <a:pt x="4008763" y="5298502"/>
                  <a:pt x="3850952" y="5290635"/>
                </a:cubicBezTo>
                <a:cubicBezTo>
                  <a:pt x="3693141" y="5282768"/>
                  <a:pt x="3474867" y="5267369"/>
                  <a:pt x="3194058" y="5290635"/>
                </a:cubicBezTo>
                <a:cubicBezTo>
                  <a:pt x="2913249" y="5313901"/>
                  <a:pt x="2950098" y="5277716"/>
                  <a:pt x="2813059" y="5290635"/>
                </a:cubicBezTo>
                <a:cubicBezTo>
                  <a:pt x="2676020" y="5303554"/>
                  <a:pt x="2361201" y="5307362"/>
                  <a:pt x="2064200" y="5290635"/>
                </a:cubicBezTo>
                <a:cubicBezTo>
                  <a:pt x="1767199" y="5273908"/>
                  <a:pt x="1432647" y="5304414"/>
                  <a:pt x="881790" y="5290635"/>
                </a:cubicBezTo>
                <a:cubicBezTo>
                  <a:pt x="374378" y="5382027"/>
                  <a:pt x="-55891" y="4931281"/>
                  <a:pt x="0" y="4408845"/>
                </a:cubicBezTo>
                <a:cubicBezTo>
                  <a:pt x="-23458" y="4186619"/>
                  <a:pt x="-1686" y="4028030"/>
                  <a:pt x="0" y="3926814"/>
                </a:cubicBezTo>
                <a:cubicBezTo>
                  <a:pt x="1686" y="3825598"/>
                  <a:pt x="1388" y="3441123"/>
                  <a:pt x="0" y="3303701"/>
                </a:cubicBezTo>
                <a:cubicBezTo>
                  <a:pt x="-1388" y="3166279"/>
                  <a:pt x="10504" y="3021080"/>
                  <a:pt x="0" y="2786400"/>
                </a:cubicBezTo>
                <a:cubicBezTo>
                  <a:pt x="-10504" y="2551720"/>
                  <a:pt x="-15075" y="2538213"/>
                  <a:pt x="0" y="2304369"/>
                </a:cubicBezTo>
                <a:cubicBezTo>
                  <a:pt x="15075" y="2070525"/>
                  <a:pt x="10047" y="1927458"/>
                  <a:pt x="0" y="1822338"/>
                </a:cubicBezTo>
                <a:cubicBezTo>
                  <a:pt x="-10047" y="1717218"/>
                  <a:pt x="-14361" y="1143474"/>
                  <a:pt x="0" y="881790"/>
                </a:cubicBezTo>
                <a:close/>
              </a:path>
              <a:path w="10960100" h="5290635" stroke="0" extrusionOk="0">
                <a:moveTo>
                  <a:pt x="0" y="881790"/>
                </a:moveTo>
                <a:cubicBezTo>
                  <a:pt x="-26303" y="375220"/>
                  <a:pt x="464045" y="-90539"/>
                  <a:pt x="881790" y="0"/>
                </a:cubicBezTo>
                <a:cubicBezTo>
                  <a:pt x="1074923" y="-21827"/>
                  <a:pt x="1250539" y="5190"/>
                  <a:pt x="1354754" y="0"/>
                </a:cubicBezTo>
                <a:cubicBezTo>
                  <a:pt x="1458969" y="-5190"/>
                  <a:pt x="1853814" y="22320"/>
                  <a:pt x="2195579" y="0"/>
                </a:cubicBezTo>
                <a:cubicBezTo>
                  <a:pt x="2537345" y="-22320"/>
                  <a:pt x="2604756" y="16821"/>
                  <a:pt x="2760508" y="0"/>
                </a:cubicBezTo>
                <a:cubicBezTo>
                  <a:pt x="2916260" y="-16821"/>
                  <a:pt x="3214165" y="8209"/>
                  <a:pt x="3509367" y="0"/>
                </a:cubicBezTo>
                <a:cubicBezTo>
                  <a:pt x="3804569" y="-8209"/>
                  <a:pt x="3948061" y="2642"/>
                  <a:pt x="4350192" y="0"/>
                </a:cubicBezTo>
                <a:cubicBezTo>
                  <a:pt x="4752324" y="-2642"/>
                  <a:pt x="4802704" y="26499"/>
                  <a:pt x="5191017" y="0"/>
                </a:cubicBezTo>
                <a:cubicBezTo>
                  <a:pt x="5579331" y="-26499"/>
                  <a:pt x="5732099" y="-34213"/>
                  <a:pt x="5939876" y="0"/>
                </a:cubicBezTo>
                <a:cubicBezTo>
                  <a:pt x="6147653" y="34213"/>
                  <a:pt x="6403168" y="-23159"/>
                  <a:pt x="6688735" y="0"/>
                </a:cubicBezTo>
                <a:cubicBezTo>
                  <a:pt x="6974302" y="23159"/>
                  <a:pt x="7134622" y="-3981"/>
                  <a:pt x="7253665" y="0"/>
                </a:cubicBezTo>
                <a:cubicBezTo>
                  <a:pt x="7372708" y="3981"/>
                  <a:pt x="7688013" y="-10585"/>
                  <a:pt x="7910559" y="0"/>
                </a:cubicBezTo>
                <a:cubicBezTo>
                  <a:pt x="8133105" y="10585"/>
                  <a:pt x="8421170" y="6185"/>
                  <a:pt x="8751384" y="0"/>
                </a:cubicBezTo>
                <a:cubicBezTo>
                  <a:pt x="9081599" y="-6185"/>
                  <a:pt x="9044114" y="10501"/>
                  <a:pt x="9132382" y="0"/>
                </a:cubicBezTo>
                <a:cubicBezTo>
                  <a:pt x="9220650" y="-10501"/>
                  <a:pt x="9838150" y="-6374"/>
                  <a:pt x="10078310" y="0"/>
                </a:cubicBezTo>
                <a:cubicBezTo>
                  <a:pt x="10487097" y="53014"/>
                  <a:pt x="11004115" y="380863"/>
                  <a:pt x="10960100" y="881790"/>
                </a:cubicBezTo>
                <a:cubicBezTo>
                  <a:pt x="10937794" y="1061886"/>
                  <a:pt x="10976918" y="1274653"/>
                  <a:pt x="10960100" y="1399091"/>
                </a:cubicBezTo>
                <a:cubicBezTo>
                  <a:pt x="10943282" y="1523529"/>
                  <a:pt x="10947045" y="1798559"/>
                  <a:pt x="10960100" y="2022204"/>
                </a:cubicBezTo>
                <a:cubicBezTo>
                  <a:pt x="10973155" y="2245849"/>
                  <a:pt x="10973170" y="2485807"/>
                  <a:pt x="10960100" y="2645318"/>
                </a:cubicBezTo>
                <a:cubicBezTo>
                  <a:pt x="10947030" y="2804829"/>
                  <a:pt x="10977776" y="3055070"/>
                  <a:pt x="10960100" y="3162619"/>
                </a:cubicBezTo>
                <a:cubicBezTo>
                  <a:pt x="10942424" y="3270168"/>
                  <a:pt x="10970736" y="3542475"/>
                  <a:pt x="10960100" y="3715191"/>
                </a:cubicBezTo>
                <a:cubicBezTo>
                  <a:pt x="10949464" y="3887907"/>
                  <a:pt x="10961312" y="4209087"/>
                  <a:pt x="10960100" y="4408845"/>
                </a:cubicBezTo>
                <a:cubicBezTo>
                  <a:pt x="10956522" y="4862970"/>
                  <a:pt x="10596571" y="5205241"/>
                  <a:pt x="10078310" y="5290635"/>
                </a:cubicBezTo>
                <a:cubicBezTo>
                  <a:pt x="9947456" y="5294806"/>
                  <a:pt x="9711991" y="5278269"/>
                  <a:pt x="9605346" y="5290635"/>
                </a:cubicBezTo>
                <a:cubicBezTo>
                  <a:pt x="9498701" y="5303001"/>
                  <a:pt x="9350239" y="5276689"/>
                  <a:pt x="9224347" y="5290635"/>
                </a:cubicBezTo>
                <a:cubicBezTo>
                  <a:pt x="9098455" y="5304581"/>
                  <a:pt x="9007436" y="5296030"/>
                  <a:pt x="8843349" y="5290635"/>
                </a:cubicBezTo>
                <a:cubicBezTo>
                  <a:pt x="8679262" y="5285240"/>
                  <a:pt x="8500409" y="5276303"/>
                  <a:pt x="8278420" y="5290635"/>
                </a:cubicBezTo>
                <a:cubicBezTo>
                  <a:pt x="8056431" y="5304967"/>
                  <a:pt x="7928699" y="5301527"/>
                  <a:pt x="7805456" y="5290635"/>
                </a:cubicBezTo>
                <a:cubicBezTo>
                  <a:pt x="7682213" y="5279743"/>
                  <a:pt x="7552840" y="5311588"/>
                  <a:pt x="7332492" y="5290635"/>
                </a:cubicBezTo>
                <a:cubicBezTo>
                  <a:pt x="7112144" y="5269682"/>
                  <a:pt x="7047205" y="5292749"/>
                  <a:pt x="6951493" y="5290635"/>
                </a:cubicBezTo>
                <a:cubicBezTo>
                  <a:pt x="6855781" y="5288521"/>
                  <a:pt x="6688560" y="5294317"/>
                  <a:pt x="6570495" y="5290635"/>
                </a:cubicBezTo>
                <a:cubicBezTo>
                  <a:pt x="6452430" y="5286953"/>
                  <a:pt x="6332622" y="5277611"/>
                  <a:pt x="6189496" y="5290635"/>
                </a:cubicBezTo>
                <a:cubicBezTo>
                  <a:pt x="6046370" y="5303659"/>
                  <a:pt x="5830758" y="5305131"/>
                  <a:pt x="5716532" y="5290635"/>
                </a:cubicBezTo>
                <a:cubicBezTo>
                  <a:pt x="5602306" y="5276139"/>
                  <a:pt x="5519608" y="5282291"/>
                  <a:pt x="5335533" y="5290635"/>
                </a:cubicBezTo>
                <a:cubicBezTo>
                  <a:pt x="5151458" y="5298979"/>
                  <a:pt x="4988052" y="5269890"/>
                  <a:pt x="4862569" y="5290635"/>
                </a:cubicBezTo>
                <a:cubicBezTo>
                  <a:pt x="4737086" y="5311380"/>
                  <a:pt x="4603359" y="5281103"/>
                  <a:pt x="4389605" y="5290635"/>
                </a:cubicBezTo>
                <a:cubicBezTo>
                  <a:pt x="4175851" y="5300167"/>
                  <a:pt x="3993652" y="5272539"/>
                  <a:pt x="3824676" y="5290635"/>
                </a:cubicBezTo>
                <a:cubicBezTo>
                  <a:pt x="3655700" y="5308731"/>
                  <a:pt x="3521532" y="5290563"/>
                  <a:pt x="3351713" y="5290635"/>
                </a:cubicBezTo>
                <a:cubicBezTo>
                  <a:pt x="3181894" y="5290707"/>
                  <a:pt x="3000131" y="5318142"/>
                  <a:pt x="2694818" y="5290635"/>
                </a:cubicBezTo>
                <a:cubicBezTo>
                  <a:pt x="2389506" y="5263128"/>
                  <a:pt x="2160583" y="5256042"/>
                  <a:pt x="1945959" y="5290635"/>
                </a:cubicBezTo>
                <a:cubicBezTo>
                  <a:pt x="1731335" y="5325228"/>
                  <a:pt x="1290064" y="5284711"/>
                  <a:pt x="881790" y="5290635"/>
                </a:cubicBezTo>
                <a:cubicBezTo>
                  <a:pt x="398496" y="5347828"/>
                  <a:pt x="-21979" y="4908223"/>
                  <a:pt x="0" y="4408845"/>
                </a:cubicBezTo>
                <a:cubicBezTo>
                  <a:pt x="9936" y="4145451"/>
                  <a:pt x="13101" y="3917066"/>
                  <a:pt x="0" y="3750461"/>
                </a:cubicBezTo>
                <a:cubicBezTo>
                  <a:pt x="-13101" y="3583856"/>
                  <a:pt x="20940" y="3297333"/>
                  <a:pt x="0" y="3127348"/>
                </a:cubicBezTo>
                <a:cubicBezTo>
                  <a:pt x="-20940" y="2957363"/>
                  <a:pt x="-5364" y="2730755"/>
                  <a:pt x="0" y="2610047"/>
                </a:cubicBezTo>
                <a:cubicBezTo>
                  <a:pt x="5364" y="2489339"/>
                  <a:pt x="-12510" y="2118490"/>
                  <a:pt x="0" y="1951663"/>
                </a:cubicBezTo>
                <a:cubicBezTo>
                  <a:pt x="12510" y="1784836"/>
                  <a:pt x="-50816" y="1179529"/>
                  <a:pt x="0" y="881790"/>
                </a:cubicBezTo>
                <a:close/>
              </a:path>
            </a:pathLst>
          </a:custGeom>
          <a:solidFill>
            <a:schemeClr val="accent6">
              <a:lumMod val="20000"/>
              <a:lumOff val="80000"/>
            </a:schemeClr>
          </a:solidFill>
          <a:ln>
            <a:solidFill>
              <a:schemeClr val="accent6">
                <a:lumMod val="50000"/>
              </a:schemeClr>
            </a:solidFill>
            <a:extLst>
              <a:ext uri="{C807C97D-BFC1-408E-A445-0C87EB9F89A2}">
                <ask:lineSketchStyleProps xmlns:ask="http://schemas.microsoft.com/office/drawing/2018/sketchyshapes" sd="3132523417">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8" name="Picture 4">
            <a:extLst>
              <a:ext uri="{FF2B5EF4-FFF2-40B4-BE49-F238E27FC236}">
                <a16:creationId xmlns:a16="http://schemas.microsoft.com/office/drawing/2014/main" id="{8A4FB91D-B8B0-F14D-5D4C-F7D8F83347F0}"/>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24073" y="922840"/>
            <a:ext cx="7678968" cy="5145670"/>
          </a:xfrm>
          <a:prstGeom prst="rect">
            <a:avLst/>
          </a:prstGeom>
          <a:noFill/>
          <a:extLst>
            <a:ext uri="{909E8E84-426E-40DD-AFC4-6F175D3DCCD1}">
              <a14:hiddenFill xmlns:a14="http://schemas.microsoft.com/office/drawing/2010/main">
                <a:solidFill>
                  <a:srgbClr val="FFFFFF"/>
                </a:solidFill>
              </a14:hiddenFill>
            </a:ext>
          </a:extLst>
        </p:spPr>
      </p:pic>
      <p:sp>
        <p:nvSpPr>
          <p:cNvPr id="4" name="Foliennummernplatzhalter 3">
            <a:extLst>
              <a:ext uri="{FF2B5EF4-FFF2-40B4-BE49-F238E27FC236}">
                <a16:creationId xmlns:a16="http://schemas.microsoft.com/office/drawing/2014/main" id="{8E048998-194A-1860-C5E6-703A2AC55C46}"/>
              </a:ext>
            </a:extLst>
          </p:cNvPr>
          <p:cNvSpPr>
            <a:spLocks noGrp="1"/>
          </p:cNvSpPr>
          <p:nvPr>
            <p:ph type="sldNum" sz="quarter" idx="12"/>
          </p:nvPr>
        </p:nvSpPr>
        <p:spPr/>
        <p:txBody>
          <a:bodyPr/>
          <a:lstStyle/>
          <a:p>
            <a:fld id="{4C23FFEC-42AF-4C5F-8FEB-D69D9B6A7C04}" type="slidenum">
              <a:rPr lang="de-AT" smtClean="0"/>
              <a:t>35</a:t>
            </a:fld>
            <a:endParaRPr lang="de-AT"/>
          </a:p>
        </p:txBody>
      </p:sp>
      <p:grpSp>
        <p:nvGrpSpPr>
          <p:cNvPr id="8" name="Gruppieren 7">
            <a:extLst>
              <a:ext uri="{FF2B5EF4-FFF2-40B4-BE49-F238E27FC236}">
                <a16:creationId xmlns:a16="http://schemas.microsoft.com/office/drawing/2014/main" id="{F4247991-B179-BB16-CC3B-BEE1FBC64DC9}"/>
              </a:ext>
            </a:extLst>
          </p:cNvPr>
          <p:cNvGrpSpPr/>
          <p:nvPr/>
        </p:nvGrpSpPr>
        <p:grpSpPr>
          <a:xfrm>
            <a:off x="1431334" y="2442595"/>
            <a:ext cx="5503689" cy="2334758"/>
            <a:chOff x="2971224" y="2341035"/>
            <a:chExt cx="5503689" cy="2334758"/>
          </a:xfrm>
        </p:grpSpPr>
        <p:sp>
          <p:nvSpPr>
            <p:cNvPr id="7" name="Flussdiagramm: Alternativer Prozess 6">
              <a:extLst>
                <a:ext uri="{FF2B5EF4-FFF2-40B4-BE49-F238E27FC236}">
                  <a16:creationId xmlns:a16="http://schemas.microsoft.com/office/drawing/2014/main" id="{B579220B-E932-D052-A979-FDE6AF3E646A}"/>
                </a:ext>
              </a:extLst>
            </p:cNvPr>
            <p:cNvSpPr/>
            <p:nvPr/>
          </p:nvSpPr>
          <p:spPr>
            <a:xfrm rot="-480000">
              <a:off x="2971224" y="2341035"/>
              <a:ext cx="5503689" cy="2334758"/>
            </a:xfrm>
            <a:prstGeom prst="flowChartAlternateProcess">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30" name="Picture 6" descr="Image by FlamingText.com">
              <a:extLst>
                <a:ext uri="{FF2B5EF4-FFF2-40B4-BE49-F238E27FC236}">
                  <a16:creationId xmlns:a16="http://schemas.microsoft.com/office/drawing/2014/main" id="{97BF78AD-0315-B9CA-3692-ED9F03DD67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80000">
              <a:off x="3119490" y="2432725"/>
              <a:ext cx="5207156" cy="2151378"/>
            </a:xfrm>
            <a:prstGeom prst="flowChartAlternateProcess">
              <a:avLst/>
            </a:prstGeom>
            <a:noFill/>
            <a:extLst>
              <a:ext uri="{909E8E84-426E-40DD-AFC4-6F175D3DCCD1}">
                <a14:hiddenFill xmlns:a14="http://schemas.microsoft.com/office/drawing/2010/main">
                  <a:solidFill>
                    <a:srgbClr val="FFFFFF"/>
                  </a:solidFill>
                </a14:hiddenFill>
              </a:ext>
            </a:extLst>
          </p:spPr>
        </p:pic>
      </p:grpSp>
      <p:pic>
        <p:nvPicPr>
          <p:cNvPr id="2" name="Picture 4" descr="Bingo machine Vectors, Clipart &amp; Illustrations for Free Download - illustAC">
            <a:extLst>
              <a:ext uri="{FF2B5EF4-FFF2-40B4-BE49-F238E27FC236}">
                <a16:creationId xmlns:a16="http://schemas.microsoft.com/office/drawing/2014/main" id="{9B431530-7308-D44A-3FA1-4C0C97FF8212}"/>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63464" y="719638"/>
            <a:ext cx="2890336" cy="28903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Sparschwein Clipart. Nettes flaches Schwein und fallende Münzen lineare  flache Illustration. | Premium Vektor">
            <a:extLst>
              <a:ext uri="{FF2B5EF4-FFF2-40B4-BE49-F238E27FC236}">
                <a16:creationId xmlns:a16="http://schemas.microsoft.com/office/drawing/2014/main" id="{4C4F8A58-66DA-CFA2-66D6-C833891E27DC}"/>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9035385" y="3344362"/>
            <a:ext cx="1386276"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8686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2D9C4D80-6B66-48C2-5883-3770D1C8C1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358" y="2349000"/>
            <a:ext cx="1500371" cy="2160000"/>
          </a:xfrm>
          <a:prstGeom prst="rect">
            <a:avLst/>
          </a:prstGeom>
          <a:noFill/>
        </p:spPr>
      </p:pic>
      <p:sp>
        <p:nvSpPr>
          <p:cNvPr id="3" name="Rechteck 2">
            <a:extLst>
              <a:ext uri="{FF2B5EF4-FFF2-40B4-BE49-F238E27FC236}">
                <a16:creationId xmlns:a16="http://schemas.microsoft.com/office/drawing/2014/main" id="{E29C1B00-C687-C08C-5B56-3BAB2CAEB921}"/>
              </a:ext>
            </a:extLst>
          </p:cNvPr>
          <p:cNvSpPr/>
          <p:nvPr/>
        </p:nvSpPr>
        <p:spPr>
          <a:xfrm>
            <a:off x="2179858" y="2349000"/>
            <a:ext cx="3839105" cy="2160000"/>
          </a:xfrm>
          <a:custGeom>
            <a:avLst/>
            <a:gdLst>
              <a:gd name="connsiteX0" fmla="*/ 0 w 3839105"/>
              <a:gd name="connsiteY0" fmla="*/ 0 h 2160000"/>
              <a:gd name="connsiteX1" fmla="*/ 510053 w 3839105"/>
              <a:gd name="connsiteY1" fmla="*/ 0 h 2160000"/>
              <a:gd name="connsiteX2" fmla="*/ 1096887 w 3839105"/>
              <a:gd name="connsiteY2" fmla="*/ 0 h 2160000"/>
              <a:gd name="connsiteX3" fmla="*/ 1606940 w 3839105"/>
              <a:gd name="connsiteY3" fmla="*/ 0 h 2160000"/>
              <a:gd name="connsiteX4" fmla="*/ 2040210 w 3839105"/>
              <a:gd name="connsiteY4" fmla="*/ 0 h 2160000"/>
              <a:gd name="connsiteX5" fmla="*/ 2588654 w 3839105"/>
              <a:gd name="connsiteY5" fmla="*/ 0 h 2160000"/>
              <a:gd name="connsiteX6" fmla="*/ 3137097 w 3839105"/>
              <a:gd name="connsiteY6" fmla="*/ 0 h 2160000"/>
              <a:gd name="connsiteX7" fmla="*/ 3839105 w 3839105"/>
              <a:gd name="connsiteY7" fmla="*/ 0 h 2160000"/>
              <a:gd name="connsiteX8" fmla="*/ 3839105 w 3839105"/>
              <a:gd name="connsiteY8" fmla="*/ 475200 h 2160000"/>
              <a:gd name="connsiteX9" fmla="*/ 3839105 w 3839105"/>
              <a:gd name="connsiteY9" fmla="*/ 1015200 h 2160000"/>
              <a:gd name="connsiteX10" fmla="*/ 3839105 w 3839105"/>
              <a:gd name="connsiteY10" fmla="*/ 1555200 h 2160000"/>
              <a:gd name="connsiteX11" fmla="*/ 3839105 w 3839105"/>
              <a:gd name="connsiteY11" fmla="*/ 2160000 h 2160000"/>
              <a:gd name="connsiteX12" fmla="*/ 3213879 w 3839105"/>
              <a:gd name="connsiteY12" fmla="*/ 2160000 h 2160000"/>
              <a:gd name="connsiteX13" fmla="*/ 2780609 w 3839105"/>
              <a:gd name="connsiteY13" fmla="*/ 2160000 h 2160000"/>
              <a:gd name="connsiteX14" fmla="*/ 2347338 w 3839105"/>
              <a:gd name="connsiteY14" fmla="*/ 2160000 h 2160000"/>
              <a:gd name="connsiteX15" fmla="*/ 1760504 w 3839105"/>
              <a:gd name="connsiteY15" fmla="*/ 2160000 h 2160000"/>
              <a:gd name="connsiteX16" fmla="*/ 1250451 w 3839105"/>
              <a:gd name="connsiteY16" fmla="*/ 2160000 h 2160000"/>
              <a:gd name="connsiteX17" fmla="*/ 817181 w 3839105"/>
              <a:gd name="connsiteY17" fmla="*/ 2160000 h 2160000"/>
              <a:gd name="connsiteX18" fmla="*/ 0 w 3839105"/>
              <a:gd name="connsiteY18" fmla="*/ 2160000 h 2160000"/>
              <a:gd name="connsiteX19" fmla="*/ 0 w 3839105"/>
              <a:gd name="connsiteY19" fmla="*/ 1620000 h 2160000"/>
              <a:gd name="connsiteX20" fmla="*/ 0 w 3839105"/>
              <a:gd name="connsiteY20" fmla="*/ 1080000 h 2160000"/>
              <a:gd name="connsiteX21" fmla="*/ 0 w 3839105"/>
              <a:gd name="connsiteY21" fmla="*/ 561600 h 2160000"/>
              <a:gd name="connsiteX22" fmla="*/ 0 w 3839105"/>
              <a:gd name="connsiteY22"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39105" h="2160000" extrusionOk="0">
                <a:moveTo>
                  <a:pt x="0" y="0"/>
                </a:moveTo>
                <a:cubicBezTo>
                  <a:pt x="209882" y="-7309"/>
                  <a:pt x="348153" y="48624"/>
                  <a:pt x="510053" y="0"/>
                </a:cubicBezTo>
                <a:cubicBezTo>
                  <a:pt x="671953" y="-48624"/>
                  <a:pt x="897337" y="55284"/>
                  <a:pt x="1096887" y="0"/>
                </a:cubicBezTo>
                <a:cubicBezTo>
                  <a:pt x="1296437" y="-55284"/>
                  <a:pt x="1419796" y="2683"/>
                  <a:pt x="1606940" y="0"/>
                </a:cubicBezTo>
                <a:cubicBezTo>
                  <a:pt x="1794084" y="-2683"/>
                  <a:pt x="1910072" y="17455"/>
                  <a:pt x="2040210" y="0"/>
                </a:cubicBezTo>
                <a:cubicBezTo>
                  <a:pt x="2170348" y="-17455"/>
                  <a:pt x="2379431" y="5571"/>
                  <a:pt x="2588654" y="0"/>
                </a:cubicBezTo>
                <a:cubicBezTo>
                  <a:pt x="2797877" y="-5571"/>
                  <a:pt x="3007782" y="43673"/>
                  <a:pt x="3137097" y="0"/>
                </a:cubicBezTo>
                <a:cubicBezTo>
                  <a:pt x="3266412" y="-43673"/>
                  <a:pt x="3678214" y="34076"/>
                  <a:pt x="3839105" y="0"/>
                </a:cubicBezTo>
                <a:cubicBezTo>
                  <a:pt x="3846237" y="114446"/>
                  <a:pt x="3832644" y="296092"/>
                  <a:pt x="3839105" y="475200"/>
                </a:cubicBezTo>
                <a:cubicBezTo>
                  <a:pt x="3845566" y="654308"/>
                  <a:pt x="3820271" y="805076"/>
                  <a:pt x="3839105" y="1015200"/>
                </a:cubicBezTo>
                <a:cubicBezTo>
                  <a:pt x="3857939" y="1225324"/>
                  <a:pt x="3781186" y="1375971"/>
                  <a:pt x="3839105" y="1555200"/>
                </a:cubicBezTo>
                <a:cubicBezTo>
                  <a:pt x="3897024" y="1734429"/>
                  <a:pt x="3781741" y="1933773"/>
                  <a:pt x="3839105" y="2160000"/>
                </a:cubicBezTo>
                <a:cubicBezTo>
                  <a:pt x="3665812" y="2166768"/>
                  <a:pt x="3456682" y="2135147"/>
                  <a:pt x="3213879" y="2160000"/>
                </a:cubicBezTo>
                <a:cubicBezTo>
                  <a:pt x="2971076" y="2184853"/>
                  <a:pt x="2944493" y="2149713"/>
                  <a:pt x="2780609" y="2160000"/>
                </a:cubicBezTo>
                <a:cubicBezTo>
                  <a:pt x="2616725" y="2170287"/>
                  <a:pt x="2451437" y="2112325"/>
                  <a:pt x="2347338" y="2160000"/>
                </a:cubicBezTo>
                <a:cubicBezTo>
                  <a:pt x="2243239" y="2207675"/>
                  <a:pt x="1941869" y="2131192"/>
                  <a:pt x="1760504" y="2160000"/>
                </a:cubicBezTo>
                <a:cubicBezTo>
                  <a:pt x="1579139" y="2188808"/>
                  <a:pt x="1359880" y="2128472"/>
                  <a:pt x="1250451" y="2160000"/>
                </a:cubicBezTo>
                <a:cubicBezTo>
                  <a:pt x="1141022" y="2191528"/>
                  <a:pt x="975096" y="2147051"/>
                  <a:pt x="817181" y="2160000"/>
                </a:cubicBezTo>
                <a:cubicBezTo>
                  <a:pt x="659266" y="2172949"/>
                  <a:pt x="368213" y="2069088"/>
                  <a:pt x="0" y="2160000"/>
                </a:cubicBezTo>
                <a:cubicBezTo>
                  <a:pt x="-14169" y="1988202"/>
                  <a:pt x="24764" y="1750609"/>
                  <a:pt x="0" y="1620000"/>
                </a:cubicBezTo>
                <a:cubicBezTo>
                  <a:pt x="-24764" y="1489391"/>
                  <a:pt x="47679" y="1307351"/>
                  <a:pt x="0" y="1080000"/>
                </a:cubicBezTo>
                <a:cubicBezTo>
                  <a:pt x="-47679" y="852649"/>
                  <a:pt x="16041" y="718175"/>
                  <a:pt x="0" y="561600"/>
                </a:cubicBezTo>
                <a:cubicBezTo>
                  <a:pt x="-16041" y="405025"/>
                  <a:pt x="29998" y="208507"/>
                  <a:pt x="0" y="0"/>
                </a:cubicBezTo>
                <a:close/>
              </a:path>
            </a:pathLst>
          </a:custGeom>
          <a:noFill/>
          <a:ln>
            <a:noFill/>
            <a:extLst>
              <a:ext uri="{C807C97D-BFC1-408E-A445-0C87EB9F89A2}">
                <ask:lineSketchStyleProps xmlns:ask="http://schemas.microsoft.com/office/drawing/2018/sketchyshapes" sd="397402675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600"/>
              </a:spcAft>
            </a:pPr>
            <a:r>
              <a:rPr lang="de-AT" b="1"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Hatice Klee</a:t>
            </a:r>
          </a:p>
          <a:p>
            <a:pPr algn="just">
              <a:lnSpc>
                <a:spcPct val="115000"/>
              </a:lnSpc>
              <a:spcAft>
                <a:spcPts val="600"/>
              </a:spcAft>
            </a:pPr>
            <a:r>
              <a:rPr lang="de-AT" b="1"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Sparbetrag</a:t>
            </a:r>
            <a:r>
              <a:rPr lang="de-AT"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 € 2.500,-</a:t>
            </a:r>
          </a:p>
          <a:p>
            <a:pPr algn="just">
              <a:lnSpc>
                <a:spcPct val="115000"/>
              </a:lnSpc>
              <a:spcAft>
                <a:spcPts val="600"/>
              </a:spcAft>
            </a:pPr>
            <a:r>
              <a:rPr lang="de-AT" b="1" dirty="0">
                <a:solidFill>
                  <a:srgbClr val="000000"/>
                </a:solidFill>
                <a:latin typeface="Calibri" panose="020F0502020204030204" pitchFamily="34" charset="0"/>
                <a:ea typeface="Tw Cen MT" panose="020B0602020104020603" pitchFamily="34" charset="0"/>
                <a:cs typeface="Calibri" panose="020F0502020204030204" pitchFamily="34" charset="0"/>
              </a:rPr>
              <a:t>Laufzeit</a:t>
            </a:r>
            <a:r>
              <a:rPr lang="de-AT" dirty="0">
                <a:solidFill>
                  <a:srgbClr val="000000"/>
                </a:solidFill>
                <a:latin typeface="Calibri" panose="020F0502020204030204" pitchFamily="34" charset="0"/>
                <a:ea typeface="Tw Cen MT" panose="020B0602020104020603" pitchFamily="34" charset="0"/>
                <a:cs typeface="Calibri" panose="020F0502020204030204" pitchFamily="34" charset="0"/>
              </a:rPr>
              <a:t>: 5/6 Jahre mit Festgeldkonto</a:t>
            </a:r>
          </a:p>
          <a:p>
            <a:pPr algn="just">
              <a:lnSpc>
                <a:spcPct val="115000"/>
              </a:lnSpc>
              <a:spcAft>
                <a:spcPts val="600"/>
              </a:spcAft>
            </a:pPr>
            <a:r>
              <a:rPr lang="de-AT" b="1"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Zinsen</a:t>
            </a:r>
            <a:r>
              <a:rPr lang="de-AT"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 keine Präferenz</a:t>
            </a:r>
          </a:p>
          <a:p>
            <a:pPr algn="just">
              <a:lnSpc>
                <a:spcPct val="115000"/>
              </a:lnSpc>
              <a:spcAft>
                <a:spcPts val="600"/>
              </a:spcAft>
            </a:pPr>
            <a:r>
              <a:rPr lang="de-AT" b="1" dirty="0">
                <a:solidFill>
                  <a:srgbClr val="000000"/>
                </a:solidFill>
                <a:latin typeface="Calibri" panose="020F0502020204030204" pitchFamily="34" charset="0"/>
                <a:ea typeface="Tw Cen MT" panose="020B0602020104020603" pitchFamily="34" charset="0"/>
                <a:cs typeface="Calibri" panose="020F0502020204030204" pitchFamily="34" charset="0"/>
              </a:rPr>
              <a:t>Zugriff</a:t>
            </a:r>
            <a:r>
              <a:rPr lang="de-AT" dirty="0">
                <a:solidFill>
                  <a:srgbClr val="000000"/>
                </a:solidFill>
                <a:latin typeface="Calibri" panose="020F0502020204030204" pitchFamily="34" charset="0"/>
                <a:ea typeface="Tw Cen MT" panose="020B0602020104020603" pitchFamily="34" charset="0"/>
                <a:cs typeface="Calibri" panose="020F0502020204030204" pitchFamily="34" charset="0"/>
              </a:rPr>
              <a:t>: online</a:t>
            </a:r>
          </a:p>
        </p:txBody>
      </p:sp>
      <p:pic>
        <p:nvPicPr>
          <p:cNvPr id="4" name="Grafik 3" descr="Ein Bild, das Entwurf, Zeichnung, Clipart, Darstellung enthält.&#10;&#10;KI-generierte Inhalte können fehlerhaft sein.">
            <a:extLst>
              <a:ext uri="{FF2B5EF4-FFF2-40B4-BE49-F238E27FC236}">
                <a16:creationId xmlns:a16="http://schemas.microsoft.com/office/drawing/2014/main" id="{47998E3A-4FE0-FB0D-D584-4FAE52D7507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555069" y="4554095"/>
            <a:ext cx="1424111" cy="2160000"/>
          </a:xfrm>
          <a:prstGeom prst="rect">
            <a:avLst/>
          </a:prstGeom>
          <a:noFill/>
        </p:spPr>
      </p:pic>
      <p:sp>
        <p:nvSpPr>
          <p:cNvPr id="5" name="Rechteck 4">
            <a:extLst>
              <a:ext uri="{FF2B5EF4-FFF2-40B4-BE49-F238E27FC236}">
                <a16:creationId xmlns:a16="http://schemas.microsoft.com/office/drawing/2014/main" id="{FB853E88-A835-BB2D-77EE-AE9181147F31}"/>
              </a:ext>
            </a:extLst>
          </p:cNvPr>
          <p:cNvSpPr/>
          <p:nvPr/>
        </p:nvSpPr>
        <p:spPr>
          <a:xfrm>
            <a:off x="6188027" y="4546975"/>
            <a:ext cx="4361688" cy="2160000"/>
          </a:xfrm>
          <a:custGeom>
            <a:avLst/>
            <a:gdLst>
              <a:gd name="connsiteX0" fmla="*/ 0 w 4361688"/>
              <a:gd name="connsiteY0" fmla="*/ 0 h 2160000"/>
              <a:gd name="connsiteX1" fmla="*/ 501594 w 4361688"/>
              <a:gd name="connsiteY1" fmla="*/ 0 h 2160000"/>
              <a:gd name="connsiteX2" fmla="*/ 1090422 w 4361688"/>
              <a:gd name="connsiteY2" fmla="*/ 0 h 2160000"/>
              <a:gd name="connsiteX3" fmla="*/ 1592016 w 4361688"/>
              <a:gd name="connsiteY3" fmla="*/ 0 h 2160000"/>
              <a:gd name="connsiteX4" fmla="*/ 2006376 w 4361688"/>
              <a:gd name="connsiteY4" fmla="*/ 0 h 2160000"/>
              <a:gd name="connsiteX5" fmla="*/ 2551587 w 4361688"/>
              <a:gd name="connsiteY5" fmla="*/ 0 h 2160000"/>
              <a:gd name="connsiteX6" fmla="*/ 3096798 w 4361688"/>
              <a:gd name="connsiteY6" fmla="*/ 0 h 2160000"/>
              <a:gd name="connsiteX7" fmla="*/ 3511159 w 4361688"/>
              <a:gd name="connsiteY7" fmla="*/ 0 h 2160000"/>
              <a:gd name="connsiteX8" fmla="*/ 4361688 w 4361688"/>
              <a:gd name="connsiteY8" fmla="*/ 0 h 2160000"/>
              <a:gd name="connsiteX9" fmla="*/ 4361688 w 4361688"/>
              <a:gd name="connsiteY9" fmla="*/ 475200 h 2160000"/>
              <a:gd name="connsiteX10" fmla="*/ 4361688 w 4361688"/>
              <a:gd name="connsiteY10" fmla="*/ 1015200 h 2160000"/>
              <a:gd name="connsiteX11" fmla="*/ 4361688 w 4361688"/>
              <a:gd name="connsiteY11" fmla="*/ 1512000 h 2160000"/>
              <a:gd name="connsiteX12" fmla="*/ 4361688 w 4361688"/>
              <a:gd name="connsiteY12" fmla="*/ 2160000 h 2160000"/>
              <a:gd name="connsiteX13" fmla="*/ 3816477 w 4361688"/>
              <a:gd name="connsiteY13" fmla="*/ 2160000 h 2160000"/>
              <a:gd name="connsiteX14" fmla="*/ 3402117 w 4361688"/>
              <a:gd name="connsiteY14" fmla="*/ 2160000 h 2160000"/>
              <a:gd name="connsiteX15" fmla="*/ 2813289 w 4361688"/>
              <a:gd name="connsiteY15" fmla="*/ 2160000 h 2160000"/>
              <a:gd name="connsiteX16" fmla="*/ 2311695 w 4361688"/>
              <a:gd name="connsiteY16" fmla="*/ 2160000 h 2160000"/>
              <a:gd name="connsiteX17" fmla="*/ 1897334 w 4361688"/>
              <a:gd name="connsiteY17" fmla="*/ 2160000 h 2160000"/>
              <a:gd name="connsiteX18" fmla="*/ 1395740 w 4361688"/>
              <a:gd name="connsiteY18" fmla="*/ 2160000 h 2160000"/>
              <a:gd name="connsiteX19" fmla="*/ 850529 w 4361688"/>
              <a:gd name="connsiteY19" fmla="*/ 2160000 h 2160000"/>
              <a:gd name="connsiteX20" fmla="*/ 0 w 4361688"/>
              <a:gd name="connsiteY20" fmla="*/ 2160000 h 2160000"/>
              <a:gd name="connsiteX21" fmla="*/ 0 w 4361688"/>
              <a:gd name="connsiteY21" fmla="*/ 1620000 h 2160000"/>
              <a:gd name="connsiteX22" fmla="*/ 0 w 4361688"/>
              <a:gd name="connsiteY22" fmla="*/ 1101600 h 2160000"/>
              <a:gd name="connsiteX23" fmla="*/ 0 w 4361688"/>
              <a:gd name="connsiteY23" fmla="*/ 604800 h 2160000"/>
              <a:gd name="connsiteX24" fmla="*/ 0 w 4361688"/>
              <a:gd name="connsiteY24"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61688" h="2160000" extrusionOk="0">
                <a:moveTo>
                  <a:pt x="0" y="0"/>
                </a:moveTo>
                <a:cubicBezTo>
                  <a:pt x="196655" y="-14967"/>
                  <a:pt x="358826" y="12688"/>
                  <a:pt x="501594" y="0"/>
                </a:cubicBezTo>
                <a:cubicBezTo>
                  <a:pt x="644362" y="-12688"/>
                  <a:pt x="965798" y="15683"/>
                  <a:pt x="1090422" y="0"/>
                </a:cubicBezTo>
                <a:cubicBezTo>
                  <a:pt x="1215046" y="-15683"/>
                  <a:pt x="1365057" y="31908"/>
                  <a:pt x="1592016" y="0"/>
                </a:cubicBezTo>
                <a:cubicBezTo>
                  <a:pt x="1818975" y="-31908"/>
                  <a:pt x="1813945" y="14104"/>
                  <a:pt x="2006376" y="0"/>
                </a:cubicBezTo>
                <a:cubicBezTo>
                  <a:pt x="2198807" y="-14104"/>
                  <a:pt x="2301924" y="33288"/>
                  <a:pt x="2551587" y="0"/>
                </a:cubicBezTo>
                <a:cubicBezTo>
                  <a:pt x="2801250" y="-33288"/>
                  <a:pt x="2887794" y="10479"/>
                  <a:pt x="3096798" y="0"/>
                </a:cubicBezTo>
                <a:cubicBezTo>
                  <a:pt x="3305802" y="-10479"/>
                  <a:pt x="3357709" y="47313"/>
                  <a:pt x="3511159" y="0"/>
                </a:cubicBezTo>
                <a:cubicBezTo>
                  <a:pt x="3664609" y="-47313"/>
                  <a:pt x="4135700" y="9819"/>
                  <a:pt x="4361688" y="0"/>
                </a:cubicBezTo>
                <a:cubicBezTo>
                  <a:pt x="4387989" y="123114"/>
                  <a:pt x="4314342" y="258272"/>
                  <a:pt x="4361688" y="475200"/>
                </a:cubicBezTo>
                <a:cubicBezTo>
                  <a:pt x="4409034" y="692128"/>
                  <a:pt x="4303769" y="835971"/>
                  <a:pt x="4361688" y="1015200"/>
                </a:cubicBezTo>
                <a:cubicBezTo>
                  <a:pt x="4419607" y="1194429"/>
                  <a:pt x="4314692" y="1354614"/>
                  <a:pt x="4361688" y="1512000"/>
                </a:cubicBezTo>
                <a:cubicBezTo>
                  <a:pt x="4408684" y="1669386"/>
                  <a:pt x="4303949" y="2006406"/>
                  <a:pt x="4361688" y="2160000"/>
                </a:cubicBezTo>
                <a:cubicBezTo>
                  <a:pt x="4232836" y="2174843"/>
                  <a:pt x="3950659" y="2108051"/>
                  <a:pt x="3816477" y="2160000"/>
                </a:cubicBezTo>
                <a:cubicBezTo>
                  <a:pt x="3682295" y="2211949"/>
                  <a:pt x="3501756" y="2134376"/>
                  <a:pt x="3402117" y="2160000"/>
                </a:cubicBezTo>
                <a:cubicBezTo>
                  <a:pt x="3302478" y="2185624"/>
                  <a:pt x="3015744" y="2098368"/>
                  <a:pt x="2813289" y="2160000"/>
                </a:cubicBezTo>
                <a:cubicBezTo>
                  <a:pt x="2610834" y="2221632"/>
                  <a:pt x="2444413" y="2104659"/>
                  <a:pt x="2311695" y="2160000"/>
                </a:cubicBezTo>
                <a:cubicBezTo>
                  <a:pt x="2178977" y="2215341"/>
                  <a:pt x="2052813" y="2136158"/>
                  <a:pt x="1897334" y="2160000"/>
                </a:cubicBezTo>
                <a:cubicBezTo>
                  <a:pt x="1741855" y="2183842"/>
                  <a:pt x="1639556" y="2113153"/>
                  <a:pt x="1395740" y="2160000"/>
                </a:cubicBezTo>
                <a:cubicBezTo>
                  <a:pt x="1151924" y="2206847"/>
                  <a:pt x="1015521" y="2102866"/>
                  <a:pt x="850529" y="2160000"/>
                </a:cubicBezTo>
                <a:cubicBezTo>
                  <a:pt x="685537" y="2217134"/>
                  <a:pt x="353296" y="2069706"/>
                  <a:pt x="0" y="2160000"/>
                </a:cubicBezTo>
                <a:cubicBezTo>
                  <a:pt x="-4654" y="1914034"/>
                  <a:pt x="62697" y="1786451"/>
                  <a:pt x="0" y="1620000"/>
                </a:cubicBezTo>
                <a:cubicBezTo>
                  <a:pt x="-62697" y="1453549"/>
                  <a:pt x="14446" y="1303488"/>
                  <a:pt x="0" y="1101600"/>
                </a:cubicBezTo>
                <a:cubicBezTo>
                  <a:pt x="-14446" y="899712"/>
                  <a:pt x="7239" y="767913"/>
                  <a:pt x="0" y="604800"/>
                </a:cubicBezTo>
                <a:cubicBezTo>
                  <a:pt x="-7239" y="441687"/>
                  <a:pt x="21496" y="170985"/>
                  <a:pt x="0" y="0"/>
                </a:cubicBezTo>
                <a:close/>
              </a:path>
            </a:pathLst>
          </a:custGeom>
          <a:noFill/>
          <a:ln>
            <a:noFill/>
            <a:extLst>
              <a:ext uri="{C807C97D-BFC1-408E-A445-0C87EB9F89A2}">
                <ask:lineSketchStyleProps xmlns:ask="http://schemas.microsoft.com/office/drawing/2018/sketchyshapes" sd="397402675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r">
              <a:lnSpc>
                <a:spcPct val="115000"/>
              </a:lnSpc>
              <a:spcAft>
                <a:spcPts val="600"/>
              </a:spcAft>
            </a:pPr>
            <a:r>
              <a:rPr lang="de-AT" b="1"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Michael Klee</a:t>
            </a:r>
          </a:p>
          <a:p>
            <a:pPr>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Sparbetrag</a:t>
            </a:r>
            <a:r>
              <a:rPr lang="de-AT" dirty="0">
                <a:solidFill>
                  <a:srgbClr val="000000"/>
                </a:solidFill>
                <a:effectLst/>
                <a:ea typeface="Tw Cen MT" panose="020B0602020104020603" pitchFamily="34" charset="0"/>
                <a:cs typeface="Arial" panose="020B0604020202020204" pitchFamily="34" charset="0"/>
              </a:rPr>
              <a:t>: € 500,- sofort &amp; € 40,- monatlich</a:t>
            </a:r>
          </a:p>
          <a:p>
            <a:pPr>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Laufzeit</a:t>
            </a:r>
            <a:r>
              <a:rPr lang="de-AT" dirty="0">
                <a:solidFill>
                  <a:srgbClr val="000000"/>
                </a:solidFill>
                <a:ea typeface="Tw Cen MT" panose="020B0602020104020603" pitchFamily="34" charset="0"/>
                <a:cs typeface="Arial" panose="020B0604020202020204" pitchFamily="34" charset="0"/>
              </a:rPr>
              <a:t>: ca. 3 Jahre mit „Laufend ansparen“</a:t>
            </a:r>
          </a:p>
          <a:p>
            <a:pPr>
              <a:lnSpc>
                <a:spcPct val="115000"/>
              </a:lnSpc>
              <a:spcAft>
                <a:spcPts val="600"/>
              </a:spcAft>
            </a:pPr>
            <a:r>
              <a:rPr lang="de-AT" b="1" dirty="0">
                <a:solidFill>
                  <a:srgbClr val="000000"/>
                </a:solidFill>
                <a:effectLst/>
                <a:ea typeface="Tw Cen MT" panose="020B0602020104020603" pitchFamily="34" charset="0"/>
                <a:cs typeface="Arial" panose="020B0604020202020204" pitchFamily="34" charset="0"/>
              </a:rPr>
              <a:t>Zinsen</a:t>
            </a:r>
            <a:r>
              <a:rPr lang="de-AT" dirty="0">
                <a:solidFill>
                  <a:srgbClr val="000000"/>
                </a:solidFill>
                <a:effectLst/>
                <a:ea typeface="Tw Cen MT" panose="020B0602020104020603" pitchFamily="34" charset="0"/>
                <a:cs typeface="Arial" panose="020B0604020202020204" pitchFamily="34" charset="0"/>
              </a:rPr>
              <a:t>: zuerst fixe, dann variable Zinsen</a:t>
            </a:r>
          </a:p>
          <a:p>
            <a:pPr>
              <a:lnSpc>
                <a:spcPct val="115000"/>
              </a:lnSpc>
              <a:spcAft>
                <a:spcPts val="600"/>
              </a:spcAft>
            </a:pPr>
            <a:r>
              <a:rPr lang="de-AT" b="1" dirty="0">
                <a:solidFill>
                  <a:srgbClr val="000000"/>
                </a:solidFill>
                <a:ea typeface="Tw Cen MT" panose="020B0602020104020603" pitchFamily="34" charset="0"/>
                <a:cs typeface="Arial" panose="020B0604020202020204" pitchFamily="34" charset="0"/>
              </a:rPr>
              <a:t>Zugriff</a:t>
            </a:r>
            <a:r>
              <a:rPr lang="de-AT" dirty="0">
                <a:solidFill>
                  <a:srgbClr val="000000"/>
                </a:solidFill>
                <a:ea typeface="Tw Cen MT" panose="020B0602020104020603" pitchFamily="34" charset="0"/>
                <a:cs typeface="Arial" panose="020B0604020202020204" pitchFamily="34" charset="0"/>
              </a:rPr>
              <a:t>: keine Angabe</a:t>
            </a:r>
          </a:p>
        </p:txBody>
      </p:sp>
      <p:sp>
        <p:nvSpPr>
          <p:cNvPr id="7" name="Titel 1">
            <a:extLst>
              <a:ext uri="{FF2B5EF4-FFF2-40B4-BE49-F238E27FC236}">
                <a16:creationId xmlns:a16="http://schemas.microsoft.com/office/drawing/2014/main" id="{FE5CE3FC-BC5F-AFCC-4652-EBC8C5228503}"/>
              </a:ext>
            </a:extLst>
          </p:cNvPr>
          <p:cNvSpPr txBox="1">
            <a:spLocks/>
          </p:cNvSpPr>
          <p:nvPr/>
        </p:nvSpPr>
        <p:spPr>
          <a:xfrm>
            <a:off x="838200" y="151025"/>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6">
                    <a:lumMod val="7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4400" b="1" i="0" u="none" strike="noStrike" kern="1200" cap="none" spc="0" normalizeH="0" baseline="0" noProof="0" dirty="0">
                <a:ln>
                  <a:noFill/>
                </a:ln>
                <a:solidFill>
                  <a:srgbClr val="70AD47">
                    <a:lumMod val="75000"/>
                  </a:srgbClr>
                </a:solidFill>
                <a:effectLst/>
                <a:uLnTx/>
                <a:uFillTx/>
                <a:latin typeface="Calibri Light" panose="020F0302020204030204"/>
                <a:ea typeface="+mj-ea"/>
                <a:cs typeface="+mj-cs"/>
              </a:rPr>
              <a:t>Sparprodukte vergleichen</a:t>
            </a:r>
          </a:p>
        </p:txBody>
      </p:sp>
      <p:sp>
        <p:nvSpPr>
          <p:cNvPr id="8" name="Rechteck 7">
            <a:extLst>
              <a:ext uri="{FF2B5EF4-FFF2-40B4-BE49-F238E27FC236}">
                <a16:creationId xmlns:a16="http://schemas.microsoft.com/office/drawing/2014/main" id="{9E893D77-68CD-1F13-35F7-7DD999AF4B33}"/>
              </a:ext>
            </a:extLst>
          </p:cNvPr>
          <p:cNvSpPr/>
          <p:nvPr/>
        </p:nvSpPr>
        <p:spPr>
          <a:xfrm>
            <a:off x="933458" y="1273508"/>
            <a:ext cx="10325083" cy="818867"/>
          </a:xfrm>
          <a:prstGeom prst="rect">
            <a:avLst/>
          </a:prstGeom>
          <a:solidFill>
            <a:schemeClr val="accent6">
              <a:lumMod val="20000"/>
              <a:lumOff val="80000"/>
            </a:schemeClr>
          </a:solidFill>
          <a:ln>
            <a:solidFill>
              <a:schemeClr val="accent6"/>
            </a:solidFill>
            <a:extLst>
              <a:ext uri="{C807C97D-BFC1-408E-A445-0C87EB9F89A2}">
                <ask:lineSketchStyleProps xmlns:ask="http://schemas.microsoft.com/office/drawing/2018/sketchyshapes" sd="3974026758">
                  <a:custGeom>
                    <a:avLst/>
                    <a:gdLst>
                      <a:gd name="connsiteX0" fmla="*/ 0 w 10325083"/>
                      <a:gd name="connsiteY0" fmla="*/ 0 h 818867"/>
                      <a:gd name="connsiteX1" fmla="*/ 470365 w 10325083"/>
                      <a:gd name="connsiteY1" fmla="*/ 0 h 818867"/>
                      <a:gd name="connsiteX2" fmla="*/ 1147231 w 10325083"/>
                      <a:gd name="connsiteY2" fmla="*/ 0 h 818867"/>
                      <a:gd name="connsiteX3" fmla="*/ 1617596 w 10325083"/>
                      <a:gd name="connsiteY3" fmla="*/ 0 h 818867"/>
                      <a:gd name="connsiteX4" fmla="*/ 1881460 w 10325083"/>
                      <a:gd name="connsiteY4" fmla="*/ 0 h 818867"/>
                      <a:gd name="connsiteX5" fmla="*/ 2455075 w 10325083"/>
                      <a:gd name="connsiteY5" fmla="*/ 0 h 818867"/>
                      <a:gd name="connsiteX6" fmla="*/ 3028691 w 10325083"/>
                      <a:gd name="connsiteY6" fmla="*/ 0 h 818867"/>
                      <a:gd name="connsiteX7" fmla="*/ 3292554 w 10325083"/>
                      <a:gd name="connsiteY7" fmla="*/ 0 h 818867"/>
                      <a:gd name="connsiteX8" fmla="*/ 3556417 w 10325083"/>
                      <a:gd name="connsiteY8" fmla="*/ 0 h 818867"/>
                      <a:gd name="connsiteX9" fmla="*/ 3820281 w 10325083"/>
                      <a:gd name="connsiteY9" fmla="*/ 0 h 818867"/>
                      <a:gd name="connsiteX10" fmla="*/ 4084144 w 10325083"/>
                      <a:gd name="connsiteY10" fmla="*/ 0 h 818867"/>
                      <a:gd name="connsiteX11" fmla="*/ 4348007 w 10325083"/>
                      <a:gd name="connsiteY11" fmla="*/ 0 h 818867"/>
                      <a:gd name="connsiteX12" fmla="*/ 4921623 w 10325083"/>
                      <a:gd name="connsiteY12" fmla="*/ 0 h 818867"/>
                      <a:gd name="connsiteX13" fmla="*/ 5701740 w 10325083"/>
                      <a:gd name="connsiteY13" fmla="*/ 0 h 818867"/>
                      <a:gd name="connsiteX14" fmla="*/ 6378607 w 10325083"/>
                      <a:gd name="connsiteY14" fmla="*/ 0 h 818867"/>
                      <a:gd name="connsiteX15" fmla="*/ 6848972 w 10325083"/>
                      <a:gd name="connsiteY15" fmla="*/ 0 h 818867"/>
                      <a:gd name="connsiteX16" fmla="*/ 7629089 w 10325083"/>
                      <a:gd name="connsiteY16" fmla="*/ 0 h 818867"/>
                      <a:gd name="connsiteX17" fmla="*/ 7892952 w 10325083"/>
                      <a:gd name="connsiteY17" fmla="*/ 0 h 818867"/>
                      <a:gd name="connsiteX18" fmla="*/ 8569819 w 10325083"/>
                      <a:gd name="connsiteY18" fmla="*/ 0 h 818867"/>
                      <a:gd name="connsiteX19" fmla="*/ 9143435 w 10325083"/>
                      <a:gd name="connsiteY19" fmla="*/ 0 h 818867"/>
                      <a:gd name="connsiteX20" fmla="*/ 9510549 w 10325083"/>
                      <a:gd name="connsiteY20" fmla="*/ 0 h 818867"/>
                      <a:gd name="connsiteX21" fmla="*/ 10325083 w 10325083"/>
                      <a:gd name="connsiteY21" fmla="*/ 0 h 818867"/>
                      <a:gd name="connsiteX22" fmla="*/ 10325083 w 10325083"/>
                      <a:gd name="connsiteY22" fmla="*/ 409434 h 818867"/>
                      <a:gd name="connsiteX23" fmla="*/ 10325083 w 10325083"/>
                      <a:gd name="connsiteY23" fmla="*/ 818867 h 818867"/>
                      <a:gd name="connsiteX24" fmla="*/ 9648216 w 10325083"/>
                      <a:gd name="connsiteY24" fmla="*/ 818867 h 818867"/>
                      <a:gd name="connsiteX25" fmla="*/ 9074601 w 10325083"/>
                      <a:gd name="connsiteY25" fmla="*/ 818867 h 818867"/>
                      <a:gd name="connsiteX26" fmla="*/ 8810737 w 10325083"/>
                      <a:gd name="connsiteY26" fmla="*/ 818867 h 818867"/>
                      <a:gd name="connsiteX27" fmla="*/ 8237122 w 10325083"/>
                      <a:gd name="connsiteY27" fmla="*/ 818867 h 818867"/>
                      <a:gd name="connsiteX28" fmla="*/ 7973259 w 10325083"/>
                      <a:gd name="connsiteY28" fmla="*/ 818867 h 818867"/>
                      <a:gd name="connsiteX29" fmla="*/ 7399643 w 10325083"/>
                      <a:gd name="connsiteY29" fmla="*/ 818867 h 818867"/>
                      <a:gd name="connsiteX30" fmla="*/ 7032529 w 10325083"/>
                      <a:gd name="connsiteY30" fmla="*/ 818867 h 818867"/>
                      <a:gd name="connsiteX31" fmla="*/ 6458913 w 10325083"/>
                      <a:gd name="connsiteY31" fmla="*/ 818867 h 818867"/>
                      <a:gd name="connsiteX32" fmla="*/ 5885297 w 10325083"/>
                      <a:gd name="connsiteY32" fmla="*/ 818867 h 818867"/>
                      <a:gd name="connsiteX33" fmla="*/ 5518183 w 10325083"/>
                      <a:gd name="connsiteY33" fmla="*/ 818867 h 818867"/>
                      <a:gd name="connsiteX34" fmla="*/ 5047818 w 10325083"/>
                      <a:gd name="connsiteY34" fmla="*/ 818867 h 818867"/>
                      <a:gd name="connsiteX35" fmla="*/ 4370952 w 10325083"/>
                      <a:gd name="connsiteY35" fmla="*/ 818867 h 818867"/>
                      <a:gd name="connsiteX36" fmla="*/ 4003838 w 10325083"/>
                      <a:gd name="connsiteY36" fmla="*/ 818867 h 818867"/>
                      <a:gd name="connsiteX37" fmla="*/ 3430222 w 10325083"/>
                      <a:gd name="connsiteY37" fmla="*/ 818867 h 818867"/>
                      <a:gd name="connsiteX38" fmla="*/ 2856606 w 10325083"/>
                      <a:gd name="connsiteY38" fmla="*/ 818867 h 818867"/>
                      <a:gd name="connsiteX39" fmla="*/ 2076489 w 10325083"/>
                      <a:gd name="connsiteY39" fmla="*/ 818867 h 818867"/>
                      <a:gd name="connsiteX40" fmla="*/ 1606124 w 10325083"/>
                      <a:gd name="connsiteY40" fmla="*/ 818867 h 818867"/>
                      <a:gd name="connsiteX41" fmla="*/ 1135759 w 10325083"/>
                      <a:gd name="connsiteY41" fmla="*/ 818867 h 818867"/>
                      <a:gd name="connsiteX42" fmla="*/ 0 w 10325083"/>
                      <a:gd name="connsiteY42" fmla="*/ 818867 h 818867"/>
                      <a:gd name="connsiteX43" fmla="*/ 0 w 10325083"/>
                      <a:gd name="connsiteY43" fmla="*/ 401245 h 818867"/>
                      <a:gd name="connsiteX44" fmla="*/ 0 w 10325083"/>
                      <a:gd name="connsiteY44" fmla="*/ 0 h 81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325083" h="818867" extrusionOk="0">
                        <a:moveTo>
                          <a:pt x="0" y="0"/>
                        </a:moveTo>
                        <a:cubicBezTo>
                          <a:pt x="231876" y="-29780"/>
                          <a:pt x="307552" y="32344"/>
                          <a:pt x="470365" y="0"/>
                        </a:cubicBezTo>
                        <a:cubicBezTo>
                          <a:pt x="633178" y="-32344"/>
                          <a:pt x="955065" y="56716"/>
                          <a:pt x="1147231" y="0"/>
                        </a:cubicBezTo>
                        <a:cubicBezTo>
                          <a:pt x="1339397" y="-56716"/>
                          <a:pt x="1399605" y="32706"/>
                          <a:pt x="1617596" y="0"/>
                        </a:cubicBezTo>
                        <a:cubicBezTo>
                          <a:pt x="1835588" y="-32706"/>
                          <a:pt x="1794148" y="27766"/>
                          <a:pt x="1881460" y="0"/>
                        </a:cubicBezTo>
                        <a:cubicBezTo>
                          <a:pt x="1968772" y="-27766"/>
                          <a:pt x="2179707" y="49264"/>
                          <a:pt x="2455075" y="0"/>
                        </a:cubicBezTo>
                        <a:cubicBezTo>
                          <a:pt x="2730443" y="-49264"/>
                          <a:pt x="2780314" y="33033"/>
                          <a:pt x="3028691" y="0"/>
                        </a:cubicBezTo>
                        <a:cubicBezTo>
                          <a:pt x="3277068" y="-33033"/>
                          <a:pt x="3203526" y="10284"/>
                          <a:pt x="3292554" y="0"/>
                        </a:cubicBezTo>
                        <a:cubicBezTo>
                          <a:pt x="3381582" y="-10284"/>
                          <a:pt x="3483409" y="20951"/>
                          <a:pt x="3556417" y="0"/>
                        </a:cubicBezTo>
                        <a:cubicBezTo>
                          <a:pt x="3629425" y="-20951"/>
                          <a:pt x="3758437" y="3165"/>
                          <a:pt x="3820281" y="0"/>
                        </a:cubicBezTo>
                        <a:cubicBezTo>
                          <a:pt x="3882125" y="-3165"/>
                          <a:pt x="4026495" y="21411"/>
                          <a:pt x="4084144" y="0"/>
                        </a:cubicBezTo>
                        <a:cubicBezTo>
                          <a:pt x="4141793" y="-21411"/>
                          <a:pt x="4267810" y="20423"/>
                          <a:pt x="4348007" y="0"/>
                        </a:cubicBezTo>
                        <a:cubicBezTo>
                          <a:pt x="4428204" y="-20423"/>
                          <a:pt x="4776456" y="31510"/>
                          <a:pt x="4921623" y="0"/>
                        </a:cubicBezTo>
                        <a:cubicBezTo>
                          <a:pt x="5066790" y="-31510"/>
                          <a:pt x="5411181" y="14185"/>
                          <a:pt x="5701740" y="0"/>
                        </a:cubicBezTo>
                        <a:cubicBezTo>
                          <a:pt x="5992299" y="-14185"/>
                          <a:pt x="6195809" y="29043"/>
                          <a:pt x="6378607" y="0"/>
                        </a:cubicBezTo>
                        <a:cubicBezTo>
                          <a:pt x="6561405" y="-29043"/>
                          <a:pt x="6683203" y="13602"/>
                          <a:pt x="6848972" y="0"/>
                        </a:cubicBezTo>
                        <a:cubicBezTo>
                          <a:pt x="7014742" y="-13602"/>
                          <a:pt x="7288925" y="87970"/>
                          <a:pt x="7629089" y="0"/>
                        </a:cubicBezTo>
                        <a:cubicBezTo>
                          <a:pt x="7969253" y="-87970"/>
                          <a:pt x="7795815" y="3113"/>
                          <a:pt x="7892952" y="0"/>
                        </a:cubicBezTo>
                        <a:cubicBezTo>
                          <a:pt x="7990089" y="-3113"/>
                          <a:pt x="8379635" y="35748"/>
                          <a:pt x="8569819" y="0"/>
                        </a:cubicBezTo>
                        <a:cubicBezTo>
                          <a:pt x="8760003" y="-35748"/>
                          <a:pt x="8920683" y="25218"/>
                          <a:pt x="9143435" y="0"/>
                        </a:cubicBezTo>
                        <a:cubicBezTo>
                          <a:pt x="9366187" y="-25218"/>
                          <a:pt x="9366334" y="34882"/>
                          <a:pt x="9510549" y="0"/>
                        </a:cubicBezTo>
                        <a:cubicBezTo>
                          <a:pt x="9654764" y="-34882"/>
                          <a:pt x="10068291" y="15448"/>
                          <a:pt x="10325083" y="0"/>
                        </a:cubicBezTo>
                        <a:cubicBezTo>
                          <a:pt x="10338232" y="107035"/>
                          <a:pt x="10323312" y="309891"/>
                          <a:pt x="10325083" y="409434"/>
                        </a:cubicBezTo>
                        <a:cubicBezTo>
                          <a:pt x="10326854" y="508977"/>
                          <a:pt x="10282985" y="663470"/>
                          <a:pt x="10325083" y="818867"/>
                        </a:cubicBezTo>
                        <a:cubicBezTo>
                          <a:pt x="10188096" y="834252"/>
                          <a:pt x="9830333" y="774679"/>
                          <a:pt x="9648216" y="818867"/>
                        </a:cubicBezTo>
                        <a:cubicBezTo>
                          <a:pt x="9466099" y="863055"/>
                          <a:pt x="9214505" y="800685"/>
                          <a:pt x="9074601" y="818867"/>
                        </a:cubicBezTo>
                        <a:cubicBezTo>
                          <a:pt x="8934697" y="837049"/>
                          <a:pt x="8919614" y="795602"/>
                          <a:pt x="8810737" y="818867"/>
                        </a:cubicBezTo>
                        <a:cubicBezTo>
                          <a:pt x="8701860" y="842132"/>
                          <a:pt x="8372256" y="807307"/>
                          <a:pt x="8237122" y="818867"/>
                        </a:cubicBezTo>
                        <a:cubicBezTo>
                          <a:pt x="8101989" y="830427"/>
                          <a:pt x="8069939" y="804070"/>
                          <a:pt x="7973259" y="818867"/>
                        </a:cubicBezTo>
                        <a:cubicBezTo>
                          <a:pt x="7876579" y="833664"/>
                          <a:pt x="7546154" y="789324"/>
                          <a:pt x="7399643" y="818867"/>
                        </a:cubicBezTo>
                        <a:cubicBezTo>
                          <a:pt x="7253132" y="848410"/>
                          <a:pt x="7112917" y="809935"/>
                          <a:pt x="7032529" y="818867"/>
                        </a:cubicBezTo>
                        <a:cubicBezTo>
                          <a:pt x="6952141" y="827799"/>
                          <a:pt x="6690378" y="771541"/>
                          <a:pt x="6458913" y="818867"/>
                        </a:cubicBezTo>
                        <a:cubicBezTo>
                          <a:pt x="6227448" y="866193"/>
                          <a:pt x="6084927" y="818064"/>
                          <a:pt x="5885297" y="818867"/>
                        </a:cubicBezTo>
                        <a:cubicBezTo>
                          <a:pt x="5685667" y="819670"/>
                          <a:pt x="5593860" y="810816"/>
                          <a:pt x="5518183" y="818867"/>
                        </a:cubicBezTo>
                        <a:cubicBezTo>
                          <a:pt x="5442506" y="826918"/>
                          <a:pt x="5146623" y="796448"/>
                          <a:pt x="5047818" y="818867"/>
                        </a:cubicBezTo>
                        <a:cubicBezTo>
                          <a:pt x="4949014" y="841286"/>
                          <a:pt x="4669774" y="748480"/>
                          <a:pt x="4370952" y="818867"/>
                        </a:cubicBezTo>
                        <a:cubicBezTo>
                          <a:pt x="4072130" y="889254"/>
                          <a:pt x="4088636" y="779728"/>
                          <a:pt x="4003838" y="818867"/>
                        </a:cubicBezTo>
                        <a:cubicBezTo>
                          <a:pt x="3919040" y="858006"/>
                          <a:pt x="3703945" y="796959"/>
                          <a:pt x="3430222" y="818867"/>
                        </a:cubicBezTo>
                        <a:cubicBezTo>
                          <a:pt x="3156499" y="840775"/>
                          <a:pt x="3026920" y="774562"/>
                          <a:pt x="2856606" y="818867"/>
                        </a:cubicBezTo>
                        <a:cubicBezTo>
                          <a:pt x="2686292" y="863172"/>
                          <a:pt x="2349712" y="803161"/>
                          <a:pt x="2076489" y="818867"/>
                        </a:cubicBezTo>
                        <a:cubicBezTo>
                          <a:pt x="1803266" y="834573"/>
                          <a:pt x="1765474" y="813746"/>
                          <a:pt x="1606124" y="818867"/>
                        </a:cubicBezTo>
                        <a:cubicBezTo>
                          <a:pt x="1446774" y="823988"/>
                          <a:pt x="1269728" y="813543"/>
                          <a:pt x="1135759" y="818867"/>
                        </a:cubicBezTo>
                        <a:cubicBezTo>
                          <a:pt x="1001791" y="824191"/>
                          <a:pt x="342869" y="790188"/>
                          <a:pt x="0" y="818867"/>
                        </a:cubicBezTo>
                        <a:cubicBezTo>
                          <a:pt x="-39297" y="643210"/>
                          <a:pt x="35303" y="586654"/>
                          <a:pt x="0" y="401245"/>
                        </a:cubicBezTo>
                        <a:cubicBezTo>
                          <a:pt x="-35303" y="215836"/>
                          <a:pt x="1990" y="18621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600"/>
              </a:spcAft>
            </a:pPr>
            <a:r>
              <a:rPr lang="de-AT" sz="2000" dirty="0">
                <a:solidFill>
                  <a:srgbClr val="000000"/>
                </a:solidFill>
                <a:effectLst/>
                <a:latin typeface="Calibri" panose="020F0502020204030204" pitchFamily="34" charset="0"/>
                <a:ea typeface="Tw Cen MT" panose="020B0602020104020603" pitchFamily="34" charset="0"/>
                <a:cs typeface="Calibri" panose="020F0502020204030204" pitchFamily="34" charset="0"/>
              </a:rPr>
              <a:t>Wähle mithilfe einer der vorgestellten Vergleichsplattformen jeweils ein Sparprodukt für Hatice und Michael aus. Trage das ausgewählte Sparprodukt (Anbieter, Zinsen, etc.) in das leere Feld ein.</a:t>
            </a:r>
            <a:endParaRPr lang="de-AT" sz="2000" dirty="0">
              <a:solidFill>
                <a:srgbClr val="000000"/>
              </a:solidFill>
              <a:latin typeface="Calibri" panose="020F0502020204030204" pitchFamily="34" charset="0"/>
              <a:ea typeface="Tw Cen MT" panose="020B0602020104020603" pitchFamily="34" charset="0"/>
              <a:cs typeface="Calibri" panose="020F0502020204030204" pitchFamily="34" charset="0"/>
            </a:endParaRPr>
          </a:p>
        </p:txBody>
      </p:sp>
      <p:sp>
        <p:nvSpPr>
          <p:cNvPr id="9" name="Rechteck 8">
            <a:extLst>
              <a:ext uri="{FF2B5EF4-FFF2-40B4-BE49-F238E27FC236}">
                <a16:creationId xmlns:a16="http://schemas.microsoft.com/office/drawing/2014/main" id="{9046D1E6-D94E-18B4-1649-A58FFBB66B43}"/>
              </a:ext>
            </a:extLst>
          </p:cNvPr>
          <p:cNvSpPr/>
          <p:nvPr/>
        </p:nvSpPr>
        <p:spPr>
          <a:xfrm>
            <a:off x="6095999" y="2529000"/>
            <a:ext cx="5760000" cy="1800000"/>
          </a:xfrm>
          <a:custGeom>
            <a:avLst/>
            <a:gdLst>
              <a:gd name="connsiteX0" fmla="*/ 0 w 5760000"/>
              <a:gd name="connsiteY0" fmla="*/ 0 h 1800000"/>
              <a:gd name="connsiteX1" fmla="*/ 576000 w 5760000"/>
              <a:gd name="connsiteY1" fmla="*/ 0 h 1800000"/>
              <a:gd name="connsiteX2" fmla="*/ 1036800 w 5760000"/>
              <a:gd name="connsiteY2" fmla="*/ 0 h 1800000"/>
              <a:gd name="connsiteX3" fmla="*/ 1555200 w 5760000"/>
              <a:gd name="connsiteY3" fmla="*/ 0 h 1800000"/>
              <a:gd name="connsiteX4" fmla="*/ 2246400 w 5760000"/>
              <a:gd name="connsiteY4" fmla="*/ 0 h 1800000"/>
              <a:gd name="connsiteX5" fmla="*/ 2764800 w 5760000"/>
              <a:gd name="connsiteY5" fmla="*/ 0 h 1800000"/>
              <a:gd name="connsiteX6" fmla="*/ 3340800 w 5760000"/>
              <a:gd name="connsiteY6" fmla="*/ 0 h 1800000"/>
              <a:gd name="connsiteX7" fmla="*/ 3859200 w 5760000"/>
              <a:gd name="connsiteY7" fmla="*/ 0 h 1800000"/>
              <a:gd name="connsiteX8" fmla="*/ 4262400 w 5760000"/>
              <a:gd name="connsiteY8" fmla="*/ 0 h 1800000"/>
              <a:gd name="connsiteX9" fmla="*/ 4838400 w 5760000"/>
              <a:gd name="connsiteY9" fmla="*/ 0 h 1800000"/>
              <a:gd name="connsiteX10" fmla="*/ 5760000 w 5760000"/>
              <a:gd name="connsiteY10" fmla="*/ 0 h 1800000"/>
              <a:gd name="connsiteX11" fmla="*/ 5760000 w 5760000"/>
              <a:gd name="connsiteY11" fmla="*/ 486000 h 1800000"/>
              <a:gd name="connsiteX12" fmla="*/ 5760000 w 5760000"/>
              <a:gd name="connsiteY12" fmla="*/ 972000 h 1800000"/>
              <a:gd name="connsiteX13" fmla="*/ 5760000 w 5760000"/>
              <a:gd name="connsiteY13" fmla="*/ 1386000 h 1800000"/>
              <a:gd name="connsiteX14" fmla="*/ 5760000 w 5760000"/>
              <a:gd name="connsiteY14" fmla="*/ 1800000 h 1800000"/>
              <a:gd name="connsiteX15" fmla="*/ 5068800 w 5760000"/>
              <a:gd name="connsiteY15" fmla="*/ 1800000 h 1800000"/>
              <a:gd name="connsiteX16" fmla="*/ 4665600 w 5760000"/>
              <a:gd name="connsiteY16" fmla="*/ 1800000 h 1800000"/>
              <a:gd name="connsiteX17" fmla="*/ 3974400 w 5760000"/>
              <a:gd name="connsiteY17" fmla="*/ 1800000 h 1800000"/>
              <a:gd name="connsiteX18" fmla="*/ 3340800 w 5760000"/>
              <a:gd name="connsiteY18" fmla="*/ 1800000 h 1800000"/>
              <a:gd name="connsiteX19" fmla="*/ 2649600 w 5760000"/>
              <a:gd name="connsiteY19" fmla="*/ 1800000 h 1800000"/>
              <a:gd name="connsiteX20" fmla="*/ 2131200 w 5760000"/>
              <a:gd name="connsiteY20" fmla="*/ 1800000 h 1800000"/>
              <a:gd name="connsiteX21" fmla="*/ 1497600 w 5760000"/>
              <a:gd name="connsiteY21" fmla="*/ 1800000 h 1800000"/>
              <a:gd name="connsiteX22" fmla="*/ 979200 w 5760000"/>
              <a:gd name="connsiteY22" fmla="*/ 1800000 h 1800000"/>
              <a:gd name="connsiteX23" fmla="*/ 0 w 5760000"/>
              <a:gd name="connsiteY23" fmla="*/ 1800000 h 1800000"/>
              <a:gd name="connsiteX24" fmla="*/ 0 w 5760000"/>
              <a:gd name="connsiteY24" fmla="*/ 1386000 h 1800000"/>
              <a:gd name="connsiteX25" fmla="*/ 0 w 5760000"/>
              <a:gd name="connsiteY25" fmla="*/ 972000 h 1800000"/>
              <a:gd name="connsiteX26" fmla="*/ 0 w 5760000"/>
              <a:gd name="connsiteY26" fmla="*/ 540000 h 1800000"/>
              <a:gd name="connsiteX27" fmla="*/ 0 w 5760000"/>
              <a:gd name="connsiteY27"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0000" h="1800000" extrusionOk="0">
                <a:moveTo>
                  <a:pt x="0" y="0"/>
                </a:moveTo>
                <a:cubicBezTo>
                  <a:pt x="120982" y="-20696"/>
                  <a:pt x="361426" y="55440"/>
                  <a:pt x="576000" y="0"/>
                </a:cubicBezTo>
                <a:cubicBezTo>
                  <a:pt x="790574" y="-55440"/>
                  <a:pt x="861391" y="28830"/>
                  <a:pt x="1036800" y="0"/>
                </a:cubicBezTo>
                <a:cubicBezTo>
                  <a:pt x="1212209" y="-28830"/>
                  <a:pt x="1302535" y="35848"/>
                  <a:pt x="1555200" y="0"/>
                </a:cubicBezTo>
                <a:cubicBezTo>
                  <a:pt x="1807865" y="-35848"/>
                  <a:pt x="1964073" y="38898"/>
                  <a:pt x="2246400" y="0"/>
                </a:cubicBezTo>
                <a:cubicBezTo>
                  <a:pt x="2528727" y="-38898"/>
                  <a:pt x="2616901" y="44720"/>
                  <a:pt x="2764800" y="0"/>
                </a:cubicBezTo>
                <a:cubicBezTo>
                  <a:pt x="2912699" y="-44720"/>
                  <a:pt x="3117394" y="66260"/>
                  <a:pt x="3340800" y="0"/>
                </a:cubicBezTo>
                <a:cubicBezTo>
                  <a:pt x="3564206" y="-66260"/>
                  <a:pt x="3658819" y="39564"/>
                  <a:pt x="3859200" y="0"/>
                </a:cubicBezTo>
                <a:cubicBezTo>
                  <a:pt x="4059581" y="-39564"/>
                  <a:pt x="4122486" y="1798"/>
                  <a:pt x="4262400" y="0"/>
                </a:cubicBezTo>
                <a:cubicBezTo>
                  <a:pt x="4402314" y="-1798"/>
                  <a:pt x="4646894" y="53871"/>
                  <a:pt x="4838400" y="0"/>
                </a:cubicBezTo>
                <a:cubicBezTo>
                  <a:pt x="5029906" y="-53871"/>
                  <a:pt x="5388336" y="83588"/>
                  <a:pt x="5760000" y="0"/>
                </a:cubicBezTo>
                <a:cubicBezTo>
                  <a:pt x="5771981" y="159075"/>
                  <a:pt x="5753337" y="359976"/>
                  <a:pt x="5760000" y="486000"/>
                </a:cubicBezTo>
                <a:cubicBezTo>
                  <a:pt x="5766663" y="612024"/>
                  <a:pt x="5724721" y="821902"/>
                  <a:pt x="5760000" y="972000"/>
                </a:cubicBezTo>
                <a:cubicBezTo>
                  <a:pt x="5795279" y="1122098"/>
                  <a:pt x="5744671" y="1253732"/>
                  <a:pt x="5760000" y="1386000"/>
                </a:cubicBezTo>
                <a:cubicBezTo>
                  <a:pt x="5775329" y="1518268"/>
                  <a:pt x="5722771" y="1626418"/>
                  <a:pt x="5760000" y="1800000"/>
                </a:cubicBezTo>
                <a:cubicBezTo>
                  <a:pt x="5550621" y="1802726"/>
                  <a:pt x="5307692" y="1764069"/>
                  <a:pt x="5068800" y="1800000"/>
                </a:cubicBezTo>
                <a:cubicBezTo>
                  <a:pt x="4829908" y="1835931"/>
                  <a:pt x="4825627" y="1787532"/>
                  <a:pt x="4665600" y="1800000"/>
                </a:cubicBezTo>
                <a:cubicBezTo>
                  <a:pt x="4505573" y="1812468"/>
                  <a:pt x="4140336" y="1773461"/>
                  <a:pt x="3974400" y="1800000"/>
                </a:cubicBezTo>
                <a:cubicBezTo>
                  <a:pt x="3808464" y="1826539"/>
                  <a:pt x="3509106" y="1770253"/>
                  <a:pt x="3340800" y="1800000"/>
                </a:cubicBezTo>
                <a:cubicBezTo>
                  <a:pt x="3172494" y="1829747"/>
                  <a:pt x="2986867" y="1774051"/>
                  <a:pt x="2649600" y="1800000"/>
                </a:cubicBezTo>
                <a:cubicBezTo>
                  <a:pt x="2312333" y="1825949"/>
                  <a:pt x="2377517" y="1751949"/>
                  <a:pt x="2131200" y="1800000"/>
                </a:cubicBezTo>
                <a:cubicBezTo>
                  <a:pt x="1884883" y="1848051"/>
                  <a:pt x="1629283" y="1751691"/>
                  <a:pt x="1497600" y="1800000"/>
                </a:cubicBezTo>
                <a:cubicBezTo>
                  <a:pt x="1365917" y="1848309"/>
                  <a:pt x="1101078" y="1758359"/>
                  <a:pt x="979200" y="1800000"/>
                </a:cubicBezTo>
                <a:cubicBezTo>
                  <a:pt x="857322" y="1841641"/>
                  <a:pt x="393596" y="1722634"/>
                  <a:pt x="0" y="1800000"/>
                </a:cubicBezTo>
                <a:cubicBezTo>
                  <a:pt x="-12722" y="1624844"/>
                  <a:pt x="47812" y="1526403"/>
                  <a:pt x="0" y="1386000"/>
                </a:cubicBezTo>
                <a:cubicBezTo>
                  <a:pt x="-47812" y="1245597"/>
                  <a:pt x="21970" y="1146391"/>
                  <a:pt x="0" y="972000"/>
                </a:cubicBezTo>
                <a:cubicBezTo>
                  <a:pt x="-21970" y="797609"/>
                  <a:pt x="6999" y="742108"/>
                  <a:pt x="0" y="540000"/>
                </a:cubicBezTo>
                <a:cubicBezTo>
                  <a:pt x="-6999" y="337892"/>
                  <a:pt x="56947" y="247436"/>
                  <a:pt x="0" y="0"/>
                </a:cubicBezTo>
                <a:close/>
              </a:path>
            </a:pathLst>
          </a:custGeom>
          <a:noFill/>
          <a:ln>
            <a:solidFill>
              <a:schemeClr val="accent6">
                <a:lumMod val="50000"/>
              </a:schemeClr>
            </a:solidFill>
            <a:extLst>
              <a:ext uri="{C807C97D-BFC1-408E-A445-0C87EB9F89A2}">
                <ask:lineSketchStyleProps xmlns:ask="http://schemas.microsoft.com/office/drawing/2018/sketchyshapes" sd="161725608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10">
            <a:extLst>
              <a:ext uri="{FF2B5EF4-FFF2-40B4-BE49-F238E27FC236}">
                <a16:creationId xmlns:a16="http://schemas.microsoft.com/office/drawing/2014/main" id="{2716B673-70D7-3C50-70E8-E8DEEDC695D8}"/>
              </a:ext>
            </a:extLst>
          </p:cNvPr>
          <p:cNvSpPr/>
          <p:nvPr/>
        </p:nvSpPr>
        <p:spPr>
          <a:xfrm>
            <a:off x="335999" y="4881291"/>
            <a:ext cx="5760000" cy="1800000"/>
          </a:xfrm>
          <a:custGeom>
            <a:avLst/>
            <a:gdLst>
              <a:gd name="connsiteX0" fmla="*/ 0 w 5760000"/>
              <a:gd name="connsiteY0" fmla="*/ 0 h 1800000"/>
              <a:gd name="connsiteX1" fmla="*/ 576000 w 5760000"/>
              <a:gd name="connsiteY1" fmla="*/ 0 h 1800000"/>
              <a:gd name="connsiteX2" fmla="*/ 1036800 w 5760000"/>
              <a:gd name="connsiteY2" fmla="*/ 0 h 1800000"/>
              <a:gd name="connsiteX3" fmla="*/ 1555200 w 5760000"/>
              <a:gd name="connsiteY3" fmla="*/ 0 h 1800000"/>
              <a:gd name="connsiteX4" fmla="*/ 2246400 w 5760000"/>
              <a:gd name="connsiteY4" fmla="*/ 0 h 1800000"/>
              <a:gd name="connsiteX5" fmla="*/ 2764800 w 5760000"/>
              <a:gd name="connsiteY5" fmla="*/ 0 h 1800000"/>
              <a:gd name="connsiteX6" fmla="*/ 3340800 w 5760000"/>
              <a:gd name="connsiteY6" fmla="*/ 0 h 1800000"/>
              <a:gd name="connsiteX7" fmla="*/ 3859200 w 5760000"/>
              <a:gd name="connsiteY7" fmla="*/ 0 h 1800000"/>
              <a:gd name="connsiteX8" fmla="*/ 4262400 w 5760000"/>
              <a:gd name="connsiteY8" fmla="*/ 0 h 1800000"/>
              <a:gd name="connsiteX9" fmla="*/ 4838400 w 5760000"/>
              <a:gd name="connsiteY9" fmla="*/ 0 h 1800000"/>
              <a:gd name="connsiteX10" fmla="*/ 5760000 w 5760000"/>
              <a:gd name="connsiteY10" fmla="*/ 0 h 1800000"/>
              <a:gd name="connsiteX11" fmla="*/ 5760000 w 5760000"/>
              <a:gd name="connsiteY11" fmla="*/ 486000 h 1800000"/>
              <a:gd name="connsiteX12" fmla="*/ 5760000 w 5760000"/>
              <a:gd name="connsiteY12" fmla="*/ 972000 h 1800000"/>
              <a:gd name="connsiteX13" fmla="*/ 5760000 w 5760000"/>
              <a:gd name="connsiteY13" fmla="*/ 1386000 h 1800000"/>
              <a:gd name="connsiteX14" fmla="*/ 5760000 w 5760000"/>
              <a:gd name="connsiteY14" fmla="*/ 1800000 h 1800000"/>
              <a:gd name="connsiteX15" fmla="*/ 5068800 w 5760000"/>
              <a:gd name="connsiteY15" fmla="*/ 1800000 h 1800000"/>
              <a:gd name="connsiteX16" fmla="*/ 4665600 w 5760000"/>
              <a:gd name="connsiteY16" fmla="*/ 1800000 h 1800000"/>
              <a:gd name="connsiteX17" fmla="*/ 3974400 w 5760000"/>
              <a:gd name="connsiteY17" fmla="*/ 1800000 h 1800000"/>
              <a:gd name="connsiteX18" fmla="*/ 3340800 w 5760000"/>
              <a:gd name="connsiteY18" fmla="*/ 1800000 h 1800000"/>
              <a:gd name="connsiteX19" fmla="*/ 2649600 w 5760000"/>
              <a:gd name="connsiteY19" fmla="*/ 1800000 h 1800000"/>
              <a:gd name="connsiteX20" fmla="*/ 2131200 w 5760000"/>
              <a:gd name="connsiteY20" fmla="*/ 1800000 h 1800000"/>
              <a:gd name="connsiteX21" fmla="*/ 1497600 w 5760000"/>
              <a:gd name="connsiteY21" fmla="*/ 1800000 h 1800000"/>
              <a:gd name="connsiteX22" fmla="*/ 979200 w 5760000"/>
              <a:gd name="connsiteY22" fmla="*/ 1800000 h 1800000"/>
              <a:gd name="connsiteX23" fmla="*/ 0 w 5760000"/>
              <a:gd name="connsiteY23" fmla="*/ 1800000 h 1800000"/>
              <a:gd name="connsiteX24" fmla="*/ 0 w 5760000"/>
              <a:gd name="connsiteY24" fmla="*/ 1386000 h 1800000"/>
              <a:gd name="connsiteX25" fmla="*/ 0 w 5760000"/>
              <a:gd name="connsiteY25" fmla="*/ 972000 h 1800000"/>
              <a:gd name="connsiteX26" fmla="*/ 0 w 5760000"/>
              <a:gd name="connsiteY26" fmla="*/ 540000 h 1800000"/>
              <a:gd name="connsiteX27" fmla="*/ 0 w 5760000"/>
              <a:gd name="connsiteY27"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0000" h="1800000" extrusionOk="0">
                <a:moveTo>
                  <a:pt x="0" y="0"/>
                </a:moveTo>
                <a:cubicBezTo>
                  <a:pt x="120982" y="-20696"/>
                  <a:pt x="361426" y="55440"/>
                  <a:pt x="576000" y="0"/>
                </a:cubicBezTo>
                <a:cubicBezTo>
                  <a:pt x="790574" y="-55440"/>
                  <a:pt x="861391" y="28830"/>
                  <a:pt x="1036800" y="0"/>
                </a:cubicBezTo>
                <a:cubicBezTo>
                  <a:pt x="1212209" y="-28830"/>
                  <a:pt x="1302535" y="35848"/>
                  <a:pt x="1555200" y="0"/>
                </a:cubicBezTo>
                <a:cubicBezTo>
                  <a:pt x="1807865" y="-35848"/>
                  <a:pt x="1964073" y="38898"/>
                  <a:pt x="2246400" y="0"/>
                </a:cubicBezTo>
                <a:cubicBezTo>
                  <a:pt x="2528727" y="-38898"/>
                  <a:pt x="2616901" y="44720"/>
                  <a:pt x="2764800" y="0"/>
                </a:cubicBezTo>
                <a:cubicBezTo>
                  <a:pt x="2912699" y="-44720"/>
                  <a:pt x="3117394" y="66260"/>
                  <a:pt x="3340800" y="0"/>
                </a:cubicBezTo>
                <a:cubicBezTo>
                  <a:pt x="3564206" y="-66260"/>
                  <a:pt x="3658819" y="39564"/>
                  <a:pt x="3859200" y="0"/>
                </a:cubicBezTo>
                <a:cubicBezTo>
                  <a:pt x="4059581" y="-39564"/>
                  <a:pt x="4122486" y="1798"/>
                  <a:pt x="4262400" y="0"/>
                </a:cubicBezTo>
                <a:cubicBezTo>
                  <a:pt x="4402314" y="-1798"/>
                  <a:pt x="4646894" y="53871"/>
                  <a:pt x="4838400" y="0"/>
                </a:cubicBezTo>
                <a:cubicBezTo>
                  <a:pt x="5029906" y="-53871"/>
                  <a:pt x="5388336" y="83588"/>
                  <a:pt x="5760000" y="0"/>
                </a:cubicBezTo>
                <a:cubicBezTo>
                  <a:pt x="5771981" y="159075"/>
                  <a:pt x="5753337" y="359976"/>
                  <a:pt x="5760000" y="486000"/>
                </a:cubicBezTo>
                <a:cubicBezTo>
                  <a:pt x="5766663" y="612024"/>
                  <a:pt x="5724721" y="821902"/>
                  <a:pt x="5760000" y="972000"/>
                </a:cubicBezTo>
                <a:cubicBezTo>
                  <a:pt x="5795279" y="1122098"/>
                  <a:pt x="5744671" y="1253732"/>
                  <a:pt x="5760000" y="1386000"/>
                </a:cubicBezTo>
                <a:cubicBezTo>
                  <a:pt x="5775329" y="1518268"/>
                  <a:pt x="5722771" y="1626418"/>
                  <a:pt x="5760000" y="1800000"/>
                </a:cubicBezTo>
                <a:cubicBezTo>
                  <a:pt x="5550621" y="1802726"/>
                  <a:pt x="5307692" y="1764069"/>
                  <a:pt x="5068800" y="1800000"/>
                </a:cubicBezTo>
                <a:cubicBezTo>
                  <a:pt x="4829908" y="1835931"/>
                  <a:pt x="4825627" y="1787532"/>
                  <a:pt x="4665600" y="1800000"/>
                </a:cubicBezTo>
                <a:cubicBezTo>
                  <a:pt x="4505573" y="1812468"/>
                  <a:pt x="4140336" y="1773461"/>
                  <a:pt x="3974400" y="1800000"/>
                </a:cubicBezTo>
                <a:cubicBezTo>
                  <a:pt x="3808464" y="1826539"/>
                  <a:pt x="3509106" y="1770253"/>
                  <a:pt x="3340800" y="1800000"/>
                </a:cubicBezTo>
                <a:cubicBezTo>
                  <a:pt x="3172494" y="1829747"/>
                  <a:pt x="2986867" y="1774051"/>
                  <a:pt x="2649600" y="1800000"/>
                </a:cubicBezTo>
                <a:cubicBezTo>
                  <a:pt x="2312333" y="1825949"/>
                  <a:pt x="2377517" y="1751949"/>
                  <a:pt x="2131200" y="1800000"/>
                </a:cubicBezTo>
                <a:cubicBezTo>
                  <a:pt x="1884883" y="1848051"/>
                  <a:pt x="1629283" y="1751691"/>
                  <a:pt x="1497600" y="1800000"/>
                </a:cubicBezTo>
                <a:cubicBezTo>
                  <a:pt x="1365917" y="1848309"/>
                  <a:pt x="1101078" y="1758359"/>
                  <a:pt x="979200" y="1800000"/>
                </a:cubicBezTo>
                <a:cubicBezTo>
                  <a:pt x="857322" y="1841641"/>
                  <a:pt x="393596" y="1722634"/>
                  <a:pt x="0" y="1800000"/>
                </a:cubicBezTo>
                <a:cubicBezTo>
                  <a:pt x="-12722" y="1624844"/>
                  <a:pt x="47812" y="1526403"/>
                  <a:pt x="0" y="1386000"/>
                </a:cubicBezTo>
                <a:cubicBezTo>
                  <a:pt x="-47812" y="1245597"/>
                  <a:pt x="21970" y="1146391"/>
                  <a:pt x="0" y="972000"/>
                </a:cubicBezTo>
                <a:cubicBezTo>
                  <a:pt x="-21970" y="797609"/>
                  <a:pt x="6999" y="742108"/>
                  <a:pt x="0" y="540000"/>
                </a:cubicBezTo>
                <a:cubicBezTo>
                  <a:pt x="-6999" y="337892"/>
                  <a:pt x="56947" y="247436"/>
                  <a:pt x="0" y="0"/>
                </a:cubicBezTo>
                <a:close/>
              </a:path>
            </a:pathLst>
          </a:custGeom>
          <a:noFill/>
          <a:ln>
            <a:solidFill>
              <a:schemeClr val="accent6">
                <a:lumMod val="50000"/>
              </a:schemeClr>
            </a:solidFill>
            <a:extLst>
              <a:ext uri="{C807C97D-BFC1-408E-A445-0C87EB9F89A2}">
                <ask:lineSketchStyleProps xmlns:ask="http://schemas.microsoft.com/office/drawing/2018/sketchyshapes" sd="161725608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3614200371"/>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58C674-EB02-9504-9CC6-9D95F8243ABB}"/>
              </a:ext>
            </a:extLst>
          </p:cNvPr>
          <p:cNvSpPr>
            <a:spLocks noGrp="1"/>
          </p:cNvSpPr>
          <p:nvPr>
            <p:ph type="title"/>
          </p:nvPr>
        </p:nvSpPr>
        <p:spPr/>
        <p:txBody>
          <a:bodyPr/>
          <a:lstStyle/>
          <a:p>
            <a:r>
              <a:rPr lang="de-DE" dirty="0"/>
              <a:t>Wofür würdest du gerne sparen?</a:t>
            </a:r>
            <a:endParaRPr lang="de-AT" dirty="0"/>
          </a:p>
        </p:txBody>
      </p:sp>
      <p:sp>
        <p:nvSpPr>
          <p:cNvPr id="4" name="Foliennummernplatzhalter 3">
            <a:extLst>
              <a:ext uri="{FF2B5EF4-FFF2-40B4-BE49-F238E27FC236}">
                <a16:creationId xmlns:a16="http://schemas.microsoft.com/office/drawing/2014/main" id="{BF3D6226-D65E-36D3-FF26-3016EC65B4DB}"/>
              </a:ext>
            </a:extLst>
          </p:cNvPr>
          <p:cNvSpPr>
            <a:spLocks noGrp="1"/>
          </p:cNvSpPr>
          <p:nvPr>
            <p:ph type="sldNum" sz="quarter" idx="12"/>
          </p:nvPr>
        </p:nvSpPr>
        <p:spPr/>
        <p:txBody>
          <a:bodyPr/>
          <a:lstStyle/>
          <a:p>
            <a:fld id="{4C23FFEC-42AF-4C5F-8FEB-D69D9B6A7C04}" type="slidenum">
              <a:rPr lang="de-AT" smtClean="0"/>
              <a:t>4</a:t>
            </a:fld>
            <a:endParaRPr lang="de-AT"/>
          </a:p>
        </p:txBody>
      </p:sp>
      <p:sp>
        <p:nvSpPr>
          <p:cNvPr id="5" name="Rechteck 4">
            <a:extLst>
              <a:ext uri="{FF2B5EF4-FFF2-40B4-BE49-F238E27FC236}">
                <a16:creationId xmlns:a16="http://schemas.microsoft.com/office/drawing/2014/main" id="{6248FCDB-D0F3-3A53-1EE9-4A89A16B1920}"/>
              </a:ext>
            </a:extLst>
          </p:cNvPr>
          <p:cNvSpPr/>
          <p:nvPr/>
        </p:nvSpPr>
        <p:spPr>
          <a:xfrm>
            <a:off x="6844601" y="3620720"/>
            <a:ext cx="4680000" cy="1440000"/>
          </a:xfrm>
          <a:custGeom>
            <a:avLst/>
            <a:gdLst>
              <a:gd name="connsiteX0" fmla="*/ 0 w 4680000"/>
              <a:gd name="connsiteY0" fmla="*/ 0 h 1440000"/>
              <a:gd name="connsiteX1" fmla="*/ 715371 w 4680000"/>
              <a:gd name="connsiteY1" fmla="*/ 0 h 1440000"/>
              <a:gd name="connsiteX2" fmla="*/ 1430743 w 4680000"/>
              <a:gd name="connsiteY2" fmla="*/ 0 h 1440000"/>
              <a:gd name="connsiteX3" fmla="*/ 1958914 w 4680000"/>
              <a:gd name="connsiteY3" fmla="*/ 0 h 1440000"/>
              <a:gd name="connsiteX4" fmla="*/ 2487086 w 4680000"/>
              <a:gd name="connsiteY4" fmla="*/ 0 h 1440000"/>
              <a:gd name="connsiteX5" fmla="*/ 3108857 w 4680000"/>
              <a:gd name="connsiteY5" fmla="*/ 0 h 1440000"/>
              <a:gd name="connsiteX6" fmla="*/ 3824229 w 4680000"/>
              <a:gd name="connsiteY6" fmla="*/ 0 h 1440000"/>
              <a:gd name="connsiteX7" fmla="*/ 4680000 w 4680000"/>
              <a:gd name="connsiteY7" fmla="*/ 0 h 1440000"/>
              <a:gd name="connsiteX8" fmla="*/ 4680000 w 4680000"/>
              <a:gd name="connsiteY8" fmla="*/ 508800 h 1440000"/>
              <a:gd name="connsiteX9" fmla="*/ 4680000 w 4680000"/>
              <a:gd name="connsiteY9" fmla="*/ 1003200 h 1440000"/>
              <a:gd name="connsiteX10" fmla="*/ 4680000 w 4680000"/>
              <a:gd name="connsiteY10" fmla="*/ 1440000 h 1440000"/>
              <a:gd name="connsiteX11" fmla="*/ 4011429 w 4680000"/>
              <a:gd name="connsiteY11" fmla="*/ 1440000 h 1440000"/>
              <a:gd name="connsiteX12" fmla="*/ 3436457 w 4680000"/>
              <a:gd name="connsiteY12" fmla="*/ 1440000 h 1440000"/>
              <a:gd name="connsiteX13" fmla="*/ 2814686 w 4680000"/>
              <a:gd name="connsiteY13" fmla="*/ 1440000 h 1440000"/>
              <a:gd name="connsiteX14" fmla="*/ 2052514 w 4680000"/>
              <a:gd name="connsiteY14" fmla="*/ 1440000 h 1440000"/>
              <a:gd name="connsiteX15" fmla="*/ 1337143 w 4680000"/>
              <a:gd name="connsiteY15" fmla="*/ 1440000 h 1440000"/>
              <a:gd name="connsiteX16" fmla="*/ 808971 w 4680000"/>
              <a:gd name="connsiteY16" fmla="*/ 1440000 h 1440000"/>
              <a:gd name="connsiteX17" fmla="*/ 0 w 4680000"/>
              <a:gd name="connsiteY17" fmla="*/ 1440000 h 1440000"/>
              <a:gd name="connsiteX18" fmla="*/ 0 w 4680000"/>
              <a:gd name="connsiteY18" fmla="*/ 988800 h 1440000"/>
              <a:gd name="connsiteX19" fmla="*/ 0 w 4680000"/>
              <a:gd name="connsiteY19" fmla="*/ 537600 h 1440000"/>
              <a:gd name="connsiteX20" fmla="*/ 0 w 4680000"/>
              <a:gd name="connsiteY20"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80000" h="1440000" fill="none" extrusionOk="0">
                <a:moveTo>
                  <a:pt x="0" y="0"/>
                </a:moveTo>
                <a:cubicBezTo>
                  <a:pt x="161475" y="-33812"/>
                  <a:pt x="562697" y="7770"/>
                  <a:pt x="715371" y="0"/>
                </a:cubicBezTo>
                <a:cubicBezTo>
                  <a:pt x="868045" y="-7770"/>
                  <a:pt x="1241042" y="-27671"/>
                  <a:pt x="1430743" y="0"/>
                </a:cubicBezTo>
                <a:cubicBezTo>
                  <a:pt x="1620444" y="27671"/>
                  <a:pt x="1705004" y="16693"/>
                  <a:pt x="1958914" y="0"/>
                </a:cubicBezTo>
                <a:cubicBezTo>
                  <a:pt x="2212824" y="-16693"/>
                  <a:pt x="2234896" y="-1684"/>
                  <a:pt x="2487086" y="0"/>
                </a:cubicBezTo>
                <a:cubicBezTo>
                  <a:pt x="2739276" y="1684"/>
                  <a:pt x="2830774" y="-15293"/>
                  <a:pt x="3108857" y="0"/>
                </a:cubicBezTo>
                <a:cubicBezTo>
                  <a:pt x="3386940" y="15293"/>
                  <a:pt x="3613325" y="-14370"/>
                  <a:pt x="3824229" y="0"/>
                </a:cubicBezTo>
                <a:cubicBezTo>
                  <a:pt x="4035133" y="14370"/>
                  <a:pt x="4345652" y="-35836"/>
                  <a:pt x="4680000" y="0"/>
                </a:cubicBezTo>
                <a:cubicBezTo>
                  <a:pt x="4683586" y="249329"/>
                  <a:pt x="4695908" y="367246"/>
                  <a:pt x="4680000" y="508800"/>
                </a:cubicBezTo>
                <a:cubicBezTo>
                  <a:pt x="4664092" y="650354"/>
                  <a:pt x="4686381" y="780366"/>
                  <a:pt x="4680000" y="1003200"/>
                </a:cubicBezTo>
                <a:cubicBezTo>
                  <a:pt x="4673619" y="1226034"/>
                  <a:pt x="4700967" y="1338878"/>
                  <a:pt x="4680000" y="1440000"/>
                </a:cubicBezTo>
                <a:cubicBezTo>
                  <a:pt x="4410831" y="1436520"/>
                  <a:pt x="4223543" y="1442720"/>
                  <a:pt x="4011429" y="1440000"/>
                </a:cubicBezTo>
                <a:cubicBezTo>
                  <a:pt x="3799315" y="1437280"/>
                  <a:pt x="3700510" y="1422132"/>
                  <a:pt x="3436457" y="1440000"/>
                </a:cubicBezTo>
                <a:cubicBezTo>
                  <a:pt x="3172404" y="1457868"/>
                  <a:pt x="3062407" y="1413700"/>
                  <a:pt x="2814686" y="1440000"/>
                </a:cubicBezTo>
                <a:cubicBezTo>
                  <a:pt x="2566965" y="1466300"/>
                  <a:pt x="2297896" y="1409000"/>
                  <a:pt x="2052514" y="1440000"/>
                </a:cubicBezTo>
                <a:cubicBezTo>
                  <a:pt x="1807132" y="1471000"/>
                  <a:pt x="1656950" y="1428126"/>
                  <a:pt x="1337143" y="1440000"/>
                </a:cubicBezTo>
                <a:cubicBezTo>
                  <a:pt x="1017336" y="1451874"/>
                  <a:pt x="978543" y="1413882"/>
                  <a:pt x="808971" y="1440000"/>
                </a:cubicBezTo>
                <a:cubicBezTo>
                  <a:pt x="639399" y="1466118"/>
                  <a:pt x="244234" y="1470400"/>
                  <a:pt x="0" y="1440000"/>
                </a:cubicBezTo>
                <a:cubicBezTo>
                  <a:pt x="-19850" y="1219748"/>
                  <a:pt x="-16892" y="1146673"/>
                  <a:pt x="0" y="988800"/>
                </a:cubicBezTo>
                <a:cubicBezTo>
                  <a:pt x="16892" y="830927"/>
                  <a:pt x="-2340" y="635126"/>
                  <a:pt x="0" y="537600"/>
                </a:cubicBezTo>
                <a:cubicBezTo>
                  <a:pt x="2340" y="440074"/>
                  <a:pt x="-2414" y="221166"/>
                  <a:pt x="0" y="0"/>
                </a:cubicBezTo>
                <a:close/>
              </a:path>
              <a:path w="4680000" h="1440000" stroke="0" extrusionOk="0">
                <a:moveTo>
                  <a:pt x="0" y="0"/>
                </a:moveTo>
                <a:cubicBezTo>
                  <a:pt x="177236" y="-18607"/>
                  <a:pt x="304281" y="-19308"/>
                  <a:pt x="528171" y="0"/>
                </a:cubicBezTo>
                <a:cubicBezTo>
                  <a:pt x="752061" y="19308"/>
                  <a:pt x="984219" y="-37536"/>
                  <a:pt x="1290343" y="0"/>
                </a:cubicBezTo>
                <a:cubicBezTo>
                  <a:pt x="1596467" y="37536"/>
                  <a:pt x="1621457" y="-27967"/>
                  <a:pt x="1865314" y="0"/>
                </a:cubicBezTo>
                <a:cubicBezTo>
                  <a:pt x="2109171" y="27967"/>
                  <a:pt x="2298864" y="5786"/>
                  <a:pt x="2487086" y="0"/>
                </a:cubicBezTo>
                <a:cubicBezTo>
                  <a:pt x="2675308" y="-5786"/>
                  <a:pt x="3096285" y="19330"/>
                  <a:pt x="3249257" y="0"/>
                </a:cubicBezTo>
                <a:cubicBezTo>
                  <a:pt x="3402229" y="-19330"/>
                  <a:pt x="3814859" y="9299"/>
                  <a:pt x="3964629" y="0"/>
                </a:cubicBezTo>
                <a:cubicBezTo>
                  <a:pt x="4114399" y="-9299"/>
                  <a:pt x="4531028" y="11390"/>
                  <a:pt x="4680000" y="0"/>
                </a:cubicBezTo>
                <a:cubicBezTo>
                  <a:pt x="4667623" y="175555"/>
                  <a:pt x="4669324" y="369773"/>
                  <a:pt x="4680000" y="480000"/>
                </a:cubicBezTo>
                <a:cubicBezTo>
                  <a:pt x="4690676" y="590227"/>
                  <a:pt x="4682092" y="781727"/>
                  <a:pt x="4680000" y="945600"/>
                </a:cubicBezTo>
                <a:cubicBezTo>
                  <a:pt x="4677908" y="1109473"/>
                  <a:pt x="4681390" y="1211304"/>
                  <a:pt x="4680000" y="1440000"/>
                </a:cubicBezTo>
                <a:cubicBezTo>
                  <a:pt x="4514569" y="1417505"/>
                  <a:pt x="4245921" y="1434384"/>
                  <a:pt x="3964629" y="1440000"/>
                </a:cubicBezTo>
                <a:cubicBezTo>
                  <a:pt x="3683337" y="1445616"/>
                  <a:pt x="3495774" y="1460057"/>
                  <a:pt x="3342857" y="1440000"/>
                </a:cubicBezTo>
                <a:cubicBezTo>
                  <a:pt x="3189940" y="1419943"/>
                  <a:pt x="2988447" y="1459485"/>
                  <a:pt x="2814686" y="1440000"/>
                </a:cubicBezTo>
                <a:cubicBezTo>
                  <a:pt x="2640925" y="1420515"/>
                  <a:pt x="2396488" y="1424161"/>
                  <a:pt x="2052514" y="1440000"/>
                </a:cubicBezTo>
                <a:cubicBezTo>
                  <a:pt x="1708540" y="1455839"/>
                  <a:pt x="1595084" y="1419689"/>
                  <a:pt x="1430743" y="1440000"/>
                </a:cubicBezTo>
                <a:cubicBezTo>
                  <a:pt x="1266402" y="1460311"/>
                  <a:pt x="974802" y="1429215"/>
                  <a:pt x="668571" y="1440000"/>
                </a:cubicBezTo>
                <a:cubicBezTo>
                  <a:pt x="362340" y="1450785"/>
                  <a:pt x="191766" y="1440553"/>
                  <a:pt x="0" y="1440000"/>
                </a:cubicBezTo>
                <a:cubicBezTo>
                  <a:pt x="-7911" y="1340708"/>
                  <a:pt x="19090" y="1066073"/>
                  <a:pt x="0" y="945600"/>
                </a:cubicBezTo>
                <a:cubicBezTo>
                  <a:pt x="-19090" y="825127"/>
                  <a:pt x="21559" y="634302"/>
                  <a:pt x="0" y="451200"/>
                </a:cubicBezTo>
                <a:cubicBezTo>
                  <a:pt x="-21559" y="268098"/>
                  <a:pt x="22557" y="90889"/>
                  <a:pt x="0" y="0"/>
                </a:cubicBezTo>
                <a:close/>
              </a:path>
            </a:pathLst>
          </a:custGeom>
          <a:solidFill>
            <a:srgbClr val="97BAFF"/>
          </a:solidFill>
          <a:ln>
            <a:extLst>
              <a:ext uri="{C807C97D-BFC1-408E-A445-0C87EB9F89A2}">
                <ask:lineSketchStyleProps xmlns:ask="http://schemas.microsoft.com/office/drawing/2018/sketchyshapes" sd="213434440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Langfristiges Sparziel</a:t>
            </a:r>
            <a:endParaRPr lang="de-AT" sz="2800" dirty="0">
              <a:solidFill>
                <a:schemeClr val="tx1"/>
              </a:solidFill>
            </a:endParaRPr>
          </a:p>
        </p:txBody>
      </p:sp>
      <p:sp>
        <p:nvSpPr>
          <p:cNvPr id="6" name="Rechteck 5">
            <a:extLst>
              <a:ext uri="{FF2B5EF4-FFF2-40B4-BE49-F238E27FC236}">
                <a16:creationId xmlns:a16="http://schemas.microsoft.com/office/drawing/2014/main" id="{1254E2F7-911F-9D2C-F29A-877102D3C0D0}"/>
              </a:ext>
            </a:extLst>
          </p:cNvPr>
          <p:cNvSpPr/>
          <p:nvPr/>
        </p:nvSpPr>
        <p:spPr>
          <a:xfrm>
            <a:off x="1103678" y="3620720"/>
            <a:ext cx="4680000" cy="1440000"/>
          </a:xfrm>
          <a:custGeom>
            <a:avLst/>
            <a:gdLst>
              <a:gd name="connsiteX0" fmla="*/ 0 w 4680000"/>
              <a:gd name="connsiteY0" fmla="*/ 0 h 1440000"/>
              <a:gd name="connsiteX1" fmla="*/ 621771 w 4680000"/>
              <a:gd name="connsiteY1" fmla="*/ 0 h 1440000"/>
              <a:gd name="connsiteX2" fmla="*/ 1196743 w 4680000"/>
              <a:gd name="connsiteY2" fmla="*/ 0 h 1440000"/>
              <a:gd name="connsiteX3" fmla="*/ 1771714 w 4680000"/>
              <a:gd name="connsiteY3" fmla="*/ 0 h 1440000"/>
              <a:gd name="connsiteX4" fmla="*/ 2533886 w 4680000"/>
              <a:gd name="connsiteY4" fmla="*/ 0 h 1440000"/>
              <a:gd name="connsiteX5" fmla="*/ 3296057 w 4680000"/>
              <a:gd name="connsiteY5" fmla="*/ 0 h 1440000"/>
              <a:gd name="connsiteX6" fmla="*/ 3824229 w 4680000"/>
              <a:gd name="connsiteY6" fmla="*/ 0 h 1440000"/>
              <a:gd name="connsiteX7" fmla="*/ 4680000 w 4680000"/>
              <a:gd name="connsiteY7" fmla="*/ 0 h 1440000"/>
              <a:gd name="connsiteX8" fmla="*/ 4680000 w 4680000"/>
              <a:gd name="connsiteY8" fmla="*/ 494400 h 1440000"/>
              <a:gd name="connsiteX9" fmla="*/ 4680000 w 4680000"/>
              <a:gd name="connsiteY9" fmla="*/ 931200 h 1440000"/>
              <a:gd name="connsiteX10" fmla="*/ 4680000 w 4680000"/>
              <a:gd name="connsiteY10" fmla="*/ 1440000 h 1440000"/>
              <a:gd name="connsiteX11" fmla="*/ 4105029 w 4680000"/>
              <a:gd name="connsiteY11" fmla="*/ 1440000 h 1440000"/>
              <a:gd name="connsiteX12" fmla="*/ 3576857 w 4680000"/>
              <a:gd name="connsiteY12" fmla="*/ 1440000 h 1440000"/>
              <a:gd name="connsiteX13" fmla="*/ 2955086 w 4680000"/>
              <a:gd name="connsiteY13" fmla="*/ 1440000 h 1440000"/>
              <a:gd name="connsiteX14" fmla="*/ 2380114 w 4680000"/>
              <a:gd name="connsiteY14" fmla="*/ 1440000 h 1440000"/>
              <a:gd name="connsiteX15" fmla="*/ 1758343 w 4680000"/>
              <a:gd name="connsiteY15" fmla="*/ 1440000 h 1440000"/>
              <a:gd name="connsiteX16" fmla="*/ 1042971 w 4680000"/>
              <a:gd name="connsiteY16" fmla="*/ 1440000 h 1440000"/>
              <a:gd name="connsiteX17" fmla="*/ 0 w 4680000"/>
              <a:gd name="connsiteY17" fmla="*/ 1440000 h 1440000"/>
              <a:gd name="connsiteX18" fmla="*/ 0 w 4680000"/>
              <a:gd name="connsiteY18" fmla="*/ 1003200 h 1440000"/>
              <a:gd name="connsiteX19" fmla="*/ 0 w 4680000"/>
              <a:gd name="connsiteY19" fmla="*/ 537600 h 1440000"/>
              <a:gd name="connsiteX20" fmla="*/ 0 w 4680000"/>
              <a:gd name="connsiteY20"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80000" h="1440000" fill="none" extrusionOk="0">
                <a:moveTo>
                  <a:pt x="0" y="0"/>
                </a:moveTo>
                <a:cubicBezTo>
                  <a:pt x="205857" y="-23366"/>
                  <a:pt x="456286" y="23647"/>
                  <a:pt x="621771" y="0"/>
                </a:cubicBezTo>
                <a:cubicBezTo>
                  <a:pt x="787256" y="-23647"/>
                  <a:pt x="1053359" y="-27664"/>
                  <a:pt x="1196743" y="0"/>
                </a:cubicBezTo>
                <a:cubicBezTo>
                  <a:pt x="1340127" y="27664"/>
                  <a:pt x="1575791" y="-15515"/>
                  <a:pt x="1771714" y="0"/>
                </a:cubicBezTo>
                <a:cubicBezTo>
                  <a:pt x="1967637" y="15515"/>
                  <a:pt x="2318944" y="26482"/>
                  <a:pt x="2533886" y="0"/>
                </a:cubicBezTo>
                <a:cubicBezTo>
                  <a:pt x="2748828" y="-26482"/>
                  <a:pt x="3086827" y="15"/>
                  <a:pt x="3296057" y="0"/>
                </a:cubicBezTo>
                <a:cubicBezTo>
                  <a:pt x="3505287" y="-15"/>
                  <a:pt x="3693365" y="2252"/>
                  <a:pt x="3824229" y="0"/>
                </a:cubicBezTo>
                <a:cubicBezTo>
                  <a:pt x="3955093" y="-2252"/>
                  <a:pt x="4298761" y="-25853"/>
                  <a:pt x="4680000" y="0"/>
                </a:cubicBezTo>
                <a:cubicBezTo>
                  <a:pt x="4673771" y="235937"/>
                  <a:pt x="4680875" y="273801"/>
                  <a:pt x="4680000" y="494400"/>
                </a:cubicBezTo>
                <a:cubicBezTo>
                  <a:pt x="4679125" y="714999"/>
                  <a:pt x="4685749" y="813126"/>
                  <a:pt x="4680000" y="931200"/>
                </a:cubicBezTo>
                <a:cubicBezTo>
                  <a:pt x="4674251" y="1049274"/>
                  <a:pt x="4659489" y="1309447"/>
                  <a:pt x="4680000" y="1440000"/>
                </a:cubicBezTo>
                <a:cubicBezTo>
                  <a:pt x="4512051" y="1423336"/>
                  <a:pt x="4288545" y="1430201"/>
                  <a:pt x="4105029" y="1440000"/>
                </a:cubicBezTo>
                <a:cubicBezTo>
                  <a:pt x="3921513" y="1449799"/>
                  <a:pt x="3762165" y="1443081"/>
                  <a:pt x="3576857" y="1440000"/>
                </a:cubicBezTo>
                <a:cubicBezTo>
                  <a:pt x="3391549" y="1436919"/>
                  <a:pt x="3165751" y="1458992"/>
                  <a:pt x="2955086" y="1440000"/>
                </a:cubicBezTo>
                <a:cubicBezTo>
                  <a:pt x="2744421" y="1421008"/>
                  <a:pt x="2543187" y="1419539"/>
                  <a:pt x="2380114" y="1440000"/>
                </a:cubicBezTo>
                <a:cubicBezTo>
                  <a:pt x="2217041" y="1460461"/>
                  <a:pt x="1968169" y="1467208"/>
                  <a:pt x="1758343" y="1440000"/>
                </a:cubicBezTo>
                <a:cubicBezTo>
                  <a:pt x="1548517" y="1412792"/>
                  <a:pt x="1338217" y="1406256"/>
                  <a:pt x="1042971" y="1440000"/>
                </a:cubicBezTo>
                <a:cubicBezTo>
                  <a:pt x="747725" y="1473744"/>
                  <a:pt x="314536" y="1416164"/>
                  <a:pt x="0" y="1440000"/>
                </a:cubicBezTo>
                <a:cubicBezTo>
                  <a:pt x="-4702" y="1222272"/>
                  <a:pt x="8217" y="1095471"/>
                  <a:pt x="0" y="1003200"/>
                </a:cubicBezTo>
                <a:cubicBezTo>
                  <a:pt x="-8217" y="910929"/>
                  <a:pt x="11094" y="758438"/>
                  <a:pt x="0" y="537600"/>
                </a:cubicBezTo>
                <a:cubicBezTo>
                  <a:pt x="-11094" y="316762"/>
                  <a:pt x="22691" y="157410"/>
                  <a:pt x="0" y="0"/>
                </a:cubicBezTo>
                <a:close/>
              </a:path>
              <a:path w="4680000" h="1440000" stroke="0" extrusionOk="0">
                <a:moveTo>
                  <a:pt x="0" y="0"/>
                </a:moveTo>
                <a:cubicBezTo>
                  <a:pt x="169259" y="6562"/>
                  <a:pt x="428657" y="-35975"/>
                  <a:pt x="762171" y="0"/>
                </a:cubicBezTo>
                <a:cubicBezTo>
                  <a:pt x="1095685" y="35975"/>
                  <a:pt x="1088794" y="15165"/>
                  <a:pt x="1290343" y="0"/>
                </a:cubicBezTo>
                <a:cubicBezTo>
                  <a:pt x="1491892" y="-15165"/>
                  <a:pt x="1658848" y="19511"/>
                  <a:pt x="1958914" y="0"/>
                </a:cubicBezTo>
                <a:cubicBezTo>
                  <a:pt x="2258980" y="-19511"/>
                  <a:pt x="2410910" y="-1984"/>
                  <a:pt x="2674286" y="0"/>
                </a:cubicBezTo>
                <a:cubicBezTo>
                  <a:pt x="2937662" y="1984"/>
                  <a:pt x="3112581" y="-2694"/>
                  <a:pt x="3249257" y="0"/>
                </a:cubicBezTo>
                <a:cubicBezTo>
                  <a:pt x="3385933" y="2694"/>
                  <a:pt x="3649088" y="-27456"/>
                  <a:pt x="4011429" y="0"/>
                </a:cubicBezTo>
                <a:cubicBezTo>
                  <a:pt x="4373770" y="27456"/>
                  <a:pt x="4450876" y="-17546"/>
                  <a:pt x="4680000" y="0"/>
                </a:cubicBezTo>
                <a:cubicBezTo>
                  <a:pt x="4680603" y="208770"/>
                  <a:pt x="4697083" y="266866"/>
                  <a:pt x="4680000" y="436800"/>
                </a:cubicBezTo>
                <a:cubicBezTo>
                  <a:pt x="4662917" y="606734"/>
                  <a:pt x="4678653" y="774787"/>
                  <a:pt x="4680000" y="931200"/>
                </a:cubicBezTo>
                <a:cubicBezTo>
                  <a:pt x="4681347" y="1087613"/>
                  <a:pt x="4702169" y="1294491"/>
                  <a:pt x="4680000" y="1440000"/>
                </a:cubicBezTo>
                <a:cubicBezTo>
                  <a:pt x="4553973" y="1459414"/>
                  <a:pt x="4273745" y="1444381"/>
                  <a:pt x="4105029" y="1440000"/>
                </a:cubicBezTo>
                <a:cubicBezTo>
                  <a:pt x="3936313" y="1435619"/>
                  <a:pt x="3653325" y="1434620"/>
                  <a:pt x="3483257" y="1440000"/>
                </a:cubicBezTo>
                <a:cubicBezTo>
                  <a:pt x="3313189" y="1445380"/>
                  <a:pt x="3079773" y="1460796"/>
                  <a:pt x="2767886" y="1440000"/>
                </a:cubicBezTo>
                <a:cubicBezTo>
                  <a:pt x="2455999" y="1419204"/>
                  <a:pt x="2345045" y="1460522"/>
                  <a:pt x="2146114" y="1440000"/>
                </a:cubicBezTo>
                <a:cubicBezTo>
                  <a:pt x="1947183" y="1419478"/>
                  <a:pt x="1799661" y="1425890"/>
                  <a:pt x="1571143" y="1440000"/>
                </a:cubicBezTo>
                <a:cubicBezTo>
                  <a:pt x="1342625" y="1454110"/>
                  <a:pt x="1233293" y="1450923"/>
                  <a:pt x="949371" y="1440000"/>
                </a:cubicBezTo>
                <a:cubicBezTo>
                  <a:pt x="665449" y="1429077"/>
                  <a:pt x="473821" y="1428719"/>
                  <a:pt x="0" y="1440000"/>
                </a:cubicBezTo>
                <a:cubicBezTo>
                  <a:pt x="-1831" y="1335899"/>
                  <a:pt x="-210" y="1096213"/>
                  <a:pt x="0" y="960000"/>
                </a:cubicBezTo>
                <a:cubicBezTo>
                  <a:pt x="210" y="823787"/>
                  <a:pt x="-11164" y="725758"/>
                  <a:pt x="0" y="494400"/>
                </a:cubicBezTo>
                <a:cubicBezTo>
                  <a:pt x="11164" y="263042"/>
                  <a:pt x="8735" y="214150"/>
                  <a:pt x="0" y="0"/>
                </a:cubicBezTo>
                <a:close/>
              </a:path>
            </a:pathLst>
          </a:custGeom>
          <a:solidFill>
            <a:srgbClr val="F6A4D7"/>
          </a:solidFill>
          <a:ln>
            <a:extLst>
              <a:ext uri="{C807C97D-BFC1-408E-A445-0C87EB9F89A2}">
                <ask:lineSketchStyleProps xmlns:ask="http://schemas.microsoft.com/office/drawing/2018/sketchyshapes" sd="425023480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Kurz-/Mittelfristiges Sparziel</a:t>
            </a:r>
            <a:endParaRPr lang="de-AT" sz="2800" dirty="0">
              <a:solidFill>
                <a:schemeClr val="tx1"/>
              </a:solidFill>
            </a:endParaRPr>
          </a:p>
        </p:txBody>
      </p:sp>
      <p:sp>
        <p:nvSpPr>
          <p:cNvPr id="7" name="Textfeld 6">
            <a:extLst>
              <a:ext uri="{FF2B5EF4-FFF2-40B4-BE49-F238E27FC236}">
                <a16:creationId xmlns:a16="http://schemas.microsoft.com/office/drawing/2014/main" id="{070E4052-4856-EA32-FB02-F0AAE467C082}"/>
              </a:ext>
            </a:extLst>
          </p:cNvPr>
          <p:cNvSpPr txBox="1"/>
          <p:nvPr/>
        </p:nvSpPr>
        <p:spPr>
          <a:xfrm>
            <a:off x="620598" y="2003859"/>
            <a:ext cx="10950804" cy="830997"/>
          </a:xfrm>
          <a:prstGeom prst="rect">
            <a:avLst/>
          </a:prstGeom>
          <a:noFill/>
        </p:spPr>
        <p:txBody>
          <a:bodyPr wrap="square" rtlCol="0">
            <a:spAutoFit/>
          </a:bodyPr>
          <a:lstStyle/>
          <a:p>
            <a:pPr algn="just"/>
            <a:r>
              <a:rPr lang="de-DE" sz="2400" dirty="0"/>
              <a:t>Schnapp dir je ein rosa und ein blaues Papier. Halte auf diesen ein kurz-/mittelfristiges sowie ein </a:t>
            </a:r>
            <a:r>
              <a:rPr lang="de-DE" sz="2400"/>
              <a:t>langfristiges potenzielles Sparziel </a:t>
            </a:r>
            <a:r>
              <a:rPr lang="de-DE" sz="2400" dirty="0"/>
              <a:t>von dir selbst bzw. deiner Familie fest.</a:t>
            </a:r>
            <a:endParaRPr lang="de-AT" sz="2400" dirty="0"/>
          </a:p>
        </p:txBody>
      </p:sp>
      <p:pic>
        <p:nvPicPr>
          <p:cNvPr id="8" name="Grafik 7" descr="Schatztruhe mit einfarbiger Füllung">
            <a:extLst>
              <a:ext uri="{FF2B5EF4-FFF2-40B4-BE49-F238E27FC236}">
                <a16:creationId xmlns:a16="http://schemas.microsoft.com/office/drawing/2014/main" id="{4980643D-B1FB-912A-C446-989E6E5843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39048" y="4822929"/>
            <a:ext cx="914400" cy="914400"/>
          </a:xfrm>
          <a:prstGeom prst="rect">
            <a:avLst/>
          </a:prstGeom>
        </p:spPr>
      </p:pic>
      <p:pic>
        <p:nvPicPr>
          <p:cNvPr id="9" name="Grafik 8" descr="Renoviertes Haus funkelnd mit einfarbiger Füllung">
            <a:extLst>
              <a:ext uri="{FF2B5EF4-FFF2-40B4-BE49-F238E27FC236}">
                <a16:creationId xmlns:a16="http://schemas.microsoft.com/office/drawing/2014/main" id="{9880E454-8C39-E124-23B6-E67A6DC37B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05282" y="4822929"/>
            <a:ext cx="914400" cy="914400"/>
          </a:xfrm>
          <a:prstGeom prst="rect">
            <a:avLst/>
          </a:prstGeom>
        </p:spPr>
      </p:pic>
      <p:pic>
        <p:nvPicPr>
          <p:cNvPr id="10" name="Grafik 9" descr="Mann mit Stock mit einfarbiger Füllung">
            <a:extLst>
              <a:ext uri="{FF2B5EF4-FFF2-40B4-BE49-F238E27FC236}">
                <a16:creationId xmlns:a16="http://schemas.microsoft.com/office/drawing/2014/main" id="{4C7FF0F3-50DE-1703-8DCF-FB885CD20DA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72814" y="4822929"/>
            <a:ext cx="914400" cy="914400"/>
          </a:xfrm>
          <a:prstGeom prst="rect">
            <a:avLst/>
          </a:prstGeom>
        </p:spPr>
      </p:pic>
      <p:pic>
        <p:nvPicPr>
          <p:cNvPr id="11" name="Grafik 10" descr="Automechaniker mit einfarbiger Füllung">
            <a:extLst>
              <a:ext uri="{FF2B5EF4-FFF2-40B4-BE49-F238E27FC236}">
                <a16:creationId xmlns:a16="http://schemas.microsoft.com/office/drawing/2014/main" id="{3FBBFF05-66F9-2297-8E6B-203FBE24AE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13727" y="4822929"/>
            <a:ext cx="914400" cy="914400"/>
          </a:xfrm>
          <a:prstGeom prst="rect">
            <a:avLst/>
          </a:prstGeom>
        </p:spPr>
      </p:pic>
      <p:pic>
        <p:nvPicPr>
          <p:cNvPr id="12" name="Grafik 11" descr="Smartphone mit einfarbiger Füllung">
            <a:extLst>
              <a:ext uri="{FF2B5EF4-FFF2-40B4-BE49-F238E27FC236}">
                <a16:creationId xmlns:a16="http://schemas.microsoft.com/office/drawing/2014/main" id="{70B1C9BD-2E20-ECBD-E0F9-C039D52ADA2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95604" y="4822929"/>
            <a:ext cx="914400" cy="914400"/>
          </a:xfrm>
          <a:prstGeom prst="rect">
            <a:avLst/>
          </a:prstGeom>
        </p:spPr>
      </p:pic>
      <p:pic>
        <p:nvPicPr>
          <p:cNvPr id="13" name="Grafik 12" descr="Tropische Szenerie mit einfarbiger Füllung">
            <a:extLst>
              <a:ext uri="{FF2B5EF4-FFF2-40B4-BE49-F238E27FC236}">
                <a16:creationId xmlns:a16="http://schemas.microsoft.com/office/drawing/2014/main" id="{1F86D3B7-93E4-A263-A988-5E9C0660009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433000" y="4822929"/>
            <a:ext cx="914400" cy="914400"/>
          </a:xfrm>
          <a:prstGeom prst="rect">
            <a:avLst/>
          </a:prstGeom>
        </p:spPr>
      </p:pic>
    </p:spTree>
    <p:extLst>
      <p:ext uri="{BB962C8B-B14F-4D97-AF65-F5344CB8AC3E}">
        <p14:creationId xmlns:p14="http://schemas.microsoft.com/office/powerpoint/2010/main" val="10915131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A368C7-5A74-FC26-B1B6-C4806319D26B}"/>
              </a:ext>
            </a:extLst>
          </p:cNvPr>
          <p:cNvSpPr>
            <a:spLocks noGrp="1"/>
          </p:cNvSpPr>
          <p:nvPr>
            <p:ph type="title"/>
          </p:nvPr>
        </p:nvSpPr>
        <p:spPr/>
        <p:txBody>
          <a:bodyPr/>
          <a:lstStyle/>
          <a:p>
            <a:r>
              <a:rPr lang="de-DE" dirty="0"/>
              <a:t>Warum ist es wichtig zu sparen?</a:t>
            </a:r>
          </a:p>
        </p:txBody>
      </p:sp>
      <p:sp>
        <p:nvSpPr>
          <p:cNvPr id="3" name="Inhaltsplatzhalter 2">
            <a:extLst>
              <a:ext uri="{FF2B5EF4-FFF2-40B4-BE49-F238E27FC236}">
                <a16:creationId xmlns:a16="http://schemas.microsoft.com/office/drawing/2014/main" id="{329301A4-4A35-7AB8-73F6-F38C146420D9}"/>
              </a:ext>
            </a:extLst>
          </p:cNvPr>
          <p:cNvSpPr>
            <a:spLocks noGrp="1"/>
          </p:cNvSpPr>
          <p:nvPr>
            <p:ph idx="1"/>
          </p:nvPr>
        </p:nvSpPr>
        <p:spPr>
          <a:xfrm>
            <a:off x="714756" y="1922748"/>
            <a:ext cx="10762488" cy="1247172"/>
          </a:xfrm>
        </p:spPr>
        <p:txBody>
          <a:bodyPr>
            <a:normAutofit/>
          </a:bodyPr>
          <a:lstStyle/>
          <a:p>
            <a:pPr marL="0" indent="0">
              <a:buNone/>
            </a:pPr>
            <a:r>
              <a:rPr lang="de-DE" dirty="0"/>
              <a:t>Überlege zusammen mit deinem Sitznachbarn/deiner Sitznachbarin und schreibt zwei Ideen dazu auf ein Post-It.</a:t>
            </a:r>
          </a:p>
        </p:txBody>
      </p:sp>
      <p:sp>
        <p:nvSpPr>
          <p:cNvPr id="4" name="Foliennummernplatzhalter 3">
            <a:extLst>
              <a:ext uri="{FF2B5EF4-FFF2-40B4-BE49-F238E27FC236}">
                <a16:creationId xmlns:a16="http://schemas.microsoft.com/office/drawing/2014/main" id="{FB2D47D5-DCE7-E9DE-5CD2-07B9B4D5E880}"/>
              </a:ext>
            </a:extLst>
          </p:cNvPr>
          <p:cNvSpPr>
            <a:spLocks noGrp="1"/>
          </p:cNvSpPr>
          <p:nvPr>
            <p:ph type="sldNum" sz="quarter" idx="12"/>
          </p:nvPr>
        </p:nvSpPr>
        <p:spPr/>
        <p:txBody>
          <a:bodyPr/>
          <a:lstStyle/>
          <a:p>
            <a:fld id="{4C23FFEC-42AF-4C5F-8FEB-D69D9B6A7C04}" type="slidenum">
              <a:rPr lang="de-AT" smtClean="0"/>
              <a:t>5</a:t>
            </a:fld>
            <a:endParaRPr lang="de-AT"/>
          </a:p>
        </p:txBody>
      </p:sp>
      <p:sp>
        <p:nvSpPr>
          <p:cNvPr id="8" name="Rechteck: gefaltete Ecke 7">
            <a:extLst>
              <a:ext uri="{FF2B5EF4-FFF2-40B4-BE49-F238E27FC236}">
                <a16:creationId xmlns:a16="http://schemas.microsoft.com/office/drawing/2014/main" id="{C6AE50BC-D3ED-DACB-AFA4-2452A96D0EBC}"/>
              </a:ext>
            </a:extLst>
          </p:cNvPr>
          <p:cNvSpPr/>
          <p:nvPr/>
        </p:nvSpPr>
        <p:spPr>
          <a:xfrm>
            <a:off x="4340352" y="3169920"/>
            <a:ext cx="3511296" cy="2874708"/>
          </a:xfrm>
          <a:prstGeom prst="foldedCorner">
            <a:avLst/>
          </a:prstGeom>
          <a:solidFill>
            <a:schemeClr val="accent4">
              <a:lumMod val="40000"/>
              <a:lumOff val="6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3200" dirty="0">
                <a:solidFill>
                  <a:schemeClr val="tx1"/>
                </a:solidFill>
                <a:latin typeface="Tw Cen MT" panose="020B0602020104020603" pitchFamily="34" charset="0"/>
              </a:rPr>
              <a:t>Sparen ist wichtig, weil...</a:t>
            </a:r>
          </a:p>
        </p:txBody>
      </p:sp>
    </p:spTree>
    <p:extLst>
      <p:ext uri="{BB962C8B-B14F-4D97-AF65-F5344CB8AC3E}">
        <p14:creationId xmlns:p14="http://schemas.microsoft.com/office/powerpoint/2010/main" val="2639536048"/>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EA4684-4A8C-D6A6-D7C4-E8FF84119BD8}"/>
              </a:ext>
            </a:extLst>
          </p:cNvPr>
          <p:cNvSpPr>
            <a:spLocks noGrp="1"/>
          </p:cNvSpPr>
          <p:nvPr>
            <p:ph type="title"/>
          </p:nvPr>
        </p:nvSpPr>
        <p:spPr/>
        <p:txBody>
          <a:bodyPr/>
          <a:lstStyle/>
          <a:p>
            <a:r>
              <a:rPr lang="de-DE" dirty="0"/>
              <a:t>Deshalb ist es wichtig zu Sparen:</a:t>
            </a:r>
          </a:p>
        </p:txBody>
      </p:sp>
      <p:sp>
        <p:nvSpPr>
          <p:cNvPr id="4" name="Foliennummernplatzhalter 3">
            <a:extLst>
              <a:ext uri="{FF2B5EF4-FFF2-40B4-BE49-F238E27FC236}">
                <a16:creationId xmlns:a16="http://schemas.microsoft.com/office/drawing/2014/main" id="{13275609-09BF-2852-3458-2F61286720F4}"/>
              </a:ext>
            </a:extLst>
          </p:cNvPr>
          <p:cNvSpPr>
            <a:spLocks noGrp="1"/>
          </p:cNvSpPr>
          <p:nvPr>
            <p:ph type="sldNum" sz="quarter" idx="12"/>
          </p:nvPr>
        </p:nvSpPr>
        <p:spPr/>
        <p:txBody>
          <a:bodyPr/>
          <a:lstStyle/>
          <a:p>
            <a:fld id="{4C23FFEC-42AF-4C5F-8FEB-D69D9B6A7C04}" type="slidenum">
              <a:rPr lang="de-AT" smtClean="0"/>
              <a:t>6</a:t>
            </a:fld>
            <a:endParaRPr lang="de-AT"/>
          </a:p>
        </p:txBody>
      </p:sp>
      <p:sp>
        <p:nvSpPr>
          <p:cNvPr id="7" name="Rechteck: gefaltete Ecke 6">
            <a:extLst>
              <a:ext uri="{FF2B5EF4-FFF2-40B4-BE49-F238E27FC236}">
                <a16:creationId xmlns:a16="http://schemas.microsoft.com/office/drawing/2014/main" id="{C4E12C1A-57E4-A762-B156-A0FCF69990CE}"/>
              </a:ext>
            </a:extLst>
          </p:cNvPr>
          <p:cNvSpPr/>
          <p:nvPr/>
        </p:nvSpPr>
        <p:spPr>
          <a:xfrm>
            <a:off x="1737361" y="2014284"/>
            <a:ext cx="2880000" cy="2232000"/>
          </a:xfrm>
          <a:prstGeom prst="foldedCorner">
            <a:avLst/>
          </a:prstGeom>
          <a:solidFill>
            <a:schemeClr val="accent4">
              <a:lumMod val="40000"/>
              <a:lumOff val="6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Tw Cen MT" panose="020B0602020104020603" pitchFamily="34" charset="0"/>
              </a:rPr>
              <a:t>Finanzielle Sicherheit</a:t>
            </a:r>
          </a:p>
          <a:p>
            <a:pPr algn="ctr"/>
            <a:endParaRPr lang="de-DE" sz="2000" dirty="0">
              <a:solidFill>
                <a:schemeClr val="tx1"/>
              </a:solidFill>
              <a:latin typeface="Tw Cen MT" panose="020B0602020104020603" pitchFamily="34" charset="0"/>
            </a:endParaRPr>
          </a:p>
          <a:p>
            <a:pPr algn="ctr"/>
            <a:r>
              <a:rPr lang="de-DE" sz="2000" dirty="0">
                <a:solidFill>
                  <a:schemeClr val="tx1"/>
                </a:solidFill>
                <a:latin typeface="Tw Cen MT" panose="020B0602020104020603" pitchFamily="34" charset="0"/>
              </a:rPr>
              <a:t>Du hast immer etwas Geld für Notfälle übrig.</a:t>
            </a:r>
          </a:p>
        </p:txBody>
      </p:sp>
      <p:sp>
        <p:nvSpPr>
          <p:cNvPr id="8" name="Rechteck: gefaltete Ecke 7">
            <a:extLst>
              <a:ext uri="{FF2B5EF4-FFF2-40B4-BE49-F238E27FC236}">
                <a16:creationId xmlns:a16="http://schemas.microsoft.com/office/drawing/2014/main" id="{60D3108F-9375-4C9C-8B29-EE50111CB958}"/>
              </a:ext>
            </a:extLst>
          </p:cNvPr>
          <p:cNvSpPr/>
          <p:nvPr/>
        </p:nvSpPr>
        <p:spPr>
          <a:xfrm>
            <a:off x="7577328" y="2014284"/>
            <a:ext cx="2880000" cy="2232000"/>
          </a:xfrm>
          <a:prstGeom prst="foldedCorner">
            <a:avLst/>
          </a:prstGeom>
          <a:solidFill>
            <a:schemeClr val="accent4">
              <a:lumMod val="40000"/>
              <a:lumOff val="6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Tw Cen MT" panose="020B0602020104020603" pitchFamily="34" charset="0"/>
              </a:rPr>
              <a:t>Unabhängigkeit</a:t>
            </a:r>
          </a:p>
          <a:p>
            <a:pPr algn="ctr"/>
            <a:endParaRPr lang="de-DE" sz="2000" dirty="0">
              <a:solidFill>
                <a:schemeClr val="tx1"/>
              </a:solidFill>
              <a:latin typeface="Tw Cen MT" panose="020B0602020104020603" pitchFamily="34" charset="0"/>
            </a:endParaRPr>
          </a:p>
          <a:p>
            <a:pPr algn="ctr"/>
            <a:r>
              <a:rPr lang="de-DE" sz="2000" dirty="0">
                <a:solidFill>
                  <a:schemeClr val="tx1"/>
                </a:solidFill>
                <a:latin typeface="Tw Cen MT" panose="020B0602020104020603" pitchFamily="34" charset="0"/>
              </a:rPr>
              <a:t>Du kannst dir größere Wünsche aus eigener finanzieller Kraft erfüllen.</a:t>
            </a:r>
          </a:p>
        </p:txBody>
      </p:sp>
      <p:sp>
        <p:nvSpPr>
          <p:cNvPr id="9" name="Rechteck: gefaltete Ecke 8">
            <a:extLst>
              <a:ext uri="{FF2B5EF4-FFF2-40B4-BE49-F238E27FC236}">
                <a16:creationId xmlns:a16="http://schemas.microsoft.com/office/drawing/2014/main" id="{BF2CFE36-C26A-2BB9-3EE3-4EBC3EA4DF2D}"/>
              </a:ext>
            </a:extLst>
          </p:cNvPr>
          <p:cNvSpPr/>
          <p:nvPr/>
        </p:nvSpPr>
        <p:spPr>
          <a:xfrm>
            <a:off x="2779776" y="3863087"/>
            <a:ext cx="2880000" cy="2232000"/>
          </a:xfrm>
          <a:prstGeom prst="foldedCorner">
            <a:avLst/>
          </a:prstGeom>
          <a:solidFill>
            <a:schemeClr val="accent4">
              <a:lumMod val="40000"/>
              <a:lumOff val="6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Tw Cen MT" panose="020B0602020104020603" pitchFamily="34" charset="0"/>
              </a:rPr>
              <a:t>Zukunftsplanung</a:t>
            </a:r>
          </a:p>
          <a:p>
            <a:pPr algn="ctr"/>
            <a:endParaRPr lang="de-DE" sz="2000" dirty="0">
              <a:solidFill>
                <a:schemeClr val="tx1"/>
              </a:solidFill>
              <a:latin typeface="Tw Cen MT" panose="020B0602020104020603" pitchFamily="34" charset="0"/>
            </a:endParaRPr>
          </a:p>
          <a:p>
            <a:pPr algn="ctr"/>
            <a:r>
              <a:rPr lang="de-DE" sz="2000" dirty="0">
                <a:solidFill>
                  <a:schemeClr val="tx1"/>
                </a:solidFill>
                <a:latin typeface="Tw Cen MT" panose="020B0602020104020603" pitchFamily="34" charset="0"/>
              </a:rPr>
              <a:t>Du kannst finanziell aufwendige Ziele selbst erreichen.</a:t>
            </a:r>
          </a:p>
        </p:txBody>
      </p:sp>
      <p:sp>
        <p:nvSpPr>
          <p:cNvPr id="10" name="Rechteck: gefaltete Ecke 9">
            <a:extLst>
              <a:ext uri="{FF2B5EF4-FFF2-40B4-BE49-F238E27FC236}">
                <a16:creationId xmlns:a16="http://schemas.microsoft.com/office/drawing/2014/main" id="{F69B0BB9-2013-AC4D-4A0B-D0A93F134551}"/>
              </a:ext>
            </a:extLst>
          </p:cNvPr>
          <p:cNvSpPr/>
          <p:nvPr/>
        </p:nvSpPr>
        <p:spPr>
          <a:xfrm>
            <a:off x="6532226" y="3863087"/>
            <a:ext cx="2880000" cy="2232000"/>
          </a:xfrm>
          <a:prstGeom prst="foldedCorner">
            <a:avLst/>
          </a:prstGeom>
          <a:solidFill>
            <a:schemeClr val="accent4">
              <a:lumMod val="40000"/>
              <a:lumOff val="6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Tw Cen MT" panose="020B0602020104020603" pitchFamily="34" charset="0"/>
              </a:rPr>
              <a:t>Vermögensaufbau</a:t>
            </a:r>
          </a:p>
          <a:p>
            <a:pPr algn="ctr"/>
            <a:endParaRPr lang="de-DE" sz="2000" dirty="0">
              <a:solidFill>
                <a:schemeClr val="tx1"/>
              </a:solidFill>
              <a:latin typeface="Tw Cen MT" panose="020B0602020104020603" pitchFamily="34" charset="0"/>
            </a:endParaRPr>
          </a:p>
          <a:p>
            <a:pPr algn="ctr"/>
            <a:r>
              <a:rPr lang="de-DE" sz="2000" dirty="0">
                <a:solidFill>
                  <a:schemeClr val="tx1"/>
                </a:solidFill>
                <a:latin typeface="Tw Cen MT" panose="020B0602020104020603" pitchFamily="34" charset="0"/>
              </a:rPr>
              <a:t>Du kannst von Zinsen oder Erträgen profitieren und dadurch dein Vermögen aufbauen.</a:t>
            </a:r>
          </a:p>
        </p:txBody>
      </p:sp>
    </p:spTree>
    <p:extLst>
      <p:ext uri="{BB962C8B-B14F-4D97-AF65-F5344CB8AC3E}">
        <p14:creationId xmlns:p14="http://schemas.microsoft.com/office/powerpoint/2010/main" val="3666280823"/>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uppieren 18">
            <a:extLst>
              <a:ext uri="{FF2B5EF4-FFF2-40B4-BE49-F238E27FC236}">
                <a16:creationId xmlns:a16="http://schemas.microsoft.com/office/drawing/2014/main" id="{C06DD857-5FE9-9486-E36B-EC3717EC9406}"/>
              </a:ext>
            </a:extLst>
          </p:cNvPr>
          <p:cNvGrpSpPr>
            <a:grpSpLocks noChangeAspect="1"/>
          </p:cNvGrpSpPr>
          <p:nvPr/>
        </p:nvGrpSpPr>
        <p:grpSpPr>
          <a:xfrm flipH="1">
            <a:off x="7657409" y="4606470"/>
            <a:ext cx="2052692" cy="1798331"/>
            <a:chOff x="96161" y="3026384"/>
            <a:chExt cx="3625532" cy="3176270"/>
          </a:xfrm>
        </p:grpSpPr>
        <p:pic>
          <p:nvPicPr>
            <p:cNvPr id="5" name="Grafik 4" descr="Mann in einem Pullover">
              <a:extLst>
                <a:ext uri="{FF2B5EF4-FFF2-40B4-BE49-F238E27FC236}">
                  <a16:creationId xmlns:a16="http://schemas.microsoft.com/office/drawing/2014/main" id="{B8C8C878-E268-3CD5-7939-6CD28475494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60D6B073-0594-6ABE-4B1B-A4550C68B1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6872F88F-3F50-D5C4-17C7-D4DF1EBB766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pic>
          <p:nvPicPr>
            <p:cNvPr id="11" name="Grafik 10" descr="Mann in Jacke">
              <a:extLst>
                <a:ext uri="{FF2B5EF4-FFF2-40B4-BE49-F238E27FC236}">
                  <a16:creationId xmlns:a16="http://schemas.microsoft.com/office/drawing/2014/main" id="{56AA9DB5-4470-4CFA-FFB3-66DC64B1A79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5" name="Grafik 14" descr="Junge mit kurzen Haaren">
              <a:extLst>
                <a:ext uri="{FF2B5EF4-FFF2-40B4-BE49-F238E27FC236}">
                  <a16:creationId xmlns:a16="http://schemas.microsoft.com/office/drawing/2014/main" id="{B01C94F6-B718-2896-63C0-F80C5E0704D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6" name="Grafik 15">
              <a:extLst>
                <a:ext uri="{FF2B5EF4-FFF2-40B4-BE49-F238E27FC236}">
                  <a16:creationId xmlns:a16="http://schemas.microsoft.com/office/drawing/2014/main" id="{5BF93A1C-6B3B-A7F9-0907-4E8454BC8F9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946404">
              <a:off x="2716488" y="3647781"/>
              <a:ext cx="554990" cy="572333"/>
            </a:xfrm>
            <a:prstGeom prst="rect">
              <a:avLst/>
            </a:prstGeom>
          </p:spPr>
        </p:pic>
      </p:grpSp>
      <p:sp>
        <p:nvSpPr>
          <p:cNvPr id="2" name="Titel 1">
            <a:extLst>
              <a:ext uri="{FF2B5EF4-FFF2-40B4-BE49-F238E27FC236}">
                <a16:creationId xmlns:a16="http://schemas.microsoft.com/office/drawing/2014/main" id="{6B96A931-6129-B590-E5B3-BAF8A8A8C143}"/>
              </a:ext>
            </a:extLst>
          </p:cNvPr>
          <p:cNvSpPr>
            <a:spLocks noGrp="1"/>
          </p:cNvSpPr>
          <p:nvPr>
            <p:ph type="title"/>
          </p:nvPr>
        </p:nvSpPr>
        <p:spPr/>
        <p:txBody>
          <a:bodyPr/>
          <a:lstStyle/>
          <a:p>
            <a:r>
              <a:rPr lang="de-DE" dirty="0"/>
              <a:t>So sparen viele...</a:t>
            </a:r>
          </a:p>
        </p:txBody>
      </p:sp>
      <p:sp>
        <p:nvSpPr>
          <p:cNvPr id="4" name="Foliennummernplatzhalter 3">
            <a:extLst>
              <a:ext uri="{FF2B5EF4-FFF2-40B4-BE49-F238E27FC236}">
                <a16:creationId xmlns:a16="http://schemas.microsoft.com/office/drawing/2014/main" id="{404F00C9-9DEC-9765-656B-8B68A564CBCD}"/>
              </a:ext>
            </a:extLst>
          </p:cNvPr>
          <p:cNvSpPr>
            <a:spLocks noGrp="1"/>
          </p:cNvSpPr>
          <p:nvPr>
            <p:ph type="sldNum" sz="quarter" idx="12"/>
          </p:nvPr>
        </p:nvSpPr>
        <p:spPr/>
        <p:txBody>
          <a:bodyPr/>
          <a:lstStyle/>
          <a:p>
            <a:fld id="{4C23FFEC-42AF-4C5F-8FEB-D69D9B6A7C04}" type="slidenum">
              <a:rPr lang="de-AT" smtClean="0"/>
              <a:t>7</a:t>
            </a:fld>
            <a:endParaRPr lang="de-AT"/>
          </a:p>
        </p:txBody>
      </p:sp>
      <p:grpSp>
        <p:nvGrpSpPr>
          <p:cNvPr id="20" name="Gruppieren 19">
            <a:extLst>
              <a:ext uri="{FF2B5EF4-FFF2-40B4-BE49-F238E27FC236}">
                <a16:creationId xmlns:a16="http://schemas.microsoft.com/office/drawing/2014/main" id="{BD387257-F509-D8EE-278D-C2F30539124C}"/>
              </a:ext>
            </a:extLst>
          </p:cNvPr>
          <p:cNvGrpSpPr>
            <a:grpSpLocks noChangeAspect="1"/>
          </p:cNvGrpSpPr>
          <p:nvPr/>
        </p:nvGrpSpPr>
        <p:grpSpPr>
          <a:xfrm>
            <a:off x="9516748" y="4231651"/>
            <a:ext cx="2623527" cy="2171842"/>
            <a:chOff x="8151903" y="2688350"/>
            <a:chExt cx="4170420" cy="3452411"/>
          </a:xfrm>
        </p:grpSpPr>
        <p:pic>
          <p:nvPicPr>
            <p:cNvPr id="8" name="Grafik 7" descr="Kurzhaarige Frau">
              <a:extLst>
                <a:ext uri="{FF2B5EF4-FFF2-40B4-BE49-F238E27FC236}">
                  <a16:creationId xmlns:a16="http://schemas.microsoft.com/office/drawing/2014/main" id="{A4E6EF1F-D822-494A-A9DB-6D1A1F87934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H="1">
              <a:off x="8564828" y="2806163"/>
              <a:ext cx="1631314" cy="1432070"/>
            </a:xfrm>
            <a:prstGeom prst="rect">
              <a:avLst/>
            </a:prstGeom>
          </p:spPr>
        </p:pic>
        <p:pic>
          <p:nvPicPr>
            <p:cNvPr id="9" name="Grafik 8" descr="Mann im Blazer">
              <a:extLst>
                <a:ext uri="{FF2B5EF4-FFF2-40B4-BE49-F238E27FC236}">
                  <a16:creationId xmlns:a16="http://schemas.microsoft.com/office/drawing/2014/main" id="{972DFCEE-164A-DE2A-F87C-BDA599B4703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8151903" y="3908787"/>
              <a:ext cx="2302681" cy="2222550"/>
            </a:xfrm>
            <a:prstGeom prst="rect">
              <a:avLst/>
            </a:prstGeom>
          </p:spPr>
        </p:pic>
        <p:pic>
          <p:nvPicPr>
            <p:cNvPr id="10" name="Grafik 9" descr="Ein lächelndes Gesicht">
              <a:extLst>
                <a:ext uri="{FF2B5EF4-FFF2-40B4-BE49-F238E27FC236}">
                  <a16:creationId xmlns:a16="http://schemas.microsoft.com/office/drawing/2014/main" id="{5705BF57-E50E-3E7C-4788-7EDCCE3A0CC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285014" flipH="1">
              <a:off x="8815000" y="3355483"/>
              <a:ext cx="589612" cy="608562"/>
            </a:xfrm>
            <a:prstGeom prst="rect">
              <a:avLst/>
            </a:prstGeom>
          </p:spPr>
        </p:pic>
        <p:pic>
          <p:nvPicPr>
            <p:cNvPr id="12" name="Grafik 11" descr="Kind mit kurzen Haaren">
              <a:extLst>
                <a:ext uri="{FF2B5EF4-FFF2-40B4-BE49-F238E27FC236}">
                  <a16:creationId xmlns:a16="http://schemas.microsoft.com/office/drawing/2014/main" id="{FB54D3DC-C6CA-7A2F-F5E7-0A291FCB7FE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436464" y="2688350"/>
              <a:ext cx="1214755" cy="1413510"/>
            </a:xfrm>
            <a:prstGeom prst="rect">
              <a:avLst/>
            </a:prstGeom>
          </p:spPr>
        </p:pic>
        <p:pic>
          <p:nvPicPr>
            <p:cNvPr id="13" name="Grafik 12" descr="Mann im Polohemd">
              <a:extLst>
                <a:ext uri="{FF2B5EF4-FFF2-40B4-BE49-F238E27FC236}">
                  <a16:creationId xmlns:a16="http://schemas.microsoft.com/office/drawing/2014/main" id="{417E466B-D2ED-3272-20B1-53A1C60E361D}"/>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9916308" y="3803961"/>
              <a:ext cx="2406015" cy="2336800"/>
            </a:xfrm>
            <a:prstGeom prst="rect">
              <a:avLst/>
            </a:prstGeom>
          </p:spPr>
        </p:pic>
        <p:pic>
          <p:nvPicPr>
            <p:cNvPr id="14" name="Grafik 13">
              <a:extLst>
                <a:ext uri="{FF2B5EF4-FFF2-40B4-BE49-F238E27FC236}">
                  <a16:creationId xmlns:a16="http://schemas.microsoft.com/office/drawing/2014/main" id="{A713690C-FDB3-1AB8-A136-F0D752ABBBA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flipH="1">
              <a:off x="10587000" y="3253354"/>
              <a:ext cx="641684" cy="661736"/>
            </a:xfrm>
            <a:prstGeom prst="rect">
              <a:avLst/>
            </a:prstGeom>
          </p:spPr>
        </p:pic>
      </p:grpSp>
      <p:sp>
        <p:nvSpPr>
          <p:cNvPr id="34" name="Ellipse 33">
            <a:extLst>
              <a:ext uri="{FF2B5EF4-FFF2-40B4-BE49-F238E27FC236}">
                <a16:creationId xmlns:a16="http://schemas.microsoft.com/office/drawing/2014/main" id="{41DF1BDA-6BB5-F811-176D-9B7FD5E6A981}"/>
              </a:ext>
            </a:extLst>
          </p:cNvPr>
          <p:cNvSpPr/>
          <p:nvPr/>
        </p:nvSpPr>
        <p:spPr>
          <a:xfrm>
            <a:off x="641628" y="1985197"/>
            <a:ext cx="720000" cy="720000"/>
          </a:xfrm>
          <a:prstGeom prst="ellipse">
            <a:avLst/>
          </a:prstGeom>
          <a:solidFill>
            <a:schemeClr val="accent6">
              <a:lumMod val="20000"/>
              <a:lumOff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6">
                    <a:lumMod val="50000"/>
                  </a:schemeClr>
                </a:solidFill>
              </a:rPr>
              <a:t>1</a:t>
            </a:r>
            <a:endParaRPr lang="de-DE" b="1" dirty="0">
              <a:solidFill>
                <a:schemeClr val="accent6">
                  <a:lumMod val="50000"/>
                </a:schemeClr>
              </a:solidFill>
            </a:endParaRPr>
          </a:p>
        </p:txBody>
      </p:sp>
      <p:sp>
        <p:nvSpPr>
          <p:cNvPr id="35" name="Textfeld 34">
            <a:extLst>
              <a:ext uri="{FF2B5EF4-FFF2-40B4-BE49-F238E27FC236}">
                <a16:creationId xmlns:a16="http://schemas.microsoft.com/office/drawing/2014/main" id="{84F8F72A-742C-BB15-D64E-F2F473802CE5}"/>
              </a:ext>
            </a:extLst>
          </p:cNvPr>
          <p:cNvSpPr txBox="1"/>
          <p:nvPr/>
        </p:nvSpPr>
        <p:spPr>
          <a:xfrm>
            <a:off x="1422588" y="2144146"/>
            <a:ext cx="3744230" cy="400110"/>
          </a:xfrm>
          <a:prstGeom prst="rect">
            <a:avLst/>
          </a:prstGeom>
          <a:solidFill>
            <a:schemeClr val="accent6">
              <a:lumMod val="20000"/>
              <a:lumOff val="80000"/>
            </a:schemeClr>
          </a:solidFill>
        </p:spPr>
        <p:txBody>
          <a:bodyPr wrap="none" rtlCol="0">
            <a:spAutoFit/>
          </a:bodyPr>
          <a:lstStyle/>
          <a:p>
            <a:r>
              <a:rPr lang="de-DE" sz="2000" dirty="0"/>
              <a:t>Monatliches Einkommen trifft ein.</a:t>
            </a:r>
          </a:p>
        </p:txBody>
      </p:sp>
      <p:sp>
        <p:nvSpPr>
          <p:cNvPr id="57" name="Ellipse 56">
            <a:extLst>
              <a:ext uri="{FF2B5EF4-FFF2-40B4-BE49-F238E27FC236}">
                <a16:creationId xmlns:a16="http://schemas.microsoft.com/office/drawing/2014/main" id="{ACC1ADA2-BF29-1E43-FDBF-6ADD61360185}"/>
              </a:ext>
            </a:extLst>
          </p:cNvPr>
          <p:cNvSpPr/>
          <p:nvPr/>
        </p:nvSpPr>
        <p:spPr>
          <a:xfrm>
            <a:off x="641202" y="3289560"/>
            <a:ext cx="720000" cy="720000"/>
          </a:xfrm>
          <a:prstGeom prst="ellipse">
            <a:avLst/>
          </a:prstGeom>
          <a:solidFill>
            <a:srgbClr val="FFC1C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C00000"/>
                </a:solidFill>
              </a:rPr>
              <a:t>2</a:t>
            </a:r>
          </a:p>
        </p:txBody>
      </p:sp>
      <p:sp>
        <p:nvSpPr>
          <p:cNvPr id="58" name="Textfeld 57">
            <a:extLst>
              <a:ext uri="{FF2B5EF4-FFF2-40B4-BE49-F238E27FC236}">
                <a16:creationId xmlns:a16="http://schemas.microsoft.com/office/drawing/2014/main" id="{560A0B7D-58A0-47BC-4122-CA3130F3F942}"/>
              </a:ext>
            </a:extLst>
          </p:cNvPr>
          <p:cNvSpPr txBox="1"/>
          <p:nvPr/>
        </p:nvSpPr>
        <p:spPr>
          <a:xfrm>
            <a:off x="1422162" y="3449105"/>
            <a:ext cx="5657703" cy="400110"/>
          </a:xfrm>
          <a:prstGeom prst="rect">
            <a:avLst/>
          </a:prstGeom>
          <a:solidFill>
            <a:srgbClr val="FFC1C1"/>
          </a:solidFill>
        </p:spPr>
        <p:txBody>
          <a:bodyPr wrap="none" rtlCol="0">
            <a:spAutoFit/>
          </a:bodyPr>
          <a:lstStyle/>
          <a:p>
            <a:r>
              <a:rPr lang="de-DE" sz="2000" dirty="0"/>
              <a:t>Alle im Alltag anfallenden Ausgaben werden bezahlt.</a:t>
            </a:r>
          </a:p>
        </p:txBody>
      </p:sp>
      <p:sp>
        <p:nvSpPr>
          <p:cNvPr id="72" name="Ellipse 71">
            <a:extLst>
              <a:ext uri="{FF2B5EF4-FFF2-40B4-BE49-F238E27FC236}">
                <a16:creationId xmlns:a16="http://schemas.microsoft.com/office/drawing/2014/main" id="{F5C06DCA-40D7-33B6-2F67-276176C27340}"/>
              </a:ext>
            </a:extLst>
          </p:cNvPr>
          <p:cNvSpPr/>
          <p:nvPr/>
        </p:nvSpPr>
        <p:spPr>
          <a:xfrm>
            <a:off x="641202" y="4832577"/>
            <a:ext cx="720000" cy="720000"/>
          </a:xfrm>
          <a:prstGeom prst="ellipse">
            <a:avLst/>
          </a:prstGeom>
          <a:solidFill>
            <a:schemeClr val="accent1">
              <a:lumMod val="20000"/>
              <a:lumOff val="8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1">
                    <a:lumMod val="50000"/>
                  </a:schemeClr>
                </a:solidFill>
              </a:rPr>
              <a:t>3</a:t>
            </a:r>
          </a:p>
        </p:txBody>
      </p:sp>
      <p:sp>
        <p:nvSpPr>
          <p:cNvPr id="73" name="Textfeld 72">
            <a:extLst>
              <a:ext uri="{FF2B5EF4-FFF2-40B4-BE49-F238E27FC236}">
                <a16:creationId xmlns:a16="http://schemas.microsoft.com/office/drawing/2014/main" id="{6FBB23EF-25DE-93B6-337F-49A00131E4C1}"/>
              </a:ext>
            </a:extLst>
          </p:cNvPr>
          <p:cNvSpPr txBox="1"/>
          <p:nvPr/>
        </p:nvSpPr>
        <p:spPr>
          <a:xfrm>
            <a:off x="1422163" y="5002722"/>
            <a:ext cx="4673838" cy="400110"/>
          </a:xfrm>
          <a:prstGeom prst="rect">
            <a:avLst/>
          </a:prstGeom>
          <a:solidFill>
            <a:schemeClr val="accent1">
              <a:lumMod val="20000"/>
              <a:lumOff val="80000"/>
            </a:schemeClr>
          </a:solidFill>
        </p:spPr>
        <p:txBody>
          <a:bodyPr wrap="square" rtlCol="0">
            <a:spAutoFit/>
          </a:bodyPr>
          <a:lstStyle/>
          <a:p>
            <a:r>
              <a:rPr lang="de-DE" sz="2000" dirty="0"/>
              <a:t>Die übrigen Mittel können gespart werden.</a:t>
            </a:r>
          </a:p>
        </p:txBody>
      </p:sp>
      <p:pic>
        <p:nvPicPr>
          <p:cNvPr id="104" name="Picture 8">
            <a:extLst>
              <a:ext uri="{FF2B5EF4-FFF2-40B4-BE49-F238E27FC236}">
                <a16:creationId xmlns:a16="http://schemas.microsoft.com/office/drawing/2014/main" id="{CACBC3DC-BE64-4F33-F604-439393C046B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489528" y="205051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8">
            <a:extLst>
              <a:ext uri="{FF2B5EF4-FFF2-40B4-BE49-F238E27FC236}">
                <a16:creationId xmlns:a16="http://schemas.microsoft.com/office/drawing/2014/main" id="{E53EF8C9-E7A1-DCB6-BED1-CD7D74FB5EA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02888" y="226387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8">
            <a:extLst>
              <a:ext uri="{FF2B5EF4-FFF2-40B4-BE49-F238E27FC236}">
                <a16:creationId xmlns:a16="http://schemas.microsoft.com/office/drawing/2014/main" id="{0C6EDF1A-D672-1FAD-CDA5-2C7EEE5A063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916248" y="247723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8">
            <a:extLst>
              <a:ext uri="{FF2B5EF4-FFF2-40B4-BE49-F238E27FC236}">
                <a16:creationId xmlns:a16="http://schemas.microsoft.com/office/drawing/2014/main" id="{A54EA380-FBCF-3748-0FFB-E5B9730048F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129608" y="269059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ie Euro-Galerie: Die Vorderseite des 500-Euro-Scheins - DER SPIEGEL">
            <a:extLst>
              <a:ext uri="{FF2B5EF4-FFF2-40B4-BE49-F238E27FC236}">
                <a16:creationId xmlns:a16="http://schemas.microsoft.com/office/drawing/2014/main" id="{C8F6165F-37FC-15FD-E840-37FA53ABFE6D}"/>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642987" y="232158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0" descr="Die Euro-Galerie: Die Vorderseite des 500-Euro-Scheins - DER SPIEGEL">
            <a:extLst>
              <a:ext uri="{FF2B5EF4-FFF2-40B4-BE49-F238E27FC236}">
                <a16:creationId xmlns:a16="http://schemas.microsoft.com/office/drawing/2014/main" id="{A69C3D4D-44CA-CC8C-A681-F40054F60CEF}"/>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856347" y="253494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0" descr="Die Euro-Galerie: Die Vorderseite des 500-Euro-Scheins - DER SPIEGEL">
            <a:extLst>
              <a:ext uri="{FF2B5EF4-FFF2-40B4-BE49-F238E27FC236}">
                <a16:creationId xmlns:a16="http://schemas.microsoft.com/office/drawing/2014/main" id="{9F720729-6574-C1AC-9234-483C3A39CF8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069707" y="274830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0" descr="Die Euro-Galerie: Die Vorderseite des 500-Euro-Scheins - DER SPIEGEL">
            <a:extLst>
              <a:ext uri="{FF2B5EF4-FFF2-40B4-BE49-F238E27FC236}">
                <a16:creationId xmlns:a16="http://schemas.microsoft.com/office/drawing/2014/main" id="{60FCA6C6-B80A-E513-B3BB-63F6581AD46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283067" y="2961663"/>
            <a:ext cx="1440000" cy="737483"/>
          </a:xfrm>
          <a:prstGeom prst="rect">
            <a:avLst/>
          </a:prstGeom>
          <a:noFill/>
          <a:extLst>
            <a:ext uri="{909E8E84-426E-40DD-AFC4-6F175D3DCCD1}">
              <a14:hiddenFill xmlns:a14="http://schemas.microsoft.com/office/drawing/2010/main">
                <a:solidFill>
                  <a:srgbClr val="FFFFFF"/>
                </a:solidFill>
              </a14:hiddenFill>
            </a:ext>
          </a:extLst>
        </p:spPr>
      </p:pic>
      <p:sp>
        <p:nvSpPr>
          <p:cNvPr id="122" name="Eckige Klammer links 121">
            <a:extLst>
              <a:ext uri="{FF2B5EF4-FFF2-40B4-BE49-F238E27FC236}">
                <a16:creationId xmlns:a16="http://schemas.microsoft.com/office/drawing/2014/main" id="{6AE8172E-B329-BEB2-8074-ED92751F7097}"/>
              </a:ext>
            </a:extLst>
          </p:cNvPr>
          <p:cNvSpPr/>
          <p:nvPr/>
        </p:nvSpPr>
        <p:spPr>
          <a:xfrm rot="16200000">
            <a:off x="9407728" y="1387528"/>
            <a:ext cx="775691" cy="4256405"/>
          </a:xfrm>
          <a:prstGeom prst="leftBracket">
            <a:avLst>
              <a:gd name="adj" fmla="val 72775"/>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pic>
        <p:nvPicPr>
          <p:cNvPr id="126" name="Grafik 125" descr="Sparschwein mit einfarbiger Füllung">
            <a:extLst>
              <a:ext uri="{FF2B5EF4-FFF2-40B4-BE49-F238E27FC236}">
                <a16:creationId xmlns:a16="http://schemas.microsoft.com/office/drawing/2014/main" id="{D914C460-9FA6-79B8-70F1-3A4DCF5CA6E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565705" y="567957"/>
            <a:ext cx="1461284" cy="1461284"/>
          </a:xfrm>
          <a:prstGeom prst="rect">
            <a:avLst/>
          </a:prstGeom>
        </p:spPr>
      </p:pic>
      <p:pic>
        <p:nvPicPr>
          <p:cNvPr id="111" name="Picture 8">
            <a:extLst>
              <a:ext uri="{FF2B5EF4-FFF2-40B4-BE49-F238E27FC236}">
                <a16:creationId xmlns:a16="http://schemas.microsoft.com/office/drawing/2014/main" id="{6E386A88-9CB3-1862-D3CE-BAE063187B2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42968" y="2903951"/>
            <a:ext cx="1440000" cy="775689"/>
          </a:xfrm>
          <a:prstGeom prst="rect">
            <a:avLst/>
          </a:prstGeom>
          <a:noFill/>
          <a:extLst>
            <a:ext uri="{909E8E84-426E-40DD-AFC4-6F175D3DCCD1}">
              <a14:hiddenFill xmlns:a14="http://schemas.microsoft.com/office/drawing/2010/main">
                <a:solidFill>
                  <a:srgbClr val="FFFFFF"/>
                </a:solidFill>
              </a14:hiddenFill>
            </a:ext>
          </a:extLst>
        </p:spPr>
      </p:pic>
      <p:sp>
        <p:nvSpPr>
          <p:cNvPr id="127" name="Textfeld 126">
            <a:extLst>
              <a:ext uri="{FF2B5EF4-FFF2-40B4-BE49-F238E27FC236}">
                <a16:creationId xmlns:a16="http://schemas.microsoft.com/office/drawing/2014/main" id="{033CB7AC-CDD4-DB8E-0214-2803AD2CE9DE}"/>
              </a:ext>
            </a:extLst>
          </p:cNvPr>
          <p:cNvSpPr txBox="1"/>
          <p:nvPr/>
        </p:nvSpPr>
        <p:spPr>
          <a:xfrm>
            <a:off x="8214488" y="3905237"/>
            <a:ext cx="3315588" cy="369332"/>
          </a:xfrm>
          <a:prstGeom prst="rect">
            <a:avLst/>
          </a:prstGeom>
          <a:noFill/>
        </p:spPr>
        <p:txBody>
          <a:bodyPr wrap="none" rtlCol="0">
            <a:spAutoFit/>
          </a:bodyPr>
          <a:lstStyle/>
          <a:p>
            <a:r>
              <a:rPr lang="de-DE" dirty="0"/>
              <a:t>Haushaltsbudget der Familie Klee</a:t>
            </a:r>
          </a:p>
        </p:txBody>
      </p:sp>
      <p:sp>
        <p:nvSpPr>
          <p:cNvPr id="1024" name="Textfeld 1023">
            <a:extLst>
              <a:ext uri="{FF2B5EF4-FFF2-40B4-BE49-F238E27FC236}">
                <a16:creationId xmlns:a16="http://schemas.microsoft.com/office/drawing/2014/main" id="{964B8A1A-8467-E093-74D0-8C08AF83BF1B}"/>
              </a:ext>
            </a:extLst>
          </p:cNvPr>
          <p:cNvSpPr txBox="1"/>
          <p:nvPr/>
        </p:nvSpPr>
        <p:spPr>
          <a:xfrm>
            <a:off x="1422162" y="2619946"/>
            <a:ext cx="5699381" cy="369332"/>
          </a:xfrm>
          <a:prstGeom prst="rect">
            <a:avLst/>
          </a:prstGeom>
          <a:noFill/>
        </p:spPr>
        <p:txBody>
          <a:bodyPr wrap="none" rtlCol="0">
            <a:spAutoFit/>
          </a:bodyPr>
          <a:lstStyle/>
          <a:p>
            <a:r>
              <a:rPr lang="de-DE" dirty="0">
                <a:solidFill>
                  <a:schemeClr val="tx1">
                    <a:lumMod val="65000"/>
                    <a:lumOff val="35000"/>
                  </a:schemeClr>
                </a:solidFill>
              </a:rPr>
              <a:t>Hatice &amp; Thomas verdienen in ihrem Job je € 2.000,- netto.</a:t>
            </a:r>
          </a:p>
        </p:txBody>
      </p:sp>
      <p:sp>
        <p:nvSpPr>
          <p:cNvPr id="1025" name="Textfeld 1024">
            <a:extLst>
              <a:ext uri="{FF2B5EF4-FFF2-40B4-BE49-F238E27FC236}">
                <a16:creationId xmlns:a16="http://schemas.microsoft.com/office/drawing/2014/main" id="{19C18C90-A3EB-C4AE-13C0-02EB85EB36EC}"/>
              </a:ext>
            </a:extLst>
          </p:cNvPr>
          <p:cNvSpPr txBox="1"/>
          <p:nvPr/>
        </p:nvSpPr>
        <p:spPr>
          <a:xfrm>
            <a:off x="1422161" y="3965196"/>
            <a:ext cx="6323847" cy="646331"/>
          </a:xfrm>
          <a:prstGeom prst="rect">
            <a:avLst/>
          </a:prstGeom>
          <a:noFill/>
        </p:spPr>
        <p:txBody>
          <a:bodyPr wrap="none" rtlCol="0">
            <a:spAutoFit/>
          </a:bodyPr>
          <a:lstStyle/>
          <a:p>
            <a:r>
              <a:rPr lang="de-DE" dirty="0">
                <a:solidFill>
                  <a:schemeClr val="tx1">
                    <a:lumMod val="65000"/>
                    <a:lumOff val="35000"/>
                  </a:schemeClr>
                </a:solidFill>
              </a:rPr>
              <a:t>Für Wohnen, Lebensmittel, Kleidung, Freizeit, etc. gibt die Familie</a:t>
            </a:r>
          </a:p>
          <a:p>
            <a:r>
              <a:rPr lang="de-DE" dirty="0">
                <a:solidFill>
                  <a:schemeClr val="tx1">
                    <a:lumMod val="65000"/>
                    <a:lumOff val="35000"/>
                  </a:schemeClr>
                </a:solidFill>
              </a:rPr>
              <a:t>während des Monats im Durchschnitt € 3.900,- aus.</a:t>
            </a:r>
          </a:p>
        </p:txBody>
      </p:sp>
      <p:sp>
        <p:nvSpPr>
          <p:cNvPr id="1026" name="Textfeld 1025">
            <a:extLst>
              <a:ext uri="{FF2B5EF4-FFF2-40B4-BE49-F238E27FC236}">
                <a16:creationId xmlns:a16="http://schemas.microsoft.com/office/drawing/2014/main" id="{94AF28EA-4DCC-4FCC-6E96-5D90049900FA}"/>
              </a:ext>
            </a:extLst>
          </p:cNvPr>
          <p:cNvSpPr txBox="1"/>
          <p:nvPr/>
        </p:nvSpPr>
        <p:spPr>
          <a:xfrm>
            <a:off x="1420799" y="5459029"/>
            <a:ext cx="5312223" cy="369332"/>
          </a:xfrm>
          <a:prstGeom prst="rect">
            <a:avLst/>
          </a:prstGeom>
          <a:noFill/>
        </p:spPr>
        <p:txBody>
          <a:bodyPr wrap="none" rtlCol="0">
            <a:spAutoFit/>
          </a:bodyPr>
          <a:lstStyle/>
          <a:p>
            <a:r>
              <a:rPr lang="de-DE" dirty="0">
                <a:solidFill>
                  <a:schemeClr val="tx1">
                    <a:lumMod val="65000"/>
                    <a:lumOff val="35000"/>
                  </a:schemeClr>
                </a:solidFill>
              </a:rPr>
              <a:t>Für das Sparkonto bleiben € 100,- als Sparbetrag übrig.</a:t>
            </a:r>
          </a:p>
        </p:txBody>
      </p:sp>
    </p:spTree>
    <p:extLst>
      <p:ext uri="{BB962C8B-B14F-4D97-AF65-F5344CB8AC3E}">
        <p14:creationId xmlns:p14="http://schemas.microsoft.com/office/powerpoint/2010/main" val="20179694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24"/>
                                        </p:tgtEl>
                                        <p:attrNameLst>
                                          <p:attrName>style.visibility</p:attrName>
                                        </p:attrNameLst>
                                      </p:cBhvr>
                                      <p:to>
                                        <p:strVal val="visible"/>
                                      </p:to>
                                    </p:set>
                                    <p:animEffect transition="in" filter="fade">
                                      <p:cBhvr>
                                        <p:cTn id="14" dur="500"/>
                                        <p:tgtEl>
                                          <p:spTgt spid="1024"/>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34"/>
                                        </p:tgtEl>
                                        <p:attrNameLst>
                                          <p:attrName>style.visibility</p:attrName>
                                        </p:attrNameLst>
                                      </p:cBhvr>
                                      <p:to>
                                        <p:strVal val="visible"/>
                                      </p:to>
                                    </p:set>
                                    <p:animEffect transition="in" filter="fade">
                                      <p:cBhvr>
                                        <p:cTn id="18" dur="500"/>
                                        <p:tgtEl>
                                          <p:spTgt spid="1034"/>
                                        </p:tgtEl>
                                      </p:cBhvr>
                                    </p:animEffect>
                                    <p:anim calcmode="lin" valueType="num">
                                      <p:cBhvr>
                                        <p:cTn id="19" dur="500" fill="hold"/>
                                        <p:tgtEl>
                                          <p:spTgt spid="1034"/>
                                        </p:tgtEl>
                                        <p:attrNameLst>
                                          <p:attrName>ppt_x</p:attrName>
                                        </p:attrNameLst>
                                      </p:cBhvr>
                                      <p:tavLst>
                                        <p:tav tm="0">
                                          <p:val>
                                            <p:strVal val="#ppt_x"/>
                                          </p:val>
                                        </p:tav>
                                        <p:tav tm="100000">
                                          <p:val>
                                            <p:strVal val="#ppt_x"/>
                                          </p:val>
                                        </p:tav>
                                      </p:tavLst>
                                    </p:anim>
                                    <p:anim calcmode="lin" valueType="num">
                                      <p:cBhvr>
                                        <p:cTn id="20" dur="500" fill="hold"/>
                                        <p:tgtEl>
                                          <p:spTgt spid="103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animEffect transition="in" filter="fade">
                                      <p:cBhvr>
                                        <p:cTn id="23" dur="500"/>
                                        <p:tgtEl>
                                          <p:spTgt spid="117"/>
                                        </p:tgtEl>
                                      </p:cBhvr>
                                    </p:animEffect>
                                    <p:anim calcmode="lin" valueType="num">
                                      <p:cBhvr>
                                        <p:cTn id="24" dur="500" fill="hold"/>
                                        <p:tgtEl>
                                          <p:spTgt spid="117"/>
                                        </p:tgtEl>
                                        <p:attrNameLst>
                                          <p:attrName>ppt_x</p:attrName>
                                        </p:attrNameLst>
                                      </p:cBhvr>
                                      <p:tavLst>
                                        <p:tav tm="0">
                                          <p:val>
                                            <p:strVal val="#ppt_x"/>
                                          </p:val>
                                        </p:tav>
                                        <p:tav tm="100000">
                                          <p:val>
                                            <p:strVal val="#ppt_x"/>
                                          </p:val>
                                        </p:tav>
                                      </p:tavLst>
                                    </p:anim>
                                    <p:anim calcmode="lin" valueType="num">
                                      <p:cBhvr>
                                        <p:cTn id="25" dur="500" fill="hold"/>
                                        <p:tgtEl>
                                          <p:spTgt spid="11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anim calcmode="lin" valueType="num">
                                      <p:cBhvr>
                                        <p:cTn id="34" dur="500" fill="hold"/>
                                        <p:tgtEl>
                                          <p:spTgt spid="119"/>
                                        </p:tgtEl>
                                        <p:attrNameLst>
                                          <p:attrName>ppt_x</p:attrName>
                                        </p:attrNameLst>
                                      </p:cBhvr>
                                      <p:tavLst>
                                        <p:tav tm="0">
                                          <p:val>
                                            <p:strVal val="#ppt_x"/>
                                          </p:val>
                                        </p:tav>
                                        <p:tav tm="100000">
                                          <p:val>
                                            <p:strVal val="#ppt_x"/>
                                          </p:val>
                                        </p:tav>
                                      </p:tavLst>
                                    </p:anim>
                                    <p:anim calcmode="lin" valueType="num">
                                      <p:cBhvr>
                                        <p:cTn id="35" dur="500" fill="hold"/>
                                        <p:tgtEl>
                                          <p:spTgt spid="119"/>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7"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anim calcmode="lin" valueType="num">
                                      <p:cBhvr>
                                        <p:cTn id="40" dur="500" fill="hold"/>
                                        <p:tgtEl>
                                          <p:spTgt spid="104"/>
                                        </p:tgtEl>
                                        <p:attrNameLst>
                                          <p:attrName>ppt_x</p:attrName>
                                        </p:attrNameLst>
                                      </p:cBhvr>
                                      <p:tavLst>
                                        <p:tav tm="0">
                                          <p:val>
                                            <p:strVal val="#ppt_x"/>
                                          </p:val>
                                        </p:tav>
                                        <p:tav tm="100000">
                                          <p:val>
                                            <p:strVal val="#ppt_x"/>
                                          </p:val>
                                        </p:tav>
                                      </p:tavLst>
                                    </p:anim>
                                    <p:anim calcmode="lin" valueType="num">
                                      <p:cBhvr>
                                        <p:cTn id="41" dur="500" fill="hold"/>
                                        <p:tgtEl>
                                          <p:spTgt spid="10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fade">
                                      <p:cBhvr>
                                        <p:cTn id="44" dur="500"/>
                                        <p:tgtEl>
                                          <p:spTgt spid="107"/>
                                        </p:tgtEl>
                                      </p:cBhvr>
                                    </p:animEffect>
                                    <p:anim calcmode="lin" valueType="num">
                                      <p:cBhvr>
                                        <p:cTn id="45" dur="500" fill="hold"/>
                                        <p:tgtEl>
                                          <p:spTgt spid="107"/>
                                        </p:tgtEl>
                                        <p:attrNameLst>
                                          <p:attrName>ppt_x</p:attrName>
                                        </p:attrNameLst>
                                      </p:cBhvr>
                                      <p:tavLst>
                                        <p:tav tm="0">
                                          <p:val>
                                            <p:strVal val="#ppt_x"/>
                                          </p:val>
                                        </p:tav>
                                        <p:tav tm="100000">
                                          <p:val>
                                            <p:strVal val="#ppt_x"/>
                                          </p:val>
                                        </p:tav>
                                      </p:tavLst>
                                    </p:anim>
                                    <p:anim calcmode="lin" valueType="num">
                                      <p:cBhvr>
                                        <p:cTn id="46" dur="500" fill="hold"/>
                                        <p:tgtEl>
                                          <p:spTgt spid="10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fade">
                                      <p:cBhvr>
                                        <p:cTn id="49" dur="500"/>
                                        <p:tgtEl>
                                          <p:spTgt spid="109"/>
                                        </p:tgtEl>
                                      </p:cBhvr>
                                    </p:animEffect>
                                    <p:anim calcmode="lin" valueType="num">
                                      <p:cBhvr>
                                        <p:cTn id="50" dur="500" fill="hold"/>
                                        <p:tgtEl>
                                          <p:spTgt spid="109"/>
                                        </p:tgtEl>
                                        <p:attrNameLst>
                                          <p:attrName>ppt_x</p:attrName>
                                        </p:attrNameLst>
                                      </p:cBhvr>
                                      <p:tavLst>
                                        <p:tav tm="0">
                                          <p:val>
                                            <p:strVal val="#ppt_x"/>
                                          </p:val>
                                        </p:tav>
                                        <p:tav tm="100000">
                                          <p:val>
                                            <p:strVal val="#ppt_x"/>
                                          </p:val>
                                        </p:tav>
                                      </p:tavLst>
                                    </p:anim>
                                    <p:anim calcmode="lin" valueType="num">
                                      <p:cBhvr>
                                        <p:cTn id="51" dur="500" fill="hold"/>
                                        <p:tgtEl>
                                          <p:spTgt spid="10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110"/>
                                        </p:tgtEl>
                                        <p:attrNameLst>
                                          <p:attrName>style.visibility</p:attrName>
                                        </p:attrNameLst>
                                      </p:cBhvr>
                                      <p:to>
                                        <p:strVal val="visible"/>
                                      </p:to>
                                    </p:set>
                                    <p:animEffect transition="in" filter="fade">
                                      <p:cBhvr>
                                        <p:cTn id="54" dur="500"/>
                                        <p:tgtEl>
                                          <p:spTgt spid="110"/>
                                        </p:tgtEl>
                                      </p:cBhvr>
                                    </p:animEffect>
                                    <p:anim calcmode="lin" valueType="num">
                                      <p:cBhvr>
                                        <p:cTn id="55" dur="500" fill="hold"/>
                                        <p:tgtEl>
                                          <p:spTgt spid="110"/>
                                        </p:tgtEl>
                                        <p:attrNameLst>
                                          <p:attrName>ppt_x</p:attrName>
                                        </p:attrNameLst>
                                      </p:cBhvr>
                                      <p:tavLst>
                                        <p:tav tm="0">
                                          <p:val>
                                            <p:strVal val="#ppt_x"/>
                                          </p:val>
                                        </p:tav>
                                        <p:tav tm="100000">
                                          <p:val>
                                            <p:strVal val="#ppt_x"/>
                                          </p:val>
                                        </p:tav>
                                      </p:tavLst>
                                    </p:anim>
                                    <p:anim calcmode="lin" valueType="num">
                                      <p:cBhvr>
                                        <p:cTn id="56" dur="500" fill="hold"/>
                                        <p:tgtEl>
                                          <p:spTgt spid="11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500"/>
                                        <p:tgtEl>
                                          <p:spTgt spid="111"/>
                                        </p:tgtEl>
                                      </p:cBhvr>
                                    </p:animEffect>
                                    <p:anim calcmode="lin" valueType="num">
                                      <p:cBhvr>
                                        <p:cTn id="60" dur="500" fill="hold"/>
                                        <p:tgtEl>
                                          <p:spTgt spid="111"/>
                                        </p:tgtEl>
                                        <p:attrNameLst>
                                          <p:attrName>ppt_x</p:attrName>
                                        </p:attrNameLst>
                                      </p:cBhvr>
                                      <p:tavLst>
                                        <p:tav tm="0">
                                          <p:val>
                                            <p:strVal val="#ppt_x"/>
                                          </p:val>
                                        </p:tav>
                                        <p:tav tm="100000">
                                          <p:val>
                                            <p:strVal val="#ppt_x"/>
                                          </p:val>
                                        </p:tav>
                                      </p:tavLst>
                                    </p:anim>
                                    <p:anim calcmode="lin" valueType="num">
                                      <p:cBhvr>
                                        <p:cTn id="61"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1025"/>
                                        </p:tgtEl>
                                        <p:attrNameLst>
                                          <p:attrName>style.visibility</p:attrName>
                                        </p:attrNameLst>
                                      </p:cBhvr>
                                      <p:to>
                                        <p:strVal val="visible"/>
                                      </p:to>
                                    </p:set>
                                    <p:animEffect transition="in" filter="fade">
                                      <p:cBhvr>
                                        <p:cTn id="73" dur="500"/>
                                        <p:tgtEl>
                                          <p:spTgt spid="1025"/>
                                        </p:tgtEl>
                                      </p:cBhvr>
                                    </p:animEffect>
                                  </p:childTnLst>
                                </p:cTn>
                              </p:par>
                            </p:childTnLst>
                          </p:cTn>
                        </p:par>
                        <p:par>
                          <p:cTn id="74" fill="hold">
                            <p:stCondLst>
                              <p:cond delay="1000"/>
                            </p:stCondLst>
                            <p:childTnLst>
                              <p:par>
                                <p:cTn id="75" presetID="47" presetClass="exit" presetSubtype="0" fill="hold" nodeType="afterEffect">
                                  <p:stCondLst>
                                    <p:cond delay="0"/>
                                  </p:stCondLst>
                                  <p:childTnLst>
                                    <p:animEffect transition="out" filter="fade">
                                      <p:cBhvr>
                                        <p:cTn id="76" dur="500"/>
                                        <p:tgtEl>
                                          <p:spTgt spid="1034"/>
                                        </p:tgtEl>
                                      </p:cBhvr>
                                    </p:animEffect>
                                    <p:anim calcmode="lin" valueType="num">
                                      <p:cBhvr>
                                        <p:cTn id="77" dur="500"/>
                                        <p:tgtEl>
                                          <p:spTgt spid="1034"/>
                                        </p:tgtEl>
                                        <p:attrNameLst>
                                          <p:attrName>ppt_x</p:attrName>
                                        </p:attrNameLst>
                                      </p:cBhvr>
                                      <p:tavLst>
                                        <p:tav tm="0">
                                          <p:val>
                                            <p:strVal val="ppt_x"/>
                                          </p:val>
                                        </p:tav>
                                        <p:tav tm="100000">
                                          <p:val>
                                            <p:strVal val="ppt_x"/>
                                          </p:val>
                                        </p:tav>
                                      </p:tavLst>
                                    </p:anim>
                                    <p:anim calcmode="lin" valueType="num">
                                      <p:cBhvr>
                                        <p:cTn id="78" dur="500"/>
                                        <p:tgtEl>
                                          <p:spTgt spid="1034"/>
                                        </p:tgtEl>
                                        <p:attrNameLst>
                                          <p:attrName>ppt_y</p:attrName>
                                        </p:attrNameLst>
                                      </p:cBhvr>
                                      <p:tavLst>
                                        <p:tav tm="0">
                                          <p:val>
                                            <p:strVal val="ppt_y"/>
                                          </p:val>
                                        </p:tav>
                                        <p:tav tm="100000">
                                          <p:val>
                                            <p:strVal val="ppt_y-.1"/>
                                          </p:val>
                                        </p:tav>
                                      </p:tavLst>
                                    </p:anim>
                                    <p:set>
                                      <p:cBhvr>
                                        <p:cTn id="79" dur="1" fill="hold">
                                          <p:stCondLst>
                                            <p:cond delay="499"/>
                                          </p:stCondLst>
                                        </p:cTn>
                                        <p:tgtEl>
                                          <p:spTgt spid="1034"/>
                                        </p:tgtEl>
                                        <p:attrNameLst>
                                          <p:attrName>style.visibility</p:attrName>
                                        </p:attrNameLst>
                                      </p:cBhvr>
                                      <p:to>
                                        <p:strVal val="hidden"/>
                                      </p:to>
                                    </p:set>
                                  </p:childTnLst>
                                </p:cTn>
                              </p:par>
                              <p:par>
                                <p:cTn id="80" presetID="47" presetClass="exit" presetSubtype="0" fill="hold" nodeType="withEffect">
                                  <p:stCondLst>
                                    <p:cond delay="0"/>
                                  </p:stCondLst>
                                  <p:childTnLst>
                                    <p:animEffect transition="out" filter="fade">
                                      <p:cBhvr>
                                        <p:cTn id="81" dur="500"/>
                                        <p:tgtEl>
                                          <p:spTgt spid="117"/>
                                        </p:tgtEl>
                                      </p:cBhvr>
                                    </p:animEffect>
                                    <p:anim calcmode="lin" valueType="num">
                                      <p:cBhvr>
                                        <p:cTn id="82" dur="500"/>
                                        <p:tgtEl>
                                          <p:spTgt spid="117"/>
                                        </p:tgtEl>
                                        <p:attrNameLst>
                                          <p:attrName>ppt_x</p:attrName>
                                        </p:attrNameLst>
                                      </p:cBhvr>
                                      <p:tavLst>
                                        <p:tav tm="0">
                                          <p:val>
                                            <p:strVal val="ppt_x"/>
                                          </p:val>
                                        </p:tav>
                                        <p:tav tm="100000">
                                          <p:val>
                                            <p:strVal val="ppt_x"/>
                                          </p:val>
                                        </p:tav>
                                      </p:tavLst>
                                    </p:anim>
                                    <p:anim calcmode="lin" valueType="num">
                                      <p:cBhvr>
                                        <p:cTn id="83" dur="500"/>
                                        <p:tgtEl>
                                          <p:spTgt spid="117"/>
                                        </p:tgtEl>
                                        <p:attrNameLst>
                                          <p:attrName>ppt_y</p:attrName>
                                        </p:attrNameLst>
                                      </p:cBhvr>
                                      <p:tavLst>
                                        <p:tav tm="0">
                                          <p:val>
                                            <p:strVal val="ppt_y"/>
                                          </p:val>
                                        </p:tav>
                                        <p:tav tm="100000">
                                          <p:val>
                                            <p:strVal val="ppt_y-.1"/>
                                          </p:val>
                                        </p:tav>
                                      </p:tavLst>
                                    </p:anim>
                                    <p:set>
                                      <p:cBhvr>
                                        <p:cTn id="84" dur="1" fill="hold">
                                          <p:stCondLst>
                                            <p:cond delay="499"/>
                                          </p:stCondLst>
                                        </p:cTn>
                                        <p:tgtEl>
                                          <p:spTgt spid="117"/>
                                        </p:tgtEl>
                                        <p:attrNameLst>
                                          <p:attrName>style.visibility</p:attrName>
                                        </p:attrNameLst>
                                      </p:cBhvr>
                                      <p:to>
                                        <p:strVal val="hidden"/>
                                      </p:to>
                                    </p:set>
                                  </p:childTnLst>
                                </p:cTn>
                              </p:par>
                              <p:par>
                                <p:cTn id="85" presetID="47" presetClass="exit" presetSubtype="0" fill="hold" nodeType="withEffect">
                                  <p:stCondLst>
                                    <p:cond delay="0"/>
                                  </p:stCondLst>
                                  <p:childTnLst>
                                    <p:animEffect transition="out" filter="fade">
                                      <p:cBhvr>
                                        <p:cTn id="86" dur="500"/>
                                        <p:tgtEl>
                                          <p:spTgt spid="118"/>
                                        </p:tgtEl>
                                      </p:cBhvr>
                                    </p:animEffect>
                                    <p:anim calcmode="lin" valueType="num">
                                      <p:cBhvr>
                                        <p:cTn id="87" dur="500"/>
                                        <p:tgtEl>
                                          <p:spTgt spid="118"/>
                                        </p:tgtEl>
                                        <p:attrNameLst>
                                          <p:attrName>ppt_x</p:attrName>
                                        </p:attrNameLst>
                                      </p:cBhvr>
                                      <p:tavLst>
                                        <p:tav tm="0">
                                          <p:val>
                                            <p:strVal val="ppt_x"/>
                                          </p:val>
                                        </p:tav>
                                        <p:tav tm="100000">
                                          <p:val>
                                            <p:strVal val="ppt_x"/>
                                          </p:val>
                                        </p:tav>
                                      </p:tavLst>
                                    </p:anim>
                                    <p:anim calcmode="lin" valueType="num">
                                      <p:cBhvr>
                                        <p:cTn id="88" dur="500"/>
                                        <p:tgtEl>
                                          <p:spTgt spid="118"/>
                                        </p:tgtEl>
                                        <p:attrNameLst>
                                          <p:attrName>ppt_y</p:attrName>
                                        </p:attrNameLst>
                                      </p:cBhvr>
                                      <p:tavLst>
                                        <p:tav tm="0">
                                          <p:val>
                                            <p:strVal val="ppt_y"/>
                                          </p:val>
                                        </p:tav>
                                        <p:tav tm="100000">
                                          <p:val>
                                            <p:strVal val="ppt_y-.1"/>
                                          </p:val>
                                        </p:tav>
                                      </p:tavLst>
                                    </p:anim>
                                    <p:set>
                                      <p:cBhvr>
                                        <p:cTn id="89" dur="1" fill="hold">
                                          <p:stCondLst>
                                            <p:cond delay="499"/>
                                          </p:stCondLst>
                                        </p:cTn>
                                        <p:tgtEl>
                                          <p:spTgt spid="118"/>
                                        </p:tgtEl>
                                        <p:attrNameLst>
                                          <p:attrName>style.visibility</p:attrName>
                                        </p:attrNameLst>
                                      </p:cBhvr>
                                      <p:to>
                                        <p:strVal val="hidden"/>
                                      </p:to>
                                    </p:set>
                                  </p:childTnLst>
                                </p:cTn>
                              </p:par>
                              <p:par>
                                <p:cTn id="90" presetID="47" presetClass="exit" presetSubtype="0" fill="hold" nodeType="withEffect">
                                  <p:stCondLst>
                                    <p:cond delay="0"/>
                                  </p:stCondLst>
                                  <p:childTnLst>
                                    <p:animEffect transition="out" filter="fade">
                                      <p:cBhvr>
                                        <p:cTn id="91" dur="500"/>
                                        <p:tgtEl>
                                          <p:spTgt spid="119"/>
                                        </p:tgtEl>
                                      </p:cBhvr>
                                    </p:animEffect>
                                    <p:anim calcmode="lin" valueType="num">
                                      <p:cBhvr>
                                        <p:cTn id="92" dur="500"/>
                                        <p:tgtEl>
                                          <p:spTgt spid="119"/>
                                        </p:tgtEl>
                                        <p:attrNameLst>
                                          <p:attrName>ppt_x</p:attrName>
                                        </p:attrNameLst>
                                      </p:cBhvr>
                                      <p:tavLst>
                                        <p:tav tm="0">
                                          <p:val>
                                            <p:strVal val="ppt_x"/>
                                          </p:val>
                                        </p:tav>
                                        <p:tav tm="100000">
                                          <p:val>
                                            <p:strVal val="ppt_x"/>
                                          </p:val>
                                        </p:tav>
                                      </p:tavLst>
                                    </p:anim>
                                    <p:anim calcmode="lin" valueType="num">
                                      <p:cBhvr>
                                        <p:cTn id="93" dur="500"/>
                                        <p:tgtEl>
                                          <p:spTgt spid="119"/>
                                        </p:tgtEl>
                                        <p:attrNameLst>
                                          <p:attrName>ppt_y</p:attrName>
                                        </p:attrNameLst>
                                      </p:cBhvr>
                                      <p:tavLst>
                                        <p:tav tm="0">
                                          <p:val>
                                            <p:strVal val="ppt_y"/>
                                          </p:val>
                                        </p:tav>
                                        <p:tav tm="100000">
                                          <p:val>
                                            <p:strVal val="ppt_y-.1"/>
                                          </p:val>
                                        </p:tav>
                                      </p:tavLst>
                                    </p:anim>
                                    <p:set>
                                      <p:cBhvr>
                                        <p:cTn id="94" dur="1" fill="hold">
                                          <p:stCondLst>
                                            <p:cond delay="499"/>
                                          </p:stCondLst>
                                        </p:cTn>
                                        <p:tgtEl>
                                          <p:spTgt spid="119"/>
                                        </p:tgtEl>
                                        <p:attrNameLst>
                                          <p:attrName>style.visibility</p:attrName>
                                        </p:attrNameLst>
                                      </p:cBhvr>
                                      <p:to>
                                        <p:strVal val="hidden"/>
                                      </p:to>
                                    </p:set>
                                  </p:childTnLst>
                                </p:cTn>
                              </p:par>
                              <p:par>
                                <p:cTn id="95" presetID="47" presetClass="exit" presetSubtype="0" fill="hold" nodeType="withEffect">
                                  <p:stCondLst>
                                    <p:cond delay="0"/>
                                  </p:stCondLst>
                                  <p:childTnLst>
                                    <p:animEffect transition="out" filter="fade">
                                      <p:cBhvr>
                                        <p:cTn id="96" dur="500"/>
                                        <p:tgtEl>
                                          <p:spTgt spid="104"/>
                                        </p:tgtEl>
                                      </p:cBhvr>
                                    </p:animEffect>
                                    <p:anim calcmode="lin" valueType="num">
                                      <p:cBhvr>
                                        <p:cTn id="97" dur="500"/>
                                        <p:tgtEl>
                                          <p:spTgt spid="104"/>
                                        </p:tgtEl>
                                        <p:attrNameLst>
                                          <p:attrName>ppt_x</p:attrName>
                                        </p:attrNameLst>
                                      </p:cBhvr>
                                      <p:tavLst>
                                        <p:tav tm="0">
                                          <p:val>
                                            <p:strVal val="ppt_x"/>
                                          </p:val>
                                        </p:tav>
                                        <p:tav tm="100000">
                                          <p:val>
                                            <p:strVal val="ppt_x"/>
                                          </p:val>
                                        </p:tav>
                                      </p:tavLst>
                                    </p:anim>
                                    <p:anim calcmode="lin" valueType="num">
                                      <p:cBhvr>
                                        <p:cTn id="98" dur="500"/>
                                        <p:tgtEl>
                                          <p:spTgt spid="104"/>
                                        </p:tgtEl>
                                        <p:attrNameLst>
                                          <p:attrName>ppt_y</p:attrName>
                                        </p:attrNameLst>
                                      </p:cBhvr>
                                      <p:tavLst>
                                        <p:tav tm="0">
                                          <p:val>
                                            <p:strVal val="ppt_y"/>
                                          </p:val>
                                        </p:tav>
                                        <p:tav tm="100000">
                                          <p:val>
                                            <p:strVal val="ppt_y-.1"/>
                                          </p:val>
                                        </p:tav>
                                      </p:tavLst>
                                    </p:anim>
                                    <p:set>
                                      <p:cBhvr>
                                        <p:cTn id="99" dur="1" fill="hold">
                                          <p:stCondLst>
                                            <p:cond delay="499"/>
                                          </p:stCondLst>
                                        </p:cTn>
                                        <p:tgtEl>
                                          <p:spTgt spid="104"/>
                                        </p:tgtEl>
                                        <p:attrNameLst>
                                          <p:attrName>style.visibility</p:attrName>
                                        </p:attrNameLst>
                                      </p:cBhvr>
                                      <p:to>
                                        <p:strVal val="hidden"/>
                                      </p:to>
                                    </p:set>
                                  </p:childTnLst>
                                </p:cTn>
                              </p:par>
                              <p:par>
                                <p:cTn id="100" presetID="47" presetClass="exit" presetSubtype="0" fill="hold" nodeType="withEffect">
                                  <p:stCondLst>
                                    <p:cond delay="0"/>
                                  </p:stCondLst>
                                  <p:childTnLst>
                                    <p:animEffect transition="out" filter="fade">
                                      <p:cBhvr>
                                        <p:cTn id="101" dur="500"/>
                                        <p:tgtEl>
                                          <p:spTgt spid="107"/>
                                        </p:tgtEl>
                                      </p:cBhvr>
                                    </p:animEffect>
                                    <p:anim calcmode="lin" valueType="num">
                                      <p:cBhvr>
                                        <p:cTn id="102" dur="500"/>
                                        <p:tgtEl>
                                          <p:spTgt spid="107"/>
                                        </p:tgtEl>
                                        <p:attrNameLst>
                                          <p:attrName>ppt_x</p:attrName>
                                        </p:attrNameLst>
                                      </p:cBhvr>
                                      <p:tavLst>
                                        <p:tav tm="0">
                                          <p:val>
                                            <p:strVal val="ppt_x"/>
                                          </p:val>
                                        </p:tav>
                                        <p:tav tm="100000">
                                          <p:val>
                                            <p:strVal val="ppt_x"/>
                                          </p:val>
                                        </p:tav>
                                      </p:tavLst>
                                    </p:anim>
                                    <p:anim calcmode="lin" valueType="num">
                                      <p:cBhvr>
                                        <p:cTn id="103" dur="500"/>
                                        <p:tgtEl>
                                          <p:spTgt spid="107"/>
                                        </p:tgtEl>
                                        <p:attrNameLst>
                                          <p:attrName>ppt_y</p:attrName>
                                        </p:attrNameLst>
                                      </p:cBhvr>
                                      <p:tavLst>
                                        <p:tav tm="0">
                                          <p:val>
                                            <p:strVal val="ppt_y"/>
                                          </p:val>
                                        </p:tav>
                                        <p:tav tm="100000">
                                          <p:val>
                                            <p:strVal val="ppt_y-.1"/>
                                          </p:val>
                                        </p:tav>
                                      </p:tavLst>
                                    </p:anim>
                                    <p:set>
                                      <p:cBhvr>
                                        <p:cTn id="104" dur="1" fill="hold">
                                          <p:stCondLst>
                                            <p:cond delay="499"/>
                                          </p:stCondLst>
                                        </p:cTn>
                                        <p:tgtEl>
                                          <p:spTgt spid="107"/>
                                        </p:tgtEl>
                                        <p:attrNameLst>
                                          <p:attrName>style.visibility</p:attrName>
                                        </p:attrNameLst>
                                      </p:cBhvr>
                                      <p:to>
                                        <p:strVal val="hidden"/>
                                      </p:to>
                                    </p:set>
                                  </p:childTnLst>
                                </p:cTn>
                              </p:par>
                              <p:par>
                                <p:cTn id="105" presetID="47" presetClass="exit" presetSubtype="0" fill="hold" nodeType="withEffect">
                                  <p:stCondLst>
                                    <p:cond delay="0"/>
                                  </p:stCondLst>
                                  <p:childTnLst>
                                    <p:animEffect transition="out" filter="fade">
                                      <p:cBhvr>
                                        <p:cTn id="106" dur="500"/>
                                        <p:tgtEl>
                                          <p:spTgt spid="109"/>
                                        </p:tgtEl>
                                      </p:cBhvr>
                                    </p:animEffect>
                                    <p:anim calcmode="lin" valueType="num">
                                      <p:cBhvr>
                                        <p:cTn id="107" dur="500"/>
                                        <p:tgtEl>
                                          <p:spTgt spid="109"/>
                                        </p:tgtEl>
                                        <p:attrNameLst>
                                          <p:attrName>ppt_x</p:attrName>
                                        </p:attrNameLst>
                                      </p:cBhvr>
                                      <p:tavLst>
                                        <p:tav tm="0">
                                          <p:val>
                                            <p:strVal val="ppt_x"/>
                                          </p:val>
                                        </p:tav>
                                        <p:tav tm="100000">
                                          <p:val>
                                            <p:strVal val="ppt_x"/>
                                          </p:val>
                                        </p:tav>
                                      </p:tavLst>
                                    </p:anim>
                                    <p:anim calcmode="lin" valueType="num">
                                      <p:cBhvr>
                                        <p:cTn id="108" dur="500"/>
                                        <p:tgtEl>
                                          <p:spTgt spid="109"/>
                                        </p:tgtEl>
                                        <p:attrNameLst>
                                          <p:attrName>ppt_y</p:attrName>
                                        </p:attrNameLst>
                                      </p:cBhvr>
                                      <p:tavLst>
                                        <p:tav tm="0">
                                          <p:val>
                                            <p:strVal val="ppt_y"/>
                                          </p:val>
                                        </p:tav>
                                        <p:tav tm="100000">
                                          <p:val>
                                            <p:strVal val="ppt_y-.1"/>
                                          </p:val>
                                        </p:tav>
                                      </p:tavLst>
                                    </p:anim>
                                    <p:set>
                                      <p:cBhvr>
                                        <p:cTn id="109" dur="1" fill="hold">
                                          <p:stCondLst>
                                            <p:cond delay="499"/>
                                          </p:stCondLst>
                                        </p:cTn>
                                        <p:tgtEl>
                                          <p:spTgt spid="109"/>
                                        </p:tgtEl>
                                        <p:attrNameLst>
                                          <p:attrName>style.visibility</p:attrName>
                                        </p:attrNameLst>
                                      </p:cBhvr>
                                      <p:to>
                                        <p:strVal val="hidden"/>
                                      </p:to>
                                    </p:set>
                                  </p:childTnLst>
                                </p:cTn>
                              </p:par>
                              <p:par>
                                <p:cTn id="110" presetID="47" presetClass="exit" presetSubtype="0" fill="hold" nodeType="withEffect">
                                  <p:stCondLst>
                                    <p:cond delay="0"/>
                                  </p:stCondLst>
                                  <p:childTnLst>
                                    <p:animEffect transition="out" filter="fade">
                                      <p:cBhvr>
                                        <p:cTn id="111" dur="500"/>
                                        <p:tgtEl>
                                          <p:spTgt spid="110"/>
                                        </p:tgtEl>
                                      </p:cBhvr>
                                    </p:animEffect>
                                    <p:anim calcmode="lin" valueType="num">
                                      <p:cBhvr>
                                        <p:cTn id="112" dur="500"/>
                                        <p:tgtEl>
                                          <p:spTgt spid="110"/>
                                        </p:tgtEl>
                                        <p:attrNameLst>
                                          <p:attrName>ppt_x</p:attrName>
                                        </p:attrNameLst>
                                      </p:cBhvr>
                                      <p:tavLst>
                                        <p:tav tm="0">
                                          <p:val>
                                            <p:strVal val="ppt_x"/>
                                          </p:val>
                                        </p:tav>
                                        <p:tav tm="100000">
                                          <p:val>
                                            <p:strVal val="ppt_x"/>
                                          </p:val>
                                        </p:tav>
                                      </p:tavLst>
                                    </p:anim>
                                    <p:anim calcmode="lin" valueType="num">
                                      <p:cBhvr>
                                        <p:cTn id="113" dur="500"/>
                                        <p:tgtEl>
                                          <p:spTgt spid="110"/>
                                        </p:tgtEl>
                                        <p:attrNameLst>
                                          <p:attrName>ppt_y</p:attrName>
                                        </p:attrNameLst>
                                      </p:cBhvr>
                                      <p:tavLst>
                                        <p:tav tm="0">
                                          <p:val>
                                            <p:strVal val="ppt_y"/>
                                          </p:val>
                                        </p:tav>
                                        <p:tav tm="100000">
                                          <p:val>
                                            <p:strVal val="ppt_y-.1"/>
                                          </p:val>
                                        </p:tav>
                                      </p:tavLst>
                                    </p:anim>
                                    <p:set>
                                      <p:cBhvr>
                                        <p:cTn id="114" dur="1" fill="hold">
                                          <p:stCondLst>
                                            <p:cond delay="499"/>
                                          </p:stCondLst>
                                        </p:cTn>
                                        <p:tgtEl>
                                          <p:spTgt spid="110"/>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fade">
                                      <p:cBhvr>
                                        <p:cTn id="119" dur="500"/>
                                        <p:tgtEl>
                                          <p:spTgt spid="72"/>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fade">
                                      <p:cBhvr>
                                        <p:cTn id="122" dur="500"/>
                                        <p:tgtEl>
                                          <p:spTgt spid="73"/>
                                        </p:tgtEl>
                                      </p:cBhvr>
                                    </p:animEffect>
                                  </p:childTnLst>
                                </p:cTn>
                              </p:par>
                            </p:childTnLst>
                          </p:cTn>
                        </p:par>
                        <p:par>
                          <p:cTn id="123" fill="hold">
                            <p:stCondLst>
                              <p:cond delay="500"/>
                            </p:stCondLst>
                            <p:childTnLst>
                              <p:par>
                                <p:cTn id="124" presetID="10" presetClass="entr" presetSubtype="0" fill="hold" grpId="0" nodeType="afterEffect">
                                  <p:stCondLst>
                                    <p:cond delay="0"/>
                                  </p:stCondLst>
                                  <p:childTnLst>
                                    <p:set>
                                      <p:cBhvr>
                                        <p:cTn id="125" dur="1" fill="hold">
                                          <p:stCondLst>
                                            <p:cond delay="0"/>
                                          </p:stCondLst>
                                        </p:cTn>
                                        <p:tgtEl>
                                          <p:spTgt spid="1026"/>
                                        </p:tgtEl>
                                        <p:attrNameLst>
                                          <p:attrName>style.visibility</p:attrName>
                                        </p:attrNameLst>
                                      </p:cBhvr>
                                      <p:to>
                                        <p:strVal val="visible"/>
                                      </p:to>
                                    </p:set>
                                    <p:animEffect transition="in" filter="fade">
                                      <p:cBhvr>
                                        <p:cTn id="126" dur="500"/>
                                        <p:tgtEl>
                                          <p:spTgt spid="1026"/>
                                        </p:tgtEl>
                                      </p:cBhvr>
                                    </p:animEffect>
                                  </p:childTnLst>
                                </p:cTn>
                              </p:par>
                            </p:childTnLst>
                          </p:cTn>
                        </p:par>
                        <p:par>
                          <p:cTn id="127" fill="hold">
                            <p:stCondLst>
                              <p:cond delay="1000"/>
                            </p:stCondLst>
                            <p:childTnLst>
                              <p:par>
                                <p:cTn id="128" presetID="10" presetClass="entr" presetSubtype="0" fill="hold" nodeType="afterEffect">
                                  <p:stCondLst>
                                    <p:cond delay="0"/>
                                  </p:stCondLst>
                                  <p:childTnLst>
                                    <p:set>
                                      <p:cBhvr>
                                        <p:cTn id="129" dur="1" fill="hold">
                                          <p:stCondLst>
                                            <p:cond delay="0"/>
                                          </p:stCondLst>
                                        </p:cTn>
                                        <p:tgtEl>
                                          <p:spTgt spid="126"/>
                                        </p:tgtEl>
                                        <p:attrNameLst>
                                          <p:attrName>style.visibility</p:attrName>
                                        </p:attrNameLst>
                                      </p:cBhvr>
                                      <p:to>
                                        <p:strVal val="visible"/>
                                      </p:to>
                                    </p:set>
                                    <p:animEffect transition="in" filter="fade">
                                      <p:cBhvr>
                                        <p:cTn id="130" dur="500"/>
                                        <p:tgtEl>
                                          <p:spTgt spid="126"/>
                                        </p:tgtEl>
                                      </p:cBhvr>
                                    </p:animEffect>
                                  </p:childTnLst>
                                </p:cTn>
                              </p:par>
                              <p:par>
                                <p:cTn id="131" presetID="42" presetClass="path" presetSubtype="0" accel="50000" decel="50000" fill="hold" nodeType="withEffect">
                                  <p:stCondLst>
                                    <p:cond delay="0"/>
                                  </p:stCondLst>
                                  <p:childTnLst>
                                    <p:animMotion origin="layout" path="M -1.66667E-6 -1.11111E-6 L -0.09427 -0.30764 " pathEditMode="relative" rAng="0" ptsTypes="AA">
                                      <p:cBhvr>
                                        <p:cTn id="132" dur="750" fill="hold"/>
                                        <p:tgtEl>
                                          <p:spTgt spid="111"/>
                                        </p:tgtEl>
                                        <p:attrNameLst>
                                          <p:attrName>ppt_x</p:attrName>
                                          <p:attrName>ppt_y</p:attrName>
                                        </p:attrNameLst>
                                      </p:cBhvr>
                                      <p:rCtr x="-4714" y="-15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57" grpId="0" animBg="1"/>
      <p:bldP spid="58" grpId="0" animBg="1"/>
      <p:bldP spid="72" grpId="0" animBg="1"/>
      <p:bldP spid="73" grpId="0" animBg="1"/>
      <p:bldP spid="1024" grpId="0"/>
      <p:bldP spid="1025" grpId="0"/>
      <p:bldP spid="10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4FD80-04F6-6806-0D42-E354386E8AEB}"/>
            </a:ext>
          </a:extLst>
        </p:cNvPr>
        <p:cNvGrpSpPr/>
        <p:nvPr/>
      </p:nvGrpSpPr>
      <p:grpSpPr>
        <a:xfrm>
          <a:off x="0" y="0"/>
          <a:ext cx="0" cy="0"/>
          <a:chOff x="0" y="0"/>
          <a:chExt cx="0" cy="0"/>
        </a:xfrm>
      </p:grpSpPr>
      <p:grpSp>
        <p:nvGrpSpPr>
          <p:cNvPr id="19" name="Gruppieren 18">
            <a:extLst>
              <a:ext uri="{FF2B5EF4-FFF2-40B4-BE49-F238E27FC236}">
                <a16:creationId xmlns:a16="http://schemas.microsoft.com/office/drawing/2014/main" id="{A4C4E241-2321-792E-120E-474BC68B559D}"/>
              </a:ext>
            </a:extLst>
          </p:cNvPr>
          <p:cNvGrpSpPr>
            <a:grpSpLocks noChangeAspect="1"/>
          </p:cNvGrpSpPr>
          <p:nvPr/>
        </p:nvGrpSpPr>
        <p:grpSpPr>
          <a:xfrm flipH="1">
            <a:off x="7657409" y="4606470"/>
            <a:ext cx="2052692" cy="1798331"/>
            <a:chOff x="96161" y="3026384"/>
            <a:chExt cx="3625532" cy="3176270"/>
          </a:xfrm>
        </p:grpSpPr>
        <p:pic>
          <p:nvPicPr>
            <p:cNvPr id="5" name="Grafik 4" descr="Mann in einem Pullover">
              <a:extLst>
                <a:ext uri="{FF2B5EF4-FFF2-40B4-BE49-F238E27FC236}">
                  <a16:creationId xmlns:a16="http://schemas.microsoft.com/office/drawing/2014/main" id="{99AE4E32-B81F-F715-70E9-0F4B425DD2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161" y="4293844"/>
              <a:ext cx="2045970" cy="1908810"/>
            </a:xfrm>
            <a:prstGeom prst="rect">
              <a:avLst/>
            </a:prstGeom>
          </p:spPr>
        </p:pic>
        <p:pic>
          <p:nvPicPr>
            <p:cNvPr id="6" name="Grafik 5" descr="Frau mit langen gewellten Haaren">
              <a:extLst>
                <a:ext uri="{FF2B5EF4-FFF2-40B4-BE49-F238E27FC236}">
                  <a16:creationId xmlns:a16="http://schemas.microsoft.com/office/drawing/2014/main" id="{0E47FD8B-0444-47D5-F525-6428BA9FF1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781" y="3026384"/>
              <a:ext cx="1631315" cy="1871980"/>
            </a:xfrm>
            <a:prstGeom prst="rect">
              <a:avLst/>
            </a:prstGeom>
          </p:spPr>
        </p:pic>
        <p:pic>
          <p:nvPicPr>
            <p:cNvPr id="7" name="Grafik 6">
              <a:extLst>
                <a:ext uri="{FF2B5EF4-FFF2-40B4-BE49-F238E27FC236}">
                  <a16:creationId xmlns:a16="http://schemas.microsoft.com/office/drawing/2014/main" id="{E111DBF2-0E97-BAE2-FC0D-520EC6BC20F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041340" y="3503469"/>
              <a:ext cx="656626" cy="677145"/>
            </a:xfrm>
            <a:prstGeom prst="rect">
              <a:avLst/>
            </a:prstGeom>
          </p:spPr>
        </p:pic>
        <p:pic>
          <p:nvPicPr>
            <p:cNvPr id="11" name="Grafik 10" descr="Mann in Jacke">
              <a:extLst>
                <a:ext uri="{FF2B5EF4-FFF2-40B4-BE49-F238E27FC236}">
                  <a16:creationId xmlns:a16="http://schemas.microsoft.com/office/drawing/2014/main" id="{EA988CA9-45B6-80DE-7B07-F8DCB0F71A9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3828" y="4231763"/>
              <a:ext cx="1967865" cy="1910080"/>
            </a:xfrm>
            <a:prstGeom prst="rect">
              <a:avLst/>
            </a:prstGeom>
          </p:spPr>
        </p:pic>
        <p:pic>
          <p:nvPicPr>
            <p:cNvPr id="15" name="Grafik 14" descr="Junge mit kurzen Haaren">
              <a:extLst>
                <a:ext uri="{FF2B5EF4-FFF2-40B4-BE49-F238E27FC236}">
                  <a16:creationId xmlns:a16="http://schemas.microsoft.com/office/drawing/2014/main" id="{09B73985-F661-212C-8465-AFE458188D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21187362">
              <a:off x="2342473" y="3209413"/>
              <a:ext cx="1040765" cy="1263015"/>
            </a:xfrm>
            <a:prstGeom prst="rect">
              <a:avLst/>
            </a:prstGeom>
          </p:spPr>
        </p:pic>
        <p:pic>
          <p:nvPicPr>
            <p:cNvPr id="16" name="Grafik 15">
              <a:extLst>
                <a:ext uri="{FF2B5EF4-FFF2-40B4-BE49-F238E27FC236}">
                  <a16:creationId xmlns:a16="http://schemas.microsoft.com/office/drawing/2014/main" id="{7727E242-072B-9FD3-C3FB-4F8C2E167B1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946404">
              <a:off x="2716488" y="3647781"/>
              <a:ext cx="554990" cy="572333"/>
            </a:xfrm>
            <a:prstGeom prst="rect">
              <a:avLst/>
            </a:prstGeom>
          </p:spPr>
        </p:pic>
      </p:grpSp>
      <p:sp>
        <p:nvSpPr>
          <p:cNvPr id="2" name="Titel 1">
            <a:extLst>
              <a:ext uri="{FF2B5EF4-FFF2-40B4-BE49-F238E27FC236}">
                <a16:creationId xmlns:a16="http://schemas.microsoft.com/office/drawing/2014/main" id="{21348D68-8321-21CA-74E7-440D8AC742DC}"/>
              </a:ext>
            </a:extLst>
          </p:cNvPr>
          <p:cNvSpPr>
            <a:spLocks noGrp="1"/>
          </p:cNvSpPr>
          <p:nvPr>
            <p:ph type="title"/>
          </p:nvPr>
        </p:nvSpPr>
        <p:spPr/>
        <p:txBody>
          <a:bodyPr/>
          <a:lstStyle/>
          <a:p>
            <a:r>
              <a:rPr lang="de-DE" dirty="0"/>
              <a:t>Alternative: </a:t>
            </a:r>
            <a:r>
              <a:rPr lang="de-DE" b="1" dirty="0"/>
              <a:t>Pay-</a:t>
            </a:r>
            <a:r>
              <a:rPr lang="de-DE" b="1" dirty="0" err="1"/>
              <a:t>Yourself</a:t>
            </a:r>
            <a:r>
              <a:rPr lang="de-DE" b="1" dirty="0"/>
              <a:t>-First!</a:t>
            </a:r>
          </a:p>
        </p:txBody>
      </p:sp>
      <p:sp>
        <p:nvSpPr>
          <p:cNvPr id="4" name="Foliennummernplatzhalter 3">
            <a:extLst>
              <a:ext uri="{FF2B5EF4-FFF2-40B4-BE49-F238E27FC236}">
                <a16:creationId xmlns:a16="http://schemas.microsoft.com/office/drawing/2014/main" id="{578D4EE7-811A-A48D-1D91-B59C372712B2}"/>
              </a:ext>
            </a:extLst>
          </p:cNvPr>
          <p:cNvSpPr>
            <a:spLocks noGrp="1"/>
          </p:cNvSpPr>
          <p:nvPr>
            <p:ph type="sldNum" sz="quarter" idx="12"/>
          </p:nvPr>
        </p:nvSpPr>
        <p:spPr/>
        <p:txBody>
          <a:bodyPr/>
          <a:lstStyle/>
          <a:p>
            <a:fld id="{4C23FFEC-42AF-4C5F-8FEB-D69D9B6A7C04}" type="slidenum">
              <a:rPr lang="de-AT" smtClean="0"/>
              <a:t>8</a:t>
            </a:fld>
            <a:endParaRPr lang="de-AT"/>
          </a:p>
        </p:txBody>
      </p:sp>
      <p:grpSp>
        <p:nvGrpSpPr>
          <p:cNvPr id="20" name="Gruppieren 19">
            <a:extLst>
              <a:ext uri="{FF2B5EF4-FFF2-40B4-BE49-F238E27FC236}">
                <a16:creationId xmlns:a16="http://schemas.microsoft.com/office/drawing/2014/main" id="{940AE083-614C-753B-97B3-EC293E0C8803}"/>
              </a:ext>
            </a:extLst>
          </p:cNvPr>
          <p:cNvGrpSpPr>
            <a:grpSpLocks noChangeAspect="1"/>
          </p:cNvGrpSpPr>
          <p:nvPr/>
        </p:nvGrpSpPr>
        <p:grpSpPr>
          <a:xfrm>
            <a:off x="9516748" y="4231651"/>
            <a:ext cx="2623527" cy="2171842"/>
            <a:chOff x="8151903" y="2688350"/>
            <a:chExt cx="4170420" cy="3452411"/>
          </a:xfrm>
        </p:grpSpPr>
        <p:pic>
          <p:nvPicPr>
            <p:cNvPr id="8" name="Grafik 7" descr="Kurzhaarige Frau">
              <a:extLst>
                <a:ext uri="{FF2B5EF4-FFF2-40B4-BE49-F238E27FC236}">
                  <a16:creationId xmlns:a16="http://schemas.microsoft.com/office/drawing/2014/main" id="{8A527927-2D4F-9047-FEBE-296A306EA68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H="1">
              <a:off x="8564828" y="2806163"/>
              <a:ext cx="1631314" cy="1432070"/>
            </a:xfrm>
            <a:prstGeom prst="rect">
              <a:avLst/>
            </a:prstGeom>
          </p:spPr>
        </p:pic>
        <p:pic>
          <p:nvPicPr>
            <p:cNvPr id="9" name="Grafik 8" descr="Mann im Blazer">
              <a:extLst>
                <a:ext uri="{FF2B5EF4-FFF2-40B4-BE49-F238E27FC236}">
                  <a16:creationId xmlns:a16="http://schemas.microsoft.com/office/drawing/2014/main" id="{1CD542D2-A024-59F0-111C-47E78C6D0C4D}"/>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8151903" y="3908787"/>
              <a:ext cx="2302681" cy="2222550"/>
            </a:xfrm>
            <a:prstGeom prst="rect">
              <a:avLst/>
            </a:prstGeom>
          </p:spPr>
        </p:pic>
        <p:pic>
          <p:nvPicPr>
            <p:cNvPr id="10" name="Grafik 9" descr="Ein lächelndes Gesicht">
              <a:extLst>
                <a:ext uri="{FF2B5EF4-FFF2-40B4-BE49-F238E27FC236}">
                  <a16:creationId xmlns:a16="http://schemas.microsoft.com/office/drawing/2014/main" id="{A03E1421-4F60-CD38-4D96-F7BE0DEA405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285014" flipH="1">
              <a:off x="8815000" y="3355483"/>
              <a:ext cx="589612" cy="608562"/>
            </a:xfrm>
            <a:prstGeom prst="rect">
              <a:avLst/>
            </a:prstGeom>
          </p:spPr>
        </p:pic>
        <p:pic>
          <p:nvPicPr>
            <p:cNvPr id="12" name="Grafik 11" descr="Kind mit kurzen Haaren">
              <a:extLst>
                <a:ext uri="{FF2B5EF4-FFF2-40B4-BE49-F238E27FC236}">
                  <a16:creationId xmlns:a16="http://schemas.microsoft.com/office/drawing/2014/main" id="{AD8197CE-49E6-FD38-B578-568B5C49B8B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436464" y="2688350"/>
              <a:ext cx="1214755" cy="1413510"/>
            </a:xfrm>
            <a:prstGeom prst="rect">
              <a:avLst/>
            </a:prstGeom>
          </p:spPr>
        </p:pic>
        <p:pic>
          <p:nvPicPr>
            <p:cNvPr id="13" name="Grafik 12" descr="Mann im Polohemd">
              <a:extLst>
                <a:ext uri="{FF2B5EF4-FFF2-40B4-BE49-F238E27FC236}">
                  <a16:creationId xmlns:a16="http://schemas.microsoft.com/office/drawing/2014/main" id="{9AAD047E-1FB2-2C12-1A80-1D4EB9EEB663}"/>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9916308" y="3803961"/>
              <a:ext cx="2406015" cy="2336800"/>
            </a:xfrm>
            <a:prstGeom prst="rect">
              <a:avLst/>
            </a:prstGeom>
          </p:spPr>
        </p:pic>
        <p:pic>
          <p:nvPicPr>
            <p:cNvPr id="14" name="Grafik 13">
              <a:extLst>
                <a:ext uri="{FF2B5EF4-FFF2-40B4-BE49-F238E27FC236}">
                  <a16:creationId xmlns:a16="http://schemas.microsoft.com/office/drawing/2014/main" id="{D4057434-C4AB-CA15-F2B4-B30601411A5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flipH="1">
              <a:off x="10587000" y="3253354"/>
              <a:ext cx="641684" cy="661736"/>
            </a:xfrm>
            <a:prstGeom prst="rect">
              <a:avLst/>
            </a:prstGeom>
          </p:spPr>
        </p:pic>
      </p:grpSp>
      <p:sp>
        <p:nvSpPr>
          <p:cNvPr id="34" name="Ellipse 33">
            <a:extLst>
              <a:ext uri="{FF2B5EF4-FFF2-40B4-BE49-F238E27FC236}">
                <a16:creationId xmlns:a16="http://schemas.microsoft.com/office/drawing/2014/main" id="{F902DC39-6AAA-7DE2-B04F-B2A61977A71F}"/>
              </a:ext>
            </a:extLst>
          </p:cNvPr>
          <p:cNvSpPr/>
          <p:nvPr/>
        </p:nvSpPr>
        <p:spPr>
          <a:xfrm>
            <a:off x="641628" y="1985197"/>
            <a:ext cx="720000" cy="720000"/>
          </a:xfrm>
          <a:prstGeom prst="ellipse">
            <a:avLst/>
          </a:prstGeom>
          <a:solidFill>
            <a:schemeClr val="accent6">
              <a:lumMod val="20000"/>
              <a:lumOff val="8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6">
                    <a:lumMod val="50000"/>
                  </a:schemeClr>
                </a:solidFill>
              </a:rPr>
              <a:t>1</a:t>
            </a:r>
            <a:endParaRPr lang="de-DE" b="1" dirty="0">
              <a:solidFill>
                <a:schemeClr val="accent6">
                  <a:lumMod val="50000"/>
                </a:schemeClr>
              </a:solidFill>
            </a:endParaRPr>
          </a:p>
        </p:txBody>
      </p:sp>
      <p:sp>
        <p:nvSpPr>
          <p:cNvPr id="35" name="Textfeld 34">
            <a:extLst>
              <a:ext uri="{FF2B5EF4-FFF2-40B4-BE49-F238E27FC236}">
                <a16:creationId xmlns:a16="http://schemas.microsoft.com/office/drawing/2014/main" id="{786330D0-CEC3-78B2-F2B0-7F548F1BF8D3}"/>
              </a:ext>
            </a:extLst>
          </p:cNvPr>
          <p:cNvSpPr txBox="1"/>
          <p:nvPr/>
        </p:nvSpPr>
        <p:spPr>
          <a:xfrm>
            <a:off x="1422588" y="2144146"/>
            <a:ext cx="3744230" cy="400110"/>
          </a:xfrm>
          <a:prstGeom prst="rect">
            <a:avLst/>
          </a:prstGeom>
          <a:solidFill>
            <a:schemeClr val="accent6">
              <a:lumMod val="20000"/>
              <a:lumOff val="80000"/>
            </a:schemeClr>
          </a:solidFill>
        </p:spPr>
        <p:txBody>
          <a:bodyPr wrap="none" rtlCol="0">
            <a:spAutoFit/>
          </a:bodyPr>
          <a:lstStyle/>
          <a:p>
            <a:r>
              <a:rPr lang="de-DE" sz="2000" dirty="0"/>
              <a:t>Monatliches Einkommen trifft ein.</a:t>
            </a:r>
          </a:p>
        </p:txBody>
      </p:sp>
      <p:sp>
        <p:nvSpPr>
          <p:cNvPr id="57" name="Ellipse 56">
            <a:extLst>
              <a:ext uri="{FF2B5EF4-FFF2-40B4-BE49-F238E27FC236}">
                <a16:creationId xmlns:a16="http://schemas.microsoft.com/office/drawing/2014/main" id="{003D3BEF-29DB-E347-D849-618F0A15862A}"/>
              </a:ext>
            </a:extLst>
          </p:cNvPr>
          <p:cNvSpPr/>
          <p:nvPr/>
        </p:nvSpPr>
        <p:spPr>
          <a:xfrm>
            <a:off x="641202" y="3289560"/>
            <a:ext cx="720000" cy="720000"/>
          </a:xfrm>
          <a:prstGeom prst="ellipse">
            <a:avLst/>
          </a:prstGeom>
          <a:solidFill>
            <a:schemeClr val="accent1">
              <a:lumMod val="20000"/>
              <a:lumOff val="8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chemeClr val="accent1">
                    <a:lumMod val="50000"/>
                  </a:schemeClr>
                </a:solidFill>
              </a:rPr>
              <a:t>2</a:t>
            </a:r>
          </a:p>
        </p:txBody>
      </p:sp>
      <p:sp>
        <p:nvSpPr>
          <p:cNvPr id="58" name="Textfeld 57">
            <a:extLst>
              <a:ext uri="{FF2B5EF4-FFF2-40B4-BE49-F238E27FC236}">
                <a16:creationId xmlns:a16="http://schemas.microsoft.com/office/drawing/2014/main" id="{BE5A770D-ED4C-76EA-3003-3DF07DD22FC9}"/>
              </a:ext>
            </a:extLst>
          </p:cNvPr>
          <p:cNvSpPr txBox="1"/>
          <p:nvPr/>
        </p:nvSpPr>
        <p:spPr>
          <a:xfrm>
            <a:off x="1422162" y="3449105"/>
            <a:ext cx="5578322" cy="400110"/>
          </a:xfrm>
          <a:prstGeom prst="rect">
            <a:avLst/>
          </a:prstGeom>
          <a:solidFill>
            <a:schemeClr val="accent1">
              <a:lumMod val="20000"/>
              <a:lumOff val="80000"/>
            </a:schemeClr>
          </a:solidFill>
        </p:spPr>
        <p:txBody>
          <a:bodyPr wrap="none" rtlCol="0">
            <a:spAutoFit/>
          </a:bodyPr>
          <a:lstStyle/>
          <a:p>
            <a:r>
              <a:rPr lang="de-DE" sz="2000" dirty="0"/>
              <a:t>Monatlich wird ein fixer Sparbetrag zur Seite gelegt.</a:t>
            </a:r>
          </a:p>
        </p:txBody>
      </p:sp>
      <p:sp>
        <p:nvSpPr>
          <p:cNvPr id="72" name="Ellipse 71">
            <a:extLst>
              <a:ext uri="{FF2B5EF4-FFF2-40B4-BE49-F238E27FC236}">
                <a16:creationId xmlns:a16="http://schemas.microsoft.com/office/drawing/2014/main" id="{C8D820C8-2AE9-AF29-7527-329085F6F291}"/>
              </a:ext>
            </a:extLst>
          </p:cNvPr>
          <p:cNvSpPr/>
          <p:nvPr/>
        </p:nvSpPr>
        <p:spPr>
          <a:xfrm>
            <a:off x="641202" y="4571519"/>
            <a:ext cx="720000" cy="720000"/>
          </a:xfrm>
          <a:prstGeom prst="ellipse">
            <a:avLst/>
          </a:prstGeom>
          <a:solidFill>
            <a:srgbClr val="FFC1C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C00000"/>
                </a:solidFill>
              </a:rPr>
              <a:t>3</a:t>
            </a:r>
          </a:p>
        </p:txBody>
      </p:sp>
      <p:sp>
        <p:nvSpPr>
          <p:cNvPr id="73" name="Textfeld 72">
            <a:extLst>
              <a:ext uri="{FF2B5EF4-FFF2-40B4-BE49-F238E27FC236}">
                <a16:creationId xmlns:a16="http://schemas.microsoft.com/office/drawing/2014/main" id="{D978D580-7090-6A99-C813-E8661BAA1568}"/>
              </a:ext>
            </a:extLst>
          </p:cNvPr>
          <p:cNvSpPr txBox="1"/>
          <p:nvPr/>
        </p:nvSpPr>
        <p:spPr>
          <a:xfrm>
            <a:off x="1422162" y="4741664"/>
            <a:ext cx="5992603" cy="400110"/>
          </a:xfrm>
          <a:prstGeom prst="rect">
            <a:avLst/>
          </a:prstGeom>
          <a:solidFill>
            <a:srgbClr val="FFC1C1"/>
          </a:solidFill>
        </p:spPr>
        <p:txBody>
          <a:bodyPr wrap="none" rtlCol="0">
            <a:spAutoFit/>
          </a:bodyPr>
          <a:lstStyle/>
          <a:p>
            <a:r>
              <a:rPr lang="de-DE" sz="2000" dirty="0"/>
              <a:t>Die übrigen Mittel werden für die Ausgaben verwendet.</a:t>
            </a:r>
          </a:p>
        </p:txBody>
      </p:sp>
      <p:pic>
        <p:nvPicPr>
          <p:cNvPr id="104" name="Picture 8">
            <a:extLst>
              <a:ext uri="{FF2B5EF4-FFF2-40B4-BE49-F238E27FC236}">
                <a16:creationId xmlns:a16="http://schemas.microsoft.com/office/drawing/2014/main" id="{E56D0C29-9D1A-1018-9EBD-A0B891476B7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489528" y="205051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8">
            <a:extLst>
              <a:ext uri="{FF2B5EF4-FFF2-40B4-BE49-F238E27FC236}">
                <a16:creationId xmlns:a16="http://schemas.microsoft.com/office/drawing/2014/main" id="{1D174C7C-63ED-F357-8714-94346D30FE3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02888" y="226387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8">
            <a:extLst>
              <a:ext uri="{FF2B5EF4-FFF2-40B4-BE49-F238E27FC236}">
                <a16:creationId xmlns:a16="http://schemas.microsoft.com/office/drawing/2014/main" id="{FAD6C356-7F51-9A0D-2E9D-B0A3DD21CA1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916248" y="2477231"/>
            <a:ext cx="1440000" cy="775689"/>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8">
            <a:extLst>
              <a:ext uri="{FF2B5EF4-FFF2-40B4-BE49-F238E27FC236}">
                <a16:creationId xmlns:a16="http://schemas.microsoft.com/office/drawing/2014/main" id="{172765A3-7291-3895-F534-A994D8BB0DAA}"/>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129608" y="2690591"/>
            <a:ext cx="1440000" cy="775689"/>
          </a:xfrm>
          <a:prstGeom prst="rect">
            <a:avLst/>
          </a:prstGeom>
          <a:noFill/>
          <a:extLst>
            <a:ext uri="{909E8E84-426E-40DD-AFC4-6F175D3DCCD1}">
              <a14:hiddenFill xmlns:a14="http://schemas.microsoft.com/office/drawing/2010/main">
                <a:solidFill>
                  <a:srgbClr val="FFFFFF"/>
                </a:solidFill>
              </a14:hiddenFill>
            </a:ext>
          </a:extLst>
        </p:spPr>
      </p:pic>
      <p:sp>
        <p:nvSpPr>
          <p:cNvPr id="122" name="Eckige Klammer links 121">
            <a:extLst>
              <a:ext uri="{FF2B5EF4-FFF2-40B4-BE49-F238E27FC236}">
                <a16:creationId xmlns:a16="http://schemas.microsoft.com/office/drawing/2014/main" id="{3E36EB85-E4FC-F7F8-28ED-DA45DF6C10DC}"/>
              </a:ext>
            </a:extLst>
          </p:cNvPr>
          <p:cNvSpPr/>
          <p:nvPr/>
        </p:nvSpPr>
        <p:spPr>
          <a:xfrm rot="16200000">
            <a:off x="9407728" y="1387528"/>
            <a:ext cx="775691" cy="4256405"/>
          </a:xfrm>
          <a:prstGeom prst="leftBracket">
            <a:avLst>
              <a:gd name="adj" fmla="val 72775"/>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pic>
        <p:nvPicPr>
          <p:cNvPr id="126" name="Grafik 125" descr="Sparschwein mit einfarbiger Füllung">
            <a:extLst>
              <a:ext uri="{FF2B5EF4-FFF2-40B4-BE49-F238E27FC236}">
                <a16:creationId xmlns:a16="http://schemas.microsoft.com/office/drawing/2014/main" id="{18C2B402-9022-A220-B686-99BC4872B28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565705" y="567957"/>
            <a:ext cx="1461284" cy="1461284"/>
          </a:xfrm>
          <a:prstGeom prst="rect">
            <a:avLst/>
          </a:prstGeom>
        </p:spPr>
      </p:pic>
      <p:pic>
        <p:nvPicPr>
          <p:cNvPr id="111" name="Picture 8">
            <a:extLst>
              <a:ext uri="{FF2B5EF4-FFF2-40B4-BE49-F238E27FC236}">
                <a16:creationId xmlns:a16="http://schemas.microsoft.com/office/drawing/2014/main" id="{7997189B-4993-55CC-4AFD-3E48F89DE38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42968" y="2903951"/>
            <a:ext cx="1440000" cy="775689"/>
          </a:xfrm>
          <a:prstGeom prst="rect">
            <a:avLst/>
          </a:prstGeom>
          <a:noFill/>
          <a:extLst>
            <a:ext uri="{909E8E84-426E-40DD-AFC4-6F175D3DCCD1}">
              <a14:hiddenFill xmlns:a14="http://schemas.microsoft.com/office/drawing/2010/main">
                <a:solidFill>
                  <a:srgbClr val="FFFFFF"/>
                </a:solidFill>
              </a14:hiddenFill>
            </a:ext>
          </a:extLst>
        </p:spPr>
      </p:pic>
      <p:sp>
        <p:nvSpPr>
          <p:cNvPr id="127" name="Textfeld 126">
            <a:extLst>
              <a:ext uri="{FF2B5EF4-FFF2-40B4-BE49-F238E27FC236}">
                <a16:creationId xmlns:a16="http://schemas.microsoft.com/office/drawing/2014/main" id="{D5D5A9DB-8C8F-EBD1-B310-3D4EE98CFC21}"/>
              </a:ext>
            </a:extLst>
          </p:cNvPr>
          <p:cNvSpPr txBox="1"/>
          <p:nvPr/>
        </p:nvSpPr>
        <p:spPr>
          <a:xfrm>
            <a:off x="8214488" y="3905237"/>
            <a:ext cx="3315588" cy="369332"/>
          </a:xfrm>
          <a:prstGeom prst="rect">
            <a:avLst/>
          </a:prstGeom>
          <a:noFill/>
        </p:spPr>
        <p:txBody>
          <a:bodyPr wrap="none" rtlCol="0">
            <a:spAutoFit/>
          </a:bodyPr>
          <a:lstStyle/>
          <a:p>
            <a:r>
              <a:rPr lang="de-DE" dirty="0"/>
              <a:t>Haushaltsbudget der Familie Klee</a:t>
            </a:r>
          </a:p>
        </p:txBody>
      </p:sp>
      <p:sp>
        <p:nvSpPr>
          <p:cNvPr id="1024" name="Textfeld 1023">
            <a:extLst>
              <a:ext uri="{FF2B5EF4-FFF2-40B4-BE49-F238E27FC236}">
                <a16:creationId xmlns:a16="http://schemas.microsoft.com/office/drawing/2014/main" id="{686893A7-72AB-A746-D538-482E34C815B6}"/>
              </a:ext>
            </a:extLst>
          </p:cNvPr>
          <p:cNvSpPr txBox="1"/>
          <p:nvPr/>
        </p:nvSpPr>
        <p:spPr>
          <a:xfrm>
            <a:off x="1422162" y="2619946"/>
            <a:ext cx="5082545" cy="369332"/>
          </a:xfrm>
          <a:prstGeom prst="rect">
            <a:avLst/>
          </a:prstGeom>
          <a:noFill/>
        </p:spPr>
        <p:txBody>
          <a:bodyPr wrap="none" rtlCol="0">
            <a:spAutoFit/>
          </a:bodyPr>
          <a:lstStyle/>
          <a:p>
            <a:r>
              <a:rPr lang="de-DE" dirty="0">
                <a:solidFill>
                  <a:schemeClr val="tx1">
                    <a:lumMod val="65000"/>
                    <a:lumOff val="35000"/>
                  </a:schemeClr>
                </a:solidFill>
              </a:rPr>
              <a:t>Hatice &amp; Thomas verdienen in ihrem Job je € 2.000,-</a:t>
            </a:r>
          </a:p>
        </p:txBody>
      </p:sp>
      <p:sp>
        <p:nvSpPr>
          <p:cNvPr id="1025" name="Textfeld 1024">
            <a:extLst>
              <a:ext uri="{FF2B5EF4-FFF2-40B4-BE49-F238E27FC236}">
                <a16:creationId xmlns:a16="http://schemas.microsoft.com/office/drawing/2014/main" id="{959B0579-319A-5802-24A8-9C5B7A1E8A7B}"/>
              </a:ext>
            </a:extLst>
          </p:cNvPr>
          <p:cNvSpPr txBox="1"/>
          <p:nvPr/>
        </p:nvSpPr>
        <p:spPr>
          <a:xfrm>
            <a:off x="1422161" y="3965196"/>
            <a:ext cx="6323398" cy="369332"/>
          </a:xfrm>
          <a:prstGeom prst="rect">
            <a:avLst/>
          </a:prstGeom>
          <a:noFill/>
        </p:spPr>
        <p:txBody>
          <a:bodyPr wrap="none" rtlCol="0">
            <a:spAutoFit/>
          </a:bodyPr>
          <a:lstStyle/>
          <a:p>
            <a:r>
              <a:rPr lang="de-DE" dirty="0">
                <a:solidFill>
                  <a:schemeClr val="tx1">
                    <a:lumMod val="65000"/>
                    <a:lumOff val="35000"/>
                  </a:schemeClr>
                </a:solidFill>
              </a:rPr>
              <a:t>Die Familie legt sofort € 500,- des Einkommens auf ein Sparkonto.</a:t>
            </a:r>
          </a:p>
        </p:txBody>
      </p:sp>
      <p:sp>
        <p:nvSpPr>
          <p:cNvPr id="1026" name="Textfeld 1025">
            <a:extLst>
              <a:ext uri="{FF2B5EF4-FFF2-40B4-BE49-F238E27FC236}">
                <a16:creationId xmlns:a16="http://schemas.microsoft.com/office/drawing/2014/main" id="{A26ED27C-4A9A-9944-9E22-C7B05AEF65D8}"/>
              </a:ext>
            </a:extLst>
          </p:cNvPr>
          <p:cNvSpPr txBox="1"/>
          <p:nvPr/>
        </p:nvSpPr>
        <p:spPr>
          <a:xfrm>
            <a:off x="1420799" y="5197971"/>
            <a:ext cx="6430478" cy="646331"/>
          </a:xfrm>
          <a:prstGeom prst="rect">
            <a:avLst/>
          </a:prstGeom>
          <a:noFill/>
        </p:spPr>
        <p:txBody>
          <a:bodyPr wrap="none" rtlCol="0">
            <a:spAutoFit/>
          </a:bodyPr>
          <a:lstStyle/>
          <a:p>
            <a:r>
              <a:rPr lang="de-DE" dirty="0">
                <a:solidFill>
                  <a:schemeClr val="tx1">
                    <a:lumMod val="65000"/>
                    <a:lumOff val="35000"/>
                  </a:schemeClr>
                </a:solidFill>
              </a:rPr>
              <a:t>Familie Klee deckt ihre fixen Ausgaben und kann Freizeitaktivitäten</a:t>
            </a:r>
          </a:p>
          <a:p>
            <a:r>
              <a:rPr lang="de-DE" dirty="0">
                <a:solidFill>
                  <a:schemeClr val="tx1">
                    <a:lumMod val="65000"/>
                    <a:lumOff val="35000"/>
                  </a:schemeClr>
                </a:solidFill>
              </a:rPr>
              <a:t>&amp; sonstige Ausgaben aufgrund des Restbetrags planen.</a:t>
            </a:r>
          </a:p>
        </p:txBody>
      </p:sp>
      <p:pic>
        <p:nvPicPr>
          <p:cNvPr id="1034" name="Picture 10" descr="Die Euro-Galerie: Die Vorderseite des 500-Euro-Scheins - DER SPIEGEL">
            <a:extLst>
              <a:ext uri="{FF2B5EF4-FFF2-40B4-BE49-F238E27FC236}">
                <a16:creationId xmlns:a16="http://schemas.microsoft.com/office/drawing/2014/main" id="{1D6FD0E0-A205-5A45-0B54-CBA9183D3921}"/>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642987" y="232158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0" descr="Die Euro-Galerie: Die Vorderseite des 500-Euro-Scheins - DER SPIEGEL">
            <a:extLst>
              <a:ext uri="{FF2B5EF4-FFF2-40B4-BE49-F238E27FC236}">
                <a16:creationId xmlns:a16="http://schemas.microsoft.com/office/drawing/2014/main" id="{95872675-151C-4FDB-F270-D779A96D4DC8}"/>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856347" y="253494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0" descr="Die Euro-Galerie: Die Vorderseite des 500-Euro-Scheins - DER SPIEGEL">
            <a:extLst>
              <a:ext uri="{FF2B5EF4-FFF2-40B4-BE49-F238E27FC236}">
                <a16:creationId xmlns:a16="http://schemas.microsoft.com/office/drawing/2014/main" id="{885C11FC-985B-2483-9102-23325F54CB7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069707" y="2748303"/>
            <a:ext cx="1440000" cy="737483"/>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0" descr="Die Euro-Galerie: Die Vorderseite des 500-Euro-Scheins - DER SPIEGEL">
            <a:extLst>
              <a:ext uri="{FF2B5EF4-FFF2-40B4-BE49-F238E27FC236}">
                <a16:creationId xmlns:a16="http://schemas.microsoft.com/office/drawing/2014/main" id="{E1FDDC6C-E885-CD59-2F16-7CB2E8643E66}"/>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283067" y="2961663"/>
            <a:ext cx="1440000" cy="737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30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24"/>
                                        </p:tgtEl>
                                        <p:attrNameLst>
                                          <p:attrName>style.visibility</p:attrName>
                                        </p:attrNameLst>
                                      </p:cBhvr>
                                      <p:to>
                                        <p:strVal val="visible"/>
                                      </p:to>
                                    </p:set>
                                    <p:animEffect transition="in" filter="fade">
                                      <p:cBhvr>
                                        <p:cTn id="14" dur="500"/>
                                        <p:tgtEl>
                                          <p:spTgt spid="1024"/>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34"/>
                                        </p:tgtEl>
                                        <p:attrNameLst>
                                          <p:attrName>style.visibility</p:attrName>
                                        </p:attrNameLst>
                                      </p:cBhvr>
                                      <p:to>
                                        <p:strVal val="visible"/>
                                      </p:to>
                                    </p:set>
                                    <p:animEffect transition="in" filter="fade">
                                      <p:cBhvr>
                                        <p:cTn id="18" dur="500"/>
                                        <p:tgtEl>
                                          <p:spTgt spid="1034"/>
                                        </p:tgtEl>
                                      </p:cBhvr>
                                    </p:animEffect>
                                    <p:anim calcmode="lin" valueType="num">
                                      <p:cBhvr>
                                        <p:cTn id="19" dur="500" fill="hold"/>
                                        <p:tgtEl>
                                          <p:spTgt spid="1034"/>
                                        </p:tgtEl>
                                        <p:attrNameLst>
                                          <p:attrName>ppt_x</p:attrName>
                                        </p:attrNameLst>
                                      </p:cBhvr>
                                      <p:tavLst>
                                        <p:tav tm="0">
                                          <p:val>
                                            <p:strVal val="#ppt_x"/>
                                          </p:val>
                                        </p:tav>
                                        <p:tav tm="100000">
                                          <p:val>
                                            <p:strVal val="#ppt_x"/>
                                          </p:val>
                                        </p:tav>
                                      </p:tavLst>
                                    </p:anim>
                                    <p:anim calcmode="lin" valueType="num">
                                      <p:cBhvr>
                                        <p:cTn id="20" dur="500" fill="hold"/>
                                        <p:tgtEl>
                                          <p:spTgt spid="103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animEffect transition="in" filter="fade">
                                      <p:cBhvr>
                                        <p:cTn id="23" dur="500"/>
                                        <p:tgtEl>
                                          <p:spTgt spid="117"/>
                                        </p:tgtEl>
                                      </p:cBhvr>
                                    </p:animEffect>
                                    <p:anim calcmode="lin" valueType="num">
                                      <p:cBhvr>
                                        <p:cTn id="24" dur="500" fill="hold"/>
                                        <p:tgtEl>
                                          <p:spTgt spid="117"/>
                                        </p:tgtEl>
                                        <p:attrNameLst>
                                          <p:attrName>ppt_x</p:attrName>
                                        </p:attrNameLst>
                                      </p:cBhvr>
                                      <p:tavLst>
                                        <p:tav tm="0">
                                          <p:val>
                                            <p:strVal val="#ppt_x"/>
                                          </p:val>
                                        </p:tav>
                                        <p:tav tm="100000">
                                          <p:val>
                                            <p:strVal val="#ppt_x"/>
                                          </p:val>
                                        </p:tav>
                                      </p:tavLst>
                                    </p:anim>
                                    <p:anim calcmode="lin" valueType="num">
                                      <p:cBhvr>
                                        <p:cTn id="25" dur="500" fill="hold"/>
                                        <p:tgtEl>
                                          <p:spTgt spid="11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anim calcmode="lin" valueType="num">
                                      <p:cBhvr>
                                        <p:cTn id="34" dur="500" fill="hold"/>
                                        <p:tgtEl>
                                          <p:spTgt spid="119"/>
                                        </p:tgtEl>
                                        <p:attrNameLst>
                                          <p:attrName>ppt_x</p:attrName>
                                        </p:attrNameLst>
                                      </p:cBhvr>
                                      <p:tavLst>
                                        <p:tav tm="0">
                                          <p:val>
                                            <p:strVal val="#ppt_x"/>
                                          </p:val>
                                        </p:tav>
                                        <p:tav tm="100000">
                                          <p:val>
                                            <p:strVal val="#ppt_x"/>
                                          </p:val>
                                        </p:tav>
                                      </p:tavLst>
                                    </p:anim>
                                    <p:anim calcmode="lin" valueType="num">
                                      <p:cBhvr>
                                        <p:cTn id="35" dur="500" fill="hold"/>
                                        <p:tgtEl>
                                          <p:spTgt spid="119"/>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7"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anim calcmode="lin" valueType="num">
                                      <p:cBhvr>
                                        <p:cTn id="40" dur="500" fill="hold"/>
                                        <p:tgtEl>
                                          <p:spTgt spid="104"/>
                                        </p:tgtEl>
                                        <p:attrNameLst>
                                          <p:attrName>ppt_x</p:attrName>
                                        </p:attrNameLst>
                                      </p:cBhvr>
                                      <p:tavLst>
                                        <p:tav tm="0">
                                          <p:val>
                                            <p:strVal val="#ppt_x"/>
                                          </p:val>
                                        </p:tav>
                                        <p:tav tm="100000">
                                          <p:val>
                                            <p:strVal val="#ppt_x"/>
                                          </p:val>
                                        </p:tav>
                                      </p:tavLst>
                                    </p:anim>
                                    <p:anim calcmode="lin" valueType="num">
                                      <p:cBhvr>
                                        <p:cTn id="41" dur="500" fill="hold"/>
                                        <p:tgtEl>
                                          <p:spTgt spid="10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fade">
                                      <p:cBhvr>
                                        <p:cTn id="44" dur="500"/>
                                        <p:tgtEl>
                                          <p:spTgt spid="107"/>
                                        </p:tgtEl>
                                      </p:cBhvr>
                                    </p:animEffect>
                                    <p:anim calcmode="lin" valueType="num">
                                      <p:cBhvr>
                                        <p:cTn id="45" dur="500" fill="hold"/>
                                        <p:tgtEl>
                                          <p:spTgt spid="107"/>
                                        </p:tgtEl>
                                        <p:attrNameLst>
                                          <p:attrName>ppt_x</p:attrName>
                                        </p:attrNameLst>
                                      </p:cBhvr>
                                      <p:tavLst>
                                        <p:tav tm="0">
                                          <p:val>
                                            <p:strVal val="#ppt_x"/>
                                          </p:val>
                                        </p:tav>
                                        <p:tav tm="100000">
                                          <p:val>
                                            <p:strVal val="#ppt_x"/>
                                          </p:val>
                                        </p:tav>
                                      </p:tavLst>
                                    </p:anim>
                                    <p:anim calcmode="lin" valueType="num">
                                      <p:cBhvr>
                                        <p:cTn id="46" dur="500" fill="hold"/>
                                        <p:tgtEl>
                                          <p:spTgt spid="10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fade">
                                      <p:cBhvr>
                                        <p:cTn id="49" dur="500"/>
                                        <p:tgtEl>
                                          <p:spTgt spid="109"/>
                                        </p:tgtEl>
                                      </p:cBhvr>
                                    </p:animEffect>
                                    <p:anim calcmode="lin" valueType="num">
                                      <p:cBhvr>
                                        <p:cTn id="50" dur="500" fill="hold"/>
                                        <p:tgtEl>
                                          <p:spTgt spid="109"/>
                                        </p:tgtEl>
                                        <p:attrNameLst>
                                          <p:attrName>ppt_x</p:attrName>
                                        </p:attrNameLst>
                                      </p:cBhvr>
                                      <p:tavLst>
                                        <p:tav tm="0">
                                          <p:val>
                                            <p:strVal val="#ppt_x"/>
                                          </p:val>
                                        </p:tav>
                                        <p:tav tm="100000">
                                          <p:val>
                                            <p:strVal val="#ppt_x"/>
                                          </p:val>
                                        </p:tav>
                                      </p:tavLst>
                                    </p:anim>
                                    <p:anim calcmode="lin" valueType="num">
                                      <p:cBhvr>
                                        <p:cTn id="51" dur="500" fill="hold"/>
                                        <p:tgtEl>
                                          <p:spTgt spid="10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110"/>
                                        </p:tgtEl>
                                        <p:attrNameLst>
                                          <p:attrName>style.visibility</p:attrName>
                                        </p:attrNameLst>
                                      </p:cBhvr>
                                      <p:to>
                                        <p:strVal val="visible"/>
                                      </p:to>
                                    </p:set>
                                    <p:animEffect transition="in" filter="fade">
                                      <p:cBhvr>
                                        <p:cTn id="54" dur="500"/>
                                        <p:tgtEl>
                                          <p:spTgt spid="110"/>
                                        </p:tgtEl>
                                      </p:cBhvr>
                                    </p:animEffect>
                                    <p:anim calcmode="lin" valueType="num">
                                      <p:cBhvr>
                                        <p:cTn id="55" dur="500" fill="hold"/>
                                        <p:tgtEl>
                                          <p:spTgt spid="110"/>
                                        </p:tgtEl>
                                        <p:attrNameLst>
                                          <p:attrName>ppt_x</p:attrName>
                                        </p:attrNameLst>
                                      </p:cBhvr>
                                      <p:tavLst>
                                        <p:tav tm="0">
                                          <p:val>
                                            <p:strVal val="#ppt_x"/>
                                          </p:val>
                                        </p:tav>
                                        <p:tav tm="100000">
                                          <p:val>
                                            <p:strVal val="#ppt_x"/>
                                          </p:val>
                                        </p:tav>
                                      </p:tavLst>
                                    </p:anim>
                                    <p:anim calcmode="lin" valueType="num">
                                      <p:cBhvr>
                                        <p:cTn id="56" dur="500" fill="hold"/>
                                        <p:tgtEl>
                                          <p:spTgt spid="11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500"/>
                                        <p:tgtEl>
                                          <p:spTgt spid="111"/>
                                        </p:tgtEl>
                                      </p:cBhvr>
                                    </p:animEffect>
                                    <p:anim calcmode="lin" valueType="num">
                                      <p:cBhvr>
                                        <p:cTn id="60" dur="500" fill="hold"/>
                                        <p:tgtEl>
                                          <p:spTgt spid="111"/>
                                        </p:tgtEl>
                                        <p:attrNameLst>
                                          <p:attrName>ppt_x</p:attrName>
                                        </p:attrNameLst>
                                      </p:cBhvr>
                                      <p:tavLst>
                                        <p:tav tm="0">
                                          <p:val>
                                            <p:strVal val="#ppt_x"/>
                                          </p:val>
                                        </p:tav>
                                        <p:tav tm="100000">
                                          <p:val>
                                            <p:strVal val="#ppt_x"/>
                                          </p:val>
                                        </p:tav>
                                      </p:tavLst>
                                    </p:anim>
                                    <p:anim calcmode="lin" valueType="num">
                                      <p:cBhvr>
                                        <p:cTn id="61"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1025"/>
                                        </p:tgtEl>
                                        <p:attrNameLst>
                                          <p:attrName>style.visibility</p:attrName>
                                        </p:attrNameLst>
                                      </p:cBhvr>
                                      <p:to>
                                        <p:strVal val="visible"/>
                                      </p:to>
                                    </p:set>
                                    <p:animEffect transition="in" filter="fade">
                                      <p:cBhvr>
                                        <p:cTn id="73" dur="500"/>
                                        <p:tgtEl>
                                          <p:spTgt spid="1025"/>
                                        </p:tgtEl>
                                      </p:cBhvr>
                                    </p:animEffect>
                                  </p:childTnLst>
                                </p:cTn>
                              </p:par>
                            </p:childTnLst>
                          </p:cTn>
                        </p:par>
                        <p:par>
                          <p:cTn id="74" fill="hold">
                            <p:stCondLst>
                              <p:cond delay="1000"/>
                            </p:stCondLst>
                            <p:childTnLst>
                              <p:par>
                                <p:cTn id="75" presetID="10" presetClass="entr" presetSubtype="0" fill="hold" nodeType="afterEffect">
                                  <p:stCondLst>
                                    <p:cond delay="0"/>
                                  </p:stCondLst>
                                  <p:childTnLst>
                                    <p:set>
                                      <p:cBhvr>
                                        <p:cTn id="76" dur="1" fill="hold">
                                          <p:stCondLst>
                                            <p:cond delay="0"/>
                                          </p:stCondLst>
                                        </p:cTn>
                                        <p:tgtEl>
                                          <p:spTgt spid="126"/>
                                        </p:tgtEl>
                                        <p:attrNameLst>
                                          <p:attrName>style.visibility</p:attrName>
                                        </p:attrNameLst>
                                      </p:cBhvr>
                                      <p:to>
                                        <p:strVal val="visible"/>
                                      </p:to>
                                    </p:set>
                                    <p:animEffect transition="in" filter="fade">
                                      <p:cBhvr>
                                        <p:cTn id="77" dur="500"/>
                                        <p:tgtEl>
                                          <p:spTgt spid="126"/>
                                        </p:tgtEl>
                                      </p:cBhvr>
                                    </p:animEffect>
                                  </p:childTnLst>
                                </p:cTn>
                              </p:par>
                            </p:childTnLst>
                          </p:cTn>
                        </p:par>
                        <p:par>
                          <p:cTn id="78" fill="hold">
                            <p:stCondLst>
                              <p:cond delay="1500"/>
                            </p:stCondLst>
                            <p:childTnLst>
                              <p:par>
                                <p:cTn id="79" presetID="42" presetClass="path" presetSubtype="0" accel="50000" decel="50000" fill="hold" nodeType="afterEffect">
                                  <p:stCondLst>
                                    <p:cond delay="0"/>
                                  </p:stCondLst>
                                  <p:childTnLst>
                                    <p:animMotion origin="layout" path="M 2.5E-6 3.7037E-7 L 0.0095 -0.24236 " pathEditMode="relative" rAng="0" ptsTypes="AA">
                                      <p:cBhvr>
                                        <p:cTn id="80" dur="1000" fill="hold"/>
                                        <p:tgtEl>
                                          <p:spTgt spid="1034"/>
                                        </p:tgtEl>
                                        <p:attrNameLst>
                                          <p:attrName>ppt_x</p:attrName>
                                          <p:attrName>ppt_y</p:attrName>
                                        </p:attrNameLst>
                                      </p:cBhvr>
                                      <p:rCtr x="469" y="-12130"/>
                                    </p:animMotion>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fade">
                                      <p:cBhvr>
                                        <p:cTn id="85" dur="500"/>
                                        <p:tgtEl>
                                          <p:spTgt spid="7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fade">
                                      <p:cBhvr>
                                        <p:cTn id="88" dur="500"/>
                                        <p:tgtEl>
                                          <p:spTgt spid="73"/>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1026"/>
                                        </p:tgtEl>
                                        <p:attrNameLst>
                                          <p:attrName>style.visibility</p:attrName>
                                        </p:attrNameLst>
                                      </p:cBhvr>
                                      <p:to>
                                        <p:strVal val="visible"/>
                                      </p:to>
                                    </p:set>
                                    <p:animEffect transition="in" filter="fade">
                                      <p:cBhvr>
                                        <p:cTn id="92" dur="500"/>
                                        <p:tgtEl>
                                          <p:spTgt spid="1026"/>
                                        </p:tgtEl>
                                      </p:cBhvr>
                                    </p:animEffect>
                                  </p:childTnLst>
                                </p:cTn>
                              </p:par>
                              <p:par>
                                <p:cTn id="93" presetID="47" presetClass="exit" presetSubtype="0" fill="hold" nodeType="withEffect">
                                  <p:stCondLst>
                                    <p:cond delay="0"/>
                                  </p:stCondLst>
                                  <p:childTnLst>
                                    <p:animEffect transition="out" filter="fade">
                                      <p:cBhvr>
                                        <p:cTn id="94" dur="500"/>
                                        <p:tgtEl>
                                          <p:spTgt spid="117"/>
                                        </p:tgtEl>
                                      </p:cBhvr>
                                    </p:animEffect>
                                    <p:anim calcmode="lin" valueType="num">
                                      <p:cBhvr>
                                        <p:cTn id="95" dur="500"/>
                                        <p:tgtEl>
                                          <p:spTgt spid="117"/>
                                        </p:tgtEl>
                                        <p:attrNameLst>
                                          <p:attrName>ppt_x</p:attrName>
                                        </p:attrNameLst>
                                      </p:cBhvr>
                                      <p:tavLst>
                                        <p:tav tm="0">
                                          <p:val>
                                            <p:strVal val="ppt_x"/>
                                          </p:val>
                                        </p:tav>
                                        <p:tav tm="100000">
                                          <p:val>
                                            <p:strVal val="ppt_x"/>
                                          </p:val>
                                        </p:tav>
                                      </p:tavLst>
                                    </p:anim>
                                    <p:anim calcmode="lin" valueType="num">
                                      <p:cBhvr>
                                        <p:cTn id="96" dur="500"/>
                                        <p:tgtEl>
                                          <p:spTgt spid="117"/>
                                        </p:tgtEl>
                                        <p:attrNameLst>
                                          <p:attrName>ppt_y</p:attrName>
                                        </p:attrNameLst>
                                      </p:cBhvr>
                                      <p:tavLst>
                                        <p:tav tm="0">
                                          <p:val>
                                            <p:strVal val="ppt_y"/>
                                          </p:val>
                                        </p:tav>
                                        <p:tav tm="100000">
                                          <p:val>
                                            <p:strVal val="ppt_y-.1"/>
                                          </p:val>
                                        </p:tav>
                                      </p:tavLst>
                                    </p:anim>
                                    <p:set>
                                      <p:cBhvr>
                                        <p:cTn id="97" dur="1" fill="hold">
                                          <p:stCondLst>
                                            <p:cond delay="499"/>
                                          </p:stCondLst>
                                        </p:cTn>
                                        <p:tgtEl>
                                          <p:spTgt spid="117"/>
                                        </p:tgtEl>
                                        <p:attrNameLst>
                                          <p:attrName>style.visibility</p:attrName>
                                        </p:attrNameLst>
                                      </p:cBhvr>
                                      <p:to>
                                        <p:strVal val="hidden"/>
                                      </p:to>
                                    </p:set>
                                  </p:childTnLst>
                                </p:cTn>
                              </p:par>
                              <p:par>
                                <p:cTn id="98" presetID="47" presetClass="exit" presetSubtype="0" fill="hold" nodeType="withEffect">
                                  <p:stCondLst>
                                    <p:cond delay="0"/>
                                  </p:stCondLst>
                                  <p:childTnLst>
                                    <p:animEffect transition="out" filter="fade">
                                      <p:cBhvr>
                                        <p:cTn id="99" dur="500"/>
                                        <p:tgtEl>
                                          <p:spTgt spid="118"/>
                                        </p:tgtEl>
                                      </p:cBhvr>
                                    </p:animEffect>
                                    <p:anim calcmode="lin" valueType="num">
                                      <p:cBhvr>
                                        <p:cTn id="100" dur="500"/>
                                        <p:tgtEl>
                                          <p:spTgt spid="118"/>
                                        </p:tgtEl>
                                        <p:attrNameLst>
                                          <p:attrName>ppt_x</p:attrName>
                                        </p:attrNameLst>
                                      </p:cBhvr>
                                      <p:tavLst>
                                        <p:tav tm="0">
                                          <p:val>
                                            <p:strVal val="ppt_x"/>
                                          </p:val>
                                        </p:tav>
                                        <p:tav tm="100000">
                                          <p:val>
                                            <p:strVal val="ppt_x"/>
                                          </p:val>
                                        </p:tav>
                                      </p:tavLst>
                                    </p:anim>
                                    <p:anim calcmode="lin" valueType="num">
                                      <p:cBhvr>
                                        <p:cTn id="101" dur="500"/>
                                        <p:tgtEl>
                                          <p:spTgt spid="118"/>
                                        </p:tgtEl>
                                        <p:attrNameLst>
                                          <p:attrName>ppt_y</p:attrName>
                                        </p:attrNameLst>
                                      </p:cBhvr>
                                      <p:tavLst>
                                        <p:tav tm="0">
                                          <p:val>
                                            <p:strVal val="ppt_y"/>
                                          </p:val>
                                        </p:tav>
                                        <p:tav tm="100000">
                                          <p:val>
                                            <p:strVal val="ppt_y-.1"/>
                                          </p:val>
                                        </p:tav>
                                      </p:tavLst>
                                    </p:anim>
                                    <p:set>
                                      <p:cBhvr>
                                        <p:cTn id="102" dur="1" fill="hold">
                                          <p:stCondLst>
                                            <p:cond delay="499"/>
                                          </p:stCondLst>
                                        </p:cTn>
                                        <p:tgtEl>
                                          <p:spTgt spid="118"/>
                                        </p:tgtEl>
                                        <p:attrNameLst>
                                          <p:attrName>style.visibility</p:attrName>
                                        </p:attrNameLst>
                                      </p:cBhvr>
                                      <p:to>
                                        <p:strVal val="hidden"/>
                                      </p:to>
                                    </p:set>
                                  </p:childTnLst>
                                </p:cTn>
                              </p:par>
                              <p:par>
                                <p:cTn id="103" presetID="47" presetClass="exit" presetSubtype="0" fill="hold" nodeType="withEffect">
                                  <p:stCondLst>
                                    <p:cond delay="0"/>
                                  </p:stCondLst>
                                  <p:childTnLst>
                                    <p:animEffect transition="out" filter="fade">
                                      <p:cBhvr>
                                        <p:cTn id="104" dur="500"/>
                                        <p:tgtEl>
                                          <p:spTgt spid="119"/>
                                        </p:tgtEl>
                                      </p:cBhvr>
                                    </p:animEffect>
                                    <p:anim calcmode="lin" valueType="num">
                                      <p:cBhvr>
                                        <p:cTn id="105" dur="500"/>
                                        <p:tgtEl>
                                          <p:spTgt spid="119"/>
                                        </p:tgtEl>
                                        <p:attrNameLst>
                                          <p:attrName>ppt_x</p:attrName>
                                        </p:attrNameLst>
                                      </p:cBhvr>
                                      <p:tavLst>
                                        <p:tav tm="0">
                                          <p:val>
                                            <p:strVal val="ppt_x"/>
                                          </p:val>
                                        </p:tav>
                                        <p:tav tm="100000">
                                          <p:val>
                                            <p:strVal val="ppt_x"/>
                                          </p:val>
                                        </p:tav>
                                      </p:tavLst>
                                    </p:anim>
                                    <p:anim calcmode="lin" valueType="num">
                                      <p:cBhvr>
                                        <p:cTn id="106" dur="500"/>
                                        <p:tgtEl>
                                          <p:spTgt spid="119"/>
                                        </p:tgtEl>
                                        <p:attrNameLst>
                                          <p:attrName>ppt_y</p:attrName>
                                        </p:attrNameLst>
                                      </p:cBhvr>
                                      <p:tavLst>
                                        <p:tav tm="0">
                                          <p:val>
                                            <p:strVal val="ppt_y"/>
                                          </p:val>
                                        </p:tav>
                                        <p:tav tm="100000">
                                          <p:val>
                                            <p:strVal val="ppt_y-.1"/>
                                          </p:val>
                                        </p:tav>
                                      </p:tavLst>
                                    </p:anim>
                                    <p:set>
                                      <p:cBhvr>
                                        <p:cTn id="107" dur="1" fill="hold">
                                          <p:stCondLst>
                                            <p:cond delay="499"/>
                                          </p:stCondLst>
                                        </p:cTn>
                                        <p:tgtEl>
                                          <p:spTgt spid="119"/>
                                        </p:tgtEl>
                                        <p:attrNameLst>
                                          <p:attrName>style.visibility</p:attrName>
                                        </p:attrNameLst>
                                      </p:cBhvr>
                                      <p:to>
                                        <p:strVal val="hidden"/>
                                      </p:to>
                                    </p:set>
                                  </p:childTnLst>
                                </p:cTn>
                              </p:par>
                              <p:par>
                                <p:cTn id="108" presetID="47" presetClass="exit" presetSubtype="0" fill="hold" nodeType="withEffect">
                                  <p:stCondLst>
                                    <p:cond delay="0"/>
                                  </p:stCondLst>
                                  <p:childTnLst>
                                    <p:animEffect transition="out" filter="fade">
                                      <p:cBhvr>
                                        <p:cTn id="109" dur="500"/>
                                        <p:tgtEl>
                                          <p:spTgt spid="104"/>
                                        </p:tgtEl>
                                      </p:cBhvr>
                                    </p:animEffect>
                                    <p:anim calcmode="lin" valueType="num">
                                      <p:cBhvr>
                                        <p:cTn id="110" dur="500"/>
                                        <p:tgtEl>
                                          <p:spTgt spid="104"/>
                                        </p:tgtEl>
                                        <p:attrNameLst>
                                          <p:attrName>ppt_x</p:attrName>
                                        </p:attrNameLst>
                                      </p:cBhvr>
                                      <p:tavLst>
                                        <p:tav tm="0">
                                          <p:val>
                                            <p:strVal val="ppt_x"/>
                                          </p:val>
                                        </p:tav>
                                        <p:tav tm="100000">
                                          <p:val>
                                            <p:strVal val="ppt_x"/>
                                          </p:val>
                                        </p:tav>
                                      </p:tavLst>
                                    </p:anim>
                                    <p:anim calcmode="lin" valueType="num">
                                      <p:cBhvr>
                                        <p:cTn id="111" dur="500"/>
                                        <p:tgtEl>
                                          <p:spTgt spid="104"/>
                                        </p:tgtEl>
                                        <p:attrNameLst>
                                          <p:attrName>ppt_y</p:attrName>
                                        </p:attrNameLst>
                                      </p:cBhvr>
                                      <p:tavLst>
                                        <p:tav tm="0">
                                          <p:val>
                                            <p:strVal val="ppt_y"/>
                                          </p:val>
                                        </p:tav>
                                        <p:tav tm="100000">
                                          <p:val>
                                            <p:strVal val="ppt_y-.1"/>
                                          </p:val>
                                        </p:tav>
                                      </p:tavLst>
                                    </p:anim>
                                    <p:set>
                                      <p:cBhvr>
                                        <p:cTn id="112" dur="1" fill="hold">
                                          <p:stCondLst>
                                            <p:cond delay="499"/>
                                          </p:stCondLst>
                                        </p:cTn>
                                        <p:tgtEl>
                                          <p:spTgt spid="104"/>
                                        </p:tgtEl>
                                        <p:attrNameLst>
                                          <p:attrName>style.visibility</p:attrName>
                                        </p:attrNameLst>
                                      </p:cBhvr>
                                      <p:to>
                                        <p:strVal val="hidden"/>
                                      </p:to>
                                    </p:set>
                                  </p:childTnLst>
                                </p:cTn>
                              </p:par>
                              <p:par>
                                <p:cTn id="113" presetID="47" presetClass="exit" presetSubtype="0" fill="hold" nodeType="withEffect">
                                  <p:stCondLst>
                                    <p:cond delay="0"/>
                                  </p:stCondLst>
                                  <p:childTnLst>
                                    <p:animEffect transition="out" filter="fade">
                                      <p:cBhvr>
                                        <p:cTn id="114" dur="500"/>
                                        <p:tgtEl>
                                          <p:spTgt spid="107"/>
                                        </p:tgtEl>
                                      </p:cBhvr>
                                    </p:animEffect>
                                    <p:anim calcmode="lin" valueType="num">
                                      <p:cBhvr>
                                        <p:cTn id="115" dur="500"/>
                                        <p:tgtEl>
                                          <p:spTgt spid="107"/>
                                        </p:tgtEl>
                                        <p:attrNameLst>
                                          <p:attrName>ppt_x</p:attrName>
                                        </p:attrNameLst>
                                      </p:cBhvr>
                                      <p:tavLst>
                                        <p:tav tm="0">
                                          <p:val>
                                            <p:strVal val="ppt_x"/>
                                          </p:val>
                                        </p:tav>
                                        <p:tav tm="100000">
                                          <p:val>
                                            <p:strVal val="ppt_x"/>
                                          </p:val>
                                        </p:tav>
                                      </p:tavLst>
                                    </p:anim>
                                    <p:anim calcmode="lin" valueType="num">
                                      <p:cBhvr>
                                        <p:cTn id="116" dur="500"/>
                                        <p:tgtEl>
                                          <p:spTgt spid="107"/>
                                        </p:tgtEl>
                                        <p:attrNameLst>
                                          <p:attrName>ppt_y</p:attrName>
                                        </p:attrNameLst>
                                      </p:cBhvr>
                                      <p:tavLst>
                                        <p:tav tm="0">
                                          <p:val>
                                            <p:strVal val="ppt_y"/>
                                          </p:val>
                                        </p:tav>
                                        <p:tav tm="100000">
                                          <p:val>
                                            <p:strVal val="ppt_y-.1"/>
                                          </p:val>
                                        </p:tav>
                                      </p:tavLst>
                                    </p:anim>
                                    <p:set>
                                      <p:cBhvr>
                                        <p:cTn id="117" dur="1" fill="hold">
                                          <p:stCondLst>
                                            <p:cond delay="499"/>
                                          </p:stCondLst>
                                        </p:cTn>
                                        <p:tgtEl>
                                          <p:spTgt spid="107"/>
                                        </p:tgtEl>
                                        <p:attrNameLst>
                                          <p:attrName>style.visibility</p:attrName>
                                        </p:attrNameLst>
                                      </p:cBhvr>
                                      <p:to>
                                        <p:strVal val="hidden"/>
                                      </p:to>
                                    </p:set>
                                  </p:childTnLst>
                                </p:cTn>
                              </p:par>
                              <p:par>
                                <p:cTn id="118" presetID="47" presetClass="exit" presetSubtype="0" fill="hold" nodeType="withEffect">
                                  <p:stCondLst>
                                    <p:cond delay="0"/>
                                  </p:stCondLst>
                                  <p:childTnLst>
                                    <p:animEffect transition="out" filter="fade">
                                      <p:cBhvr>
                                        <p:cTn id="119" dur="500"/>
                                        <p:tgtEl>
                                          <p:spTgt spid="109"/>
                                        </p:tgtEl>
                                      </p:cBhvr>
                                    </p:animEffect>
                                    <p:anim calcmode="lin" valueType="num">
                                      <p:cBhvr>
                                        <p:cTn id="120" dur="500"/>
                                        <p:tgtEl>
                                          <p:spTgt spid="109"/>
                                        </p:tgtEl>
                                        <p:attrNameLst>
                                          <p:attrName>ppt_x</p:attrName>
                                        </p:attrNameLst>
                                      </p:cBhvr>
                                      <p:tavLst>
                                        <p:tav tm="0">
                                          <p:val>
                                            <p:strVal val="ppt_x"/>
                                          </p:val>
                                        </p:tav>
                                        <p:tav tm="100000">
                                          <p:val>
                                            <p:strVal val="ppt_x"/>
                                          </p:val>
                                        </p:tav>
                                      </p:tavLst>
                                    </p:anim>
                                    <p:anim calcmode="lin" valueType="num">
                                      <p:cBhvr>
                                        <p:cTn id="121" dur="500"/>
                                        <p:tgtEl>
                                          <p:spTgt spid="109"/>
                                        </p:tgtEl>
                                        <p:attrNameLst>
                                          <p:attrName>ppt_y</p:attrName>
                                        </p:attrNameLst>
                                      </p:cBhvr>
                                      <p:tavLst>
                                        <p:tav tm="0">
                                          <p:val>
                                            <p:strVal val="ppt_y"/>
                                          </p:val>
                                        </p:tav>
                                        <p:tav tm="100000">
                                          <p:val>
                                            <p:strVal val="ppt_y-.1"/>
                                          </p:val>
                                        </p:tav>
                                      </p:tavLst>
                                    </p:anim>
                                    <p:set>
                                      <p:cBhvr>
                                        <p:cTn id="122" dur="1" fill="hold">
                                          <p:stCondLst>
                                            <p:cond delay="499"/>
                                          </p:stCondLst>
                                        </p:cTn>
                                        <p:tgtEl>
                                          <p:spTgt spid="109"/>
                                        </p:tgtEl>
                                        <p:attrNameLst>
                                          <p:attrName>style.visibility</p:attrName>
                                        </p:attrNameLst>
                                      </p:cBhvr>
                                      <p:to>
                                        <p:strVal val="hidden"/>
                                      </p:to>
                                    </p:set>
                                  </p:childTnLst>
                                </p:cTn>
                              </p:par>
                              <p:par>
                                <p:cTn id="123" presetID="47" presetClass="exit" presetSubtype="0" fill="hold" nodeType="withEffect">
                                  <p:stCondLst>
                                    <p:cond delay="0"/>
                                  </p:stCondLst>
                                  <p:childTnLst>
                                    <p:animEffect transition="out" filter="fade">
                                      <p:cBhvr>
                                        <p:cTn id="124" dur="500"/>
                                        <p:tgtEl>
                                          <p:spTgt spid="110"/>
                                        </p:tgtEl>
                                      </p:cBhvr>
                                    </p:animEffect>
                                    <p:anim calcmode="lin" valueType="num">
                                      <p:cBhvr>
                                        <p:cTn id="125" dur="500"/>
                                        <p:tgtEl>
                                          <p:spTgt spid="110"/>
                                        </p:tgtEl>
                                        <p:attrNameLst>
                                          <p:attrName>ppt_x</p:attrName>
                                        </p:attrNameLst>
                                      </p:cBhvr>
                                      <p:tavLst>
                                        <p:tav tm="0">
                                          <p:val>
                                            <p:strVal val="ppt_x"/>
                                          </p:val>
                                        </p:tav>
                                        <p:tav tm="100000">
                                          <p:val>
                                            <p:strVal val="ppt_x"/>
                                          </p:val>
                                        </p:tav>
                                      </p:tavLst>
                                    </p:anim>
                                    <p:anim calcmode="lin" valueType="num">
                                      <p:cBhvr>
                                        <p:cTn id="126" dur="500"/>
                                        <p:tgtEl>
                                          <p:spTgt spid="110"/>
                                        </p:tgtEl>
                                        <p:attrNameLst>
                                          <p:attrName>ppt_y</p:attrName>
                                        </p:attrNameLst>
                                      </p:cBhvr>
                                      <p:tavLst>
                                        <p:tav tm="0">
                                          <p:val>
                                            <p:strVal val="ppt_y"/>
                                          </p:val>
                                        </p:tav>
                                        <p:tav tm="100000">
                                          <p:val>
                                            <p:strVal val="ppt_y-.1"/>
                                          </p:val>
                                        </p:tav>
                                      </p:tavLst>
                                    </p:anim>
                                    <p:set>
                                      <p:cBhvr>
                                        <p:cTn id="127" dur="1" fill="hold">
                                          <p:stCondLst>
                                            <p:cond delay="499"/>
                                          </p:stCondLst>
                                        </p:cTn>
                                        <p:tgtEl>
                                          <p:spTgt spid="110"/>
                                        </p:tgtEl>
                                        <p:attrNameLst>
                                          <p:attrName>style.visibility</p:attrName>
                                        </p:attrNameLst>
                                      </p:cBhvr>
                                      <p:to>
                                        <p:strVal val="hidden"/>
                                      </p:to>
                                    </p:set>
                                  </p:childTnLst>
                                </p:cTn>
                              </p:par>
                              <p:par>
                                <p:cTn id="128" presetID="47" presetClass="exit" presetSubtype="0" fill="hold" nodeType="withEffect">
                                  <p:stCondLst>
                                    <p:cond delay="0"/>
                                  </p:stCondLst>
                                  <p:childTnLst>
                                    <p:animEffect transition="out" filter="fade">
                                      <p:cBhvr>
                                        <p:cTn id="129" dur="500"/>
                                        <p:tgtEl>
                                          <p:spTgt spid="111"/>
                                        </p:tgtEl>
                                      </p:cBhvr>
                                    </p:animEffect>
                                    <p:anim calcmode="lin" valueType="num">
                                      <p:cBhvr>
                                        <p:cTn id="130" dur="500"/>
                                        <p:tgtEl>
                                          <p:spTgt spid="111"/>
                                        </p:tgtEl>
                                        <p:attrNameLst>
                                          <p:attrName>ppt_x</p:attrName>
                                        </p:attrNameLst>
                                      </p:cBhvr>
                                      <p:tavLst>
                                        <p:tav tm="0">
                                          <p:val>
                                            <p:strVal val="ppt_x"/>
                                          </p:val>
                                        </p:tav>
                                        <p:tav tm="100000">
                                          <p:val>
                                            <p:strVal val="ppt_x"/>
                                          </p:val>
                                        </p:tav>
                                      </p:tavLst>
                                    </p:anim>
                                    <p:anim calcmode="lin" valueType="num">
                                      <p:cBhvr>
                                        <p:cTn id="131" dur="500"/>
                                        <p:tgtEl>
                                          <p:spTgt spid="111"/>
                                        </p:tgtEl>
                                        <p:attrNameLst>
                                          <p:attrName>ppt_y</p:attrName>
                                        </p:attrNameLst>
                                      </p:cBhvr>
                                      <p:tavLst>
                                        <p:tav tm="0">
                                          <p:val>
                                            <p:strVal val="ppt_y"/>
                                          </p:val>
                                        </p:tav>
                                        <p:tav tm="100000">
                                          <p:val>
                                            <p:strVal val="ppt_y-.1"/>
                                          </p:val>
                                        </p:tav>
                                      </p:tavLst>
                                    </p:anim>
                                    <p:set>
                                      <p:cBhvr>
                                        <p:cTn id="132" dur="1" fill="hold">
                                          <p:stCondLst>
                                            <p:cond delay="499"/>
                                          </p:stCondLst>
                                        </p:cTn>
                                        <p:tgtEl>
                                          <p:spTgt spid="1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57" grpId="0" animBg="1"/>
      <p:bldP spid="58" grpId="0" animBg="1"/>
      <p:bldP spid="72" grpId="0" animBg="1"/>
      <p:bldP spid="73" grpId="0" animBg="1"/>
      <p:bldP spid="1024" grpId="0"/>
      <p:bldP spid="1025" grpId="0"/>
      <p:bldP spid="10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CE39E-51BE-CD53-F71A-C9A72C1CC73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1C5E50-EEAA-7E3E-BB78-F27CF6B114CC}"/>
              </a:ext>
            </a:extLst>
          </p:cNvPr>
          <p:cNvSpPr>
            <a:spLocks noGrp="1"/>
          </p:cNvSpPr>
          <p:nvPr>
            <p:ph type="title"/>
          </p:nvPr>
        </p:nvSpPr>
        <p:spPr/>
        <p:txBody>
          <a:bodyPr/>
          <a:lstStyle/>
          <a:p>
            <a:pPr algn="r"/>
            <a:r>
              <a:rPr lang="de-DE" dirty="0"/>
              <a:t>Spartreppe</a:t>
            </a:r>
          </a:p>
        </p:txBody>
      </p:sp>
      <p:sp>
        <p:nvSpPr>
          <p:cNvPr id="4" name="Foliennummernplatzhalter 3">
            <a:extLst>
              <a:ext uri="{FF2B5EF4-FFF2-40B4-BE49-F238E27FC236}">
                <a16:creationId xmlns:a16="http://schemas.microsoft.com/office/drawing/2014/main" id="{C71A9238-0EC4-E4D5-C278-D69390459157}"/>
              </a:ext>
            </a:extLst>
          </p:cNvPr>
          <p:cNvSpPr>
            <a:spLocks noGrp="1"/>
          </p:cNvSpPr>
          <p:nvPr>
            <p:ph type="sldNum" sz="quarter" idx="12"/>
          </p:nvPr>
        </p:nvSpPr>
        <p:spPr/>
        <p:txBody>
          <a:bodyPr/>
          <a:lstStyle/>
          <a:p>
            <a:fld id="{4C23FFEC-42AF-4C5F-8FEB-D69D9B6A7C04}" type="slidenum">
              <a:rPr lang="de-AT" smtClean="0"/>
              <a:t>9</a:t>
            </a:fld>
            <a:endParaRPr lang="de-AT"/>
          </a:p>
        </p:txBody>
      </p:sp>
      <p:sp>
        <p:nvSpPr>
          <p:cNvPr id="9" name="Rechteck 8">
            <a:extLst>
              <a:ext uri="{FF2B5EF4-FFF2-40B4-BE49-F238E27FC236}">
                <a16:creationId xmlns:a16="http://schemas.microsoft.com/office/drawing/2014/main" id="{090E8573-DCA1-B3D4-6D68-C2ADBE38AF4C}"/>
              </a:ext>
            </a:extLst>
          </p:cNvPr>
          <p:cNvSpPr/>
          <p:nvPr/>
        </p:nvSpPr>
        <p:spPr>
          <a:xfrm>
            <a:off x="494411" y="5049614"/>
            <a:ext cx="3636000" cy="900000"/>
          </a:xfrm>
          <a:custGeom>
            <a:avLst/>
            <a:gdLst>
              <a:gd name="connsiteX0" fmla="*/ 0 w 3636000"/>
              <a:gd name="connsiteY0" fmla="*/ 0 h 900000"/>
              <a:gd name="connsiteX1" fmla="*/ 533280 w 3636000"/>
              <a:gd name="connsiteY1" fmla="*/ 0 h 900000"/>
              <a:gd name="connsiteX2" fmla="*/ 1102920 w 3636000"/>
              <a:gd name="connsiteY2" fmla="*/ 0 h 900000"/>
              <a:gd name="connsiteX3" fmla="*/ 1781640 w 3636000"/>
              <a:gd name="connsiteY3" fmla="*/ 0 h 900000"/>
              <a:gd name="connsiteX4" fmla="*/ 2424000 w 3636000"/>
              <a:gd name="connsiteY4" fmla="*/ 0 h 900000"/>
              <a:gd name="connsiteX5" fmla="*/ 2993640 w 3636000"/>
              <a:gd name="connsiteY5" fmla="*/ 0 h 900000"/>
              <a:gd name="connsiteX6" fmla="*/ 3636000 w 3636000"/>
              <a:gd name="connsiteY6" fmla="*/ 0 h 900000"/>
              <a:gd name="connsiteX7" fmla="*/ 3636000 w 3636000"/>
              <a:gd name="connsiteY7" fmla="*/ 423000 h 900000"/>
              <a:gd name="connsiteX8" fmla="*/ 3636000 w 3636000"/>
              <a:gd name="connsiteY8" fmla="*/ 900000 h 900000"/>
              <a:gd name="connsiteX9" fmla="*/ 2993640 w 3636000"/>
              <a:gd name="connsiteY9" fmla="*/ 900000 h 900000"/>
              <a:gd name="connsiteX10" fmla="*/ 2387640 w 3636000"/>
              <a:gd name="connsiteY10" fmla="*/ 900000 h 900000"/>
              <a:gd name="connsiteX11" fmla="*/ 1745280 w 3636000"/>
              <a:gd name="connsiteY11" fmla="*/ 900000 h 900000"/>
              <a:gd name="connsiteX12" fmla="*/ 1248360 w 3636000"/>
              <a:gd name="connsiteY12" fmla="*/ 900000 h 900000"/>
              <a:gd name="connsiteX13" fmla="*/ 569640 w 3636000"/>
              <a:gd name="connsiteY13" fmla="*/ 900000 h 900000"/>
              <a:gd name="connsiteX14" fmla="*/ 0 w 3636000"/>
              <a:gd name="connsiteY14" fmla="*/ 900000 h 900000"/>
              <a:gd name="connsiteX15" fmla="*/ 0 w 3636000"/>
              <a:gd name="connsiteY15" fmla="*/ 432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170294" y="14848"/>
                  <a:pt x="298985" y="21273"/>
                  <a:pt x="533280" y="0"/>
                </a:cubicBezTo>
                <a:cubicBezTo>
                  <a:pt x="767575" y="-21273"/>
                  <a:pt x="851452" y="14957"/>
                  <a:pt x="1102920" y="0"/>
                </a:cubicBezTo>
                <a:cubicBezTo>
                  <a:pt x="1354388" y="-14957"/>
                  <a:pt x="1509015" y="31152"/>
                  <a:pt x="1781640" y="0"/>
                </a:cubicBezTo>
                <a:cubicBezTo>
                  <a:pt x="2054265" y="-31152"/>
                  <a:pt x="2190566" y="-13492"/>
                  <a:pt x="2424000" y="0"/>
                </a:cubicBezTo>
                <a:cubicBezTo>
                  <a:pt x="2657434" y="13492"/>
                  <a:pt x="2800824" y="-9656"/>
                  <a:pt x="2993640" y="0"/>
                </a:cubicBezTo>
                <a:cubicBezTo>
                  <a:pt x="3186456" y="9656"/>
                  <a:pt x="3490737" y="-8395"/>
                  <a:pt x="3636000" y="0"/>
                </a:cubicBezTo>
                <a:cubicBezTo>
                  <a:pt x="3646646" y="190071"/>
                  <a:pt x="3634005" y="227868"/>
                  <a:pt x="3636000" y="423000"/>
                </a:cubicBezTo>
                <a:cubicBezTo>
                  <a:pt x="3637995" y="618132"/>
                  <a:pt x="3621938" y="739130"/>
                  <a:pt x="3636000" y="900000"/>
                </a:cubicBezTo>
                <a:cubicBezTo>
                  <a:pt x="3492250" y="894151"/>
                  <a:pt x="3269971" y="887830"/>
                  <a:pt x="2993640" y="900000"/>
                </a:cubicBezTo>
                <a:cubicBezTo>
                  <a:pt x="2717309" y="912170"/>
                  <a:pt x="2644488" y="903332"/>
                  <a:pt x="2387640" y="900000"/>
                </a:cubicBezTo>
                <a:cubicBezTo>
                  <a:pt x="2130792" y="896668"/>
                  <a:pt x="1936706" y="874417"/>
                  <a:pt x="1745280" y="900000"/>
                </a:cubicBezTo>
                <a:cubicBezTo>
                  <a:pt x="1553854" y="925583"/>
                  <a:pt x="1364205" y="875700"/>
                  <a:pt x="1248360" y="900000"/>
                </a:cubicBezTo>
                <a:cubicBezTo>
                  <a:pt x="1132515" y="924300"/>
                  <a:pt x="857047" y="884828"/>
                  <a:pt x="569640" y="900000"/>
                </a:cubicBezTo>
                <a:cubicBezTo>
                  <a:pt x="282233" y="915172"/>
                  <a:pt x="274726" y="890173"/>
                  <a:pt x="0" y="900000"/>
                </a:cubicBezTo>
                <a:cubicBezTo>
                  <a:pt x="-9246" y="751663"/>
                  <a:pt x="-6206" y="555580"/>
                  <a:pt x="0" y="432000"/>
                </a:cubicBezTo>
                <a:cubicBezTo>
                  <a:pt x="6206" y="308420"/>
                  <a:pt x="-21249" y="109448"/>
                  <a:pt x="0" y="0"/>
                </a:cubicBezTo>
                <a:close/>
              </a:path>
              <a:path w="3636000" h="900000" stroke="0" extrusionOk="0">
                <a:moveTo>
                  <a:pt x="0" y="0"/>
                </a:moveTo>
                <a:cubicBezTo>
                  <a:pt x="196415" y="2676"/>
                  <a:pt x="395347" y="5411"/>
                  <a:pt x="496920" y="0"/>
                </a:cubicBezTo>
                <a:cubicBezTo>
                  <a:pt x="598493" y="-5411"/>
                  <a:pt x="853372" y="-10614"/>
                  <a:pt x="1030200" y="0"/>
                </a:cubicBezTo>
                <a:cubicBezTo>
                  <a:pt x="1207028" y="10614"/>
                  <a:pt x="1374227" y="-31541"/>
                  <a:pt x="1708920" y="0"/>
                </a:cubicBezTo>
                <a:cubicBezTo>
                  <a:pt x="2043613" y="31541"/>
                  <a:pt x="2052123" y="9075"/>
                  <a:pt x="2351280" y="0"/>
                </a:cubicBezTo>
                <a:cubicBezTo>
                  <a:pt x="2650437" y="-9075"/>
                  <a:pt x="2708286" y="-26482"/>
                  <a:pt x="2957280" y="0"/>
                </a:cubicBezTo>
                <a:cubicBezTo>
                  <a:pt x="3206274" y="26482"/>
                  <a:pt x="3434937" y="23241"/>
                  <a:pt x="3636000" y="0"/>
                </a:cubicBezTo>
                <a:cubicBezTo>
                  <a:pt x="3645761" y="201642"/>
                  <a:pt x="3635286" y="268574"/>
                  <a:pt x="3636000" y="450000"/>
                </a:cubicBezTo>
                <a:cubicBezTo>
                  <a:pt x="3636714" y="631426"/>
                  <a:pt x="3633882" y="792240"/>
                  <a:pt x="3636000" y="900000"/>
                </a:cubicBezTo>
                <a:cubicBezTo>
                  <a:pt x="3392074" y="876472"/>
                  <a:pt x="3288483" y="883291"/>
                  <a:pt x="3102720" y="900000"/>
                </a:cubicBezTo>
                <a:cubicBezTo>
                  <a:pt x="2916957" y="916709"/>
                  <a:pt x="2726248" y="927820"/>
                  <a:pt x="2496720" y="900000"/>
                </a:cubicBezTo>
                <a:cubicBezTo>
                  <a:pt x="2267192" y="872180"/>
                  <a:pt x="2122117" y="900616"/>
                  <a:pt x="1854360" y="900000"/>
                </a:cubicBezTo>
                <a:cubicBezTo>
                  <a:pt x="1586603" y="899384"/>
                  <a:pt x="1416745" y="906040"/>
                  <a:pt x="1212000" y="900000"/>
                </a:cubicBezTo>
                <a:cubicBezTo>
                  <a:pt x="1007255" y="893960"/>
                  <a:pt x="825065" y="898899"/>
                  <a:pt x="642360" y="900000"/>
                </a:cubicBezTo>
                <a:cubicBezTo>
                  <a:pt x="459655" y="901101"/>
                  <a:pt x="131060" y="915650"/>
                  <a:pt x="0" y="900000"/>
                </a:cubicBezTo>
                <a:cubicBezTo>
                  <a:pt x="830" y="748101"/>
                  <a:pt x="-12520" y="583489"/>
                  <a:pt x="0" y="450000"/>
                </a:cubicBezTo>
                <a:cubicBezTo>
                  <a:pt x="12520" y="316511"/>
                  <a:pt x="9693" y="108961"/>
                  <a:pt x="0" y="0"/>
                </a:cubicBezTo>
                <a:close/>
              </a:path>
            </a:pathLst>
          </a:custGeom>
          <a:solidFill>
            <a:schemeClr val="accent6">
              <a:lumMod val="75000"/>
            </a:schemeClr>
          </a:solidFill>
          <a:ln>
            <a:extLst>
              <a:ext uri="{C807C97D-BFC1-408E-A445-0C87EB9F89A2}">
                <ask:lineSketchStyleProps xmlns:ask="http://schemas.microsoft.com/office/drawing/2018/sketchyshapes" sd="167172130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01</a:t>
            </a:r>
          </a:p>
          <a:p>
            <a:pPr algn="ctr"/>
            <a:endParaRPr lang="de-AT" sz="1000" dirty="0"/>
          </a:p>
          <a:p>
            <a:pPr algn="ctr"/>
            <a:r>
              <a:rPr lang="de-AT" sz="2200" dirty="0"/>
              <a:t>Dein täglicher Begleiter...</a:t>
            </a:r>
          </a:p>
        </p:txBody>
      </p:sp>
      <p:sp>
        <p:nvSpPr>
          <p:cNvPr id="10" name="Rechteck 9">
            <a:extLst>
              <a:ext uri="{FF2B5EF4-FFF2-40B4-BE49-F238E27FC236}">
                <a16:creationId xmlns:a16="http://schemas.microsoft.com/office/drawing/2014/main" id="{DE977069-0F0C-F4F6-F785-BE3E2F53F91C}"/>
              </a:ext>
            </a:extLst>
          </p:cNvPr>
          <p:cNvSpPr/>
          <p:nvPr/>
        </p:nvSpPr>
        <p:spPr>
          <a:xfrm>
            <a:off x="4218432" y="5049614"/>
            <a:ext cx="5976000" cy="900000"/>
          </a:xfrm>
          <a:custGeom>
            <a:avLst/>
            <a:gdLst>
              <a:gd name="connsiteX0" fmla="*/ 0 w 5976000"/>
              <a:gd name="connsiteY0" fmla="*/ 0 h 900000"/>
              <a:gd name="connsiteX1" fmla="*/ 723760 w 5976000"/>
              <a:gd name="connsiteY1" fmla="*/ 0 h 900000"/>
              <a:gd name="connsiteX2" fmla="*/ 1447520 w 5976000"/>
              <a:gd name="connsiteY2" fmla="*/ 0 h 900000"/>
              <a:gd name="connsiteX3" fmla="*/ 2111520 w 5976000"/>
              <a:gd name="connsiteY3" fmla="*/ 0 h 900000"/>
              <a:gd name="connsiteX4" fmla="*/ 2775520 w 5976000"/>
              <a:gd name="connsiteY4" fmla="*/ 0 h 900000"/>
              <a:gd name="connsiteX5" fmla="*/ 3379760 w 5976000"/>
              <a:gd name="connsiteY5" fmla="*/ 0 h 900000"/>
              <a:gd name="connsiteX6" fmla="*/ 3924240 w 5976000"/>
              <a:gd name="connsiteY6" fmla="*/ 0 h 900000"/>
              <a:gd name="connsiteX7" fmla="*/ 4707760 w 5976000"/>
              <a:gd name="connsiteY7" fmla="*/ 0 h 900000"/>
              <a:gd name="connsiteX8" fmla="*/ 5192480 w 5976000"/>
              <a:gd name="connsiteY8" fmla="*/ 0 h 900000"/>
              <a:gd name="connsiteX9" fmla="*/ 5976000 w 5976000"/>
              <a:gd name="connsiteY9" fmla="*/ 0 h 900000"/>
              <a:gd name="connsiteX10" fmla="*/ 5976000 w 5976000"/>
              <a:gd name="connsiteY10" fmla="*/ 423000 h 900000"/>
              <a:gd name="connsiteX11" fmla="*/ 5976000 w 5976000"/>
              <a:gd name="connsiteY11" fmla="*/ 900000 h 900000"/>
              <a:gd name="connsiteX12" fmla="*/ 5192480 w 5976000"/>
              <a:gd name="connsiteY12" fmla="*/ 900000 h 900000"/>
              <a:gd name="connsiteX13" fmla="*/ 4528480 w 5976000"/>
              <a:gd name="connsiteY13" fmla="*/ 900000 h 900000"/>
              <a:gd name="connsiteX14" fmla="*/ 3924240 w 5976000"/>
              <a:gd name="connsiteY14" fmla="*/ 900000 h 900000"/>
              <a:gd name="connsiteX15" fmla="*/ 3140720 w 5976000"/>
              <a:gd name="connsiteY15" fmla="*/ 900000 h 900000"/>
              <a:gd name="connsiteX16" fmla="*/ 2656000 w 5976000"/>
              <a:gd name="connsiteY16" fmla="*/ 900000 h 900000"/>
              <a:gd name="connsiteX17" fmla="*/ 1992000 w 5976000"/>
              <a:gd name="connsiteY17" fmla="*/ 900000 h 900000"/>
              <a:gd name="connsiteX18" fmla="*/ 1268240 w 5976000"/>
              <a:gd name="connsiteY18" fmla="*/ 900000 h 900000"/>
              <a:gd name="connsiteX19" fmla="*/ 723760 w 5976000"/>
              <a:gd name="connsiteY19" fmla="*/ 900000 h 900000"/>
              <a:gd name="connsiteX20" fmla="*/ 0 w 5976000"/>
              <a:gd name="connsiteY20" fmla="*/ 900000 h 900000"/>
              <a:gd name="connsiteX21" fmla="*/ 0 w 5976000"/>
              <a:gd name="connsiteY21" fmla="*/ 468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272184" y="4829"/>
                  <a:pt x="454724" y="2468"/>
                  <a:pt x="723760" y="0"/>
                </a:cubicBezTo>
                <a:cubicBezTo>
                  <a:pt x="992796" y="-2468"/>
                  <a:pt x="1209875" y="12088"/>
                  <a:pt x="1447520" y="0"/>
                </a:cubicBezTo>
                <a:cubicBezTo>
                  <a:pt x="1685165" y="-12088"/>
                  <a:pt x="1936183" y="9973"/>
                  <a:pt x="2111520" y="0"/>
                </a:cubicBezTo>
                <a:cubicBezTo>
                  <a:pt x="2286857" y="-9973"/>
                  <a:pt x="2605124" y="-3660"/>
                  <a:pt x="2775520" y="0"/>
                </a:cubicBezTo>
                <a:cubicBezTo>
                  <a:pt x="2945916" y="3660"/>
                  <a:pt x="3118714" y="19867"/>
                  <a:pt x="3379760" y="0"/>
                </a:cubicBezTo>
                <a:cubicBezTo>
                  <a:pt x="3640806" y="-19867"/>
                  <a:pt x="3669504" y="1682"/>
                  <a:pt x="3924240" y="0"/>
                </a:cubicBezTo>
                <a:cubicBezTo>
                  <a:pt x="4178976" y="-1682"/>
                  <a:pt x="4404757" y="11843"/>
                  <a:pt x="4707760" y="0"/>
                </a:cubicBezTo>
                <a:cubicBezTo>
                  <a:pt x="5010763" y="-11843"/>
                  <a:pt x="4986809" y="2294"/>
                  <a:pt x="5192480" y="0"/>
                </a:cubicBezTo>
                <a:cubicBezTo>
                  <a:pt x="5398151" y="-2294"/>
                  <a:pt x="5694607" y="-38219"/>
                  <a:pt x="5976000" y="0"/>
                </a:cubicBezTo>
                <a:cubicBezTo>
                  <a:pt x="5984752" y="108024"/>
                  <a:pt x="5990219" y="232275"/>
                  <a:pt x="5976000" y="423000"/>
                </a:cubicBezTo>
                <a:cubicBezTo>
                  <a:pt x="5961781" y="613725"/>
                  <a:pt x="5996401" y="755127"/>
                  <a:pt x="5976000" y="900000"/>
                </a:cubicBezTo>
                <a:cubicBezTo>
                  <a:pt x="5730886" y="939007"/>
                  <a:pt x="5517252" y="918262"/>
                  <a:pt x="5192480" y="900000"/>
                </a:cubicBezTo>
                <a:cubicBezTo>
                  <a:pt x="4867708" y="881738"/>
                  <a:pt x="4784895" y="877872"/>
                  <a:pt x="4528480" y="900000"/>
                </a:cubicBezTo>
                <a:cubicBezTo>
                  <a:pt x="4272065" y="922128"/>
                  <a:pt x="4081462" y="870344"/>
                  <a:pt x="3924240" y="900000"/>
                </a:cubicBezTo>
                <a:cubicBezTo>
                  <a:pt x="3767018" y="929656"/>
                  <a:pt x="3353554" y="930828"/>
                  <a:pt x="3140720" y="900000"/>
                </a:cubicBezTo>
                <a:cubicBezTo>
                  <a:pt x="2927886" y="869172"/>
                  <a:pt x="2756575" y="886084"/>
                  <a:pt x="2656000" y="900000"/>
                </a:cubicBezTo>
                <a:cubicBezTo>
                  <a:pt x="2555425" y="913916"/>
                  <a:pt x="2229233" y="924733"/>
                  <a:pt x="1992000" y="900000"/>
                </a:cubicBezTo>
                <a:cubicBezTo>
                  <a:pt x="1754767" y="875267"/>
                  <a:pt x="1617695" y="874132"/>
                  <a:pt x="1268240" y="900000"/>
                </a:cubicBezTo>
                <a:cubicBezTo>
                  <a:pt x="918785" y="925868"/>
                  <a:pt x="871931" y="897986"/>
                  <a:pt x="723760" y="900000"/>
                </a:cubicBezTo>
                <a:cubicBezTo>
                  <a:pt x="575589" y="902014"/>
                  <a:pt x="316842" y="867622"/>
                  <a:pt x="0" y="900000"/>
                </a:cubicBezTo>
                <a:cubicBezTo>
                  <a:pt x="-10206" y="695193"/>
                  <a:pt x="15301" y="635822"/>
                  <a:pt x="0" y="468000"/>
                </a:cubicBezTo>
                <a:cubicBezTo>
                  <a:pt x="-15301" y="300178"/>
                  <a:pt x="2254" y="175249"/>
                  <a:pt x="0" y="0"/>
                </a:cubicBezTo>
                <a:close/>
              </a:path>
              <a:path w="5976000" h="900000" stroke="0" extrusionOk="0">
                <a:moveTo>
                  <a:pt x="0" y="0"/>
                </a:moveTo>
                <a:cubicBezTo>
                  <a:pt x="238358" y="19303"/>
                  <a:pt x="540430" y="-18220"/>
                  <a:pt x="723760" y="0"/>
                </a:cubicBezTo>
                <a:cubicBezTo>
                  <a:pt x="907090" y="18220"/>
                  <a:pt x="1272568" y="28280"/>
                  <a:pt x="1447520" y="0"/>
                </a:cubicBezTo>
                <a:cubicBezTo>
                  <a:pt x="1622472" y="-28280"/>
                  <a:pt x="1840588" y="4705"/>
                  <a:pt x="1992000" y="0"/>
                </a:cubicBezTo>
                <a:cubicBezTo>
                  <a:pt x="2143412" y="-4705"/>
                  <a:pt x="2305683" y="-16276"/>
                  <a:pt x="2476720" y="0"/>
                </a:cubicBezTo>
                <a:cubicBezTo>
                  <a:pt x="2647757" y="16276"/>
                  <a:pt x="2998081" y="6605"/>
                  <a:pt x="3200480" y="0"/>
                </a:cubicBezTo>
                <a:cubicBezTo>
                  <a:pt x="3402879" y="-6605"/>
                  <a:pt x="3692076" y="-20271"/>
                  <a:pt x="3984000" y="0"/>
                </a:cubicBezTo>
                <a:cubicBezTo>
                  <a:pt x="4275924" y="20271"/>
                  <a:pt x="4432952" y="23777"/>
                  <a:pt x="4767520" y="0"/>
                </a:cubicBezTo>
                <a:cubicBezTo>
                  <a:pt x="5102088" y="-23777"/>
                  <a:pt x="5698855" y="6866"/>
                  <a:pt x="5976000" y="0"/>
                </a:cubicBezTo>
                <a:cubicBezTo>
                  <a:pt x="5965788" y="154781"/>
                  <a:pt x="5971963" y="259374"/>
                  <a:pt x="5976000" y="441000"/>
                </a:cubicBezTo>
                <a:cubicBezTo>
                  <a:pt x="5980037" y="622626"/>
                  <a:pt x="5989332" y="715959"/>
                  <a:pt x="5976000" y="900000"/>
                </a:cubicBezTo>
                <a:cubicBezTo>
                  <a:pt x="5623670" y="933707"/>
                  <a:pt x="5430916" y="891321"/>
                  <a:pt x="5192480" y="900000"/>
                </a:cubicBezTo>
                <a:cubicBezTo>
                  <a:pt x="4954044" y="908679"/>
                  <a:pt x="4862038" y="883554"/>
                  <a:pt x="4648000" y="900000"/>
                </a:cubicBezTo>
                <a:cubicBezTo>
                  <a:pt x="4433962" y="916446"/>
                  <a:pt x="4021622" y="918885"/>
                  <a:pt x="3864480" y="900000"/>
                </a:cubicBezTo>
                <a:cubicBezTo>
                  <a:pt x="3707338" y="881115"/>
                  <a:pt x="3568271" y="902786"/>
                  <a:pt x="3379760" y="900000"/>
                </a:cubicBezTo>
                <a:cubicBezTo>
                  <a:pt x="3191249" y="897214"/>
                  <a:pt x="3043984" y="888506"/>
                  <a:pt x="2775520" y="900000"/>
                </a:cubicBezTo>
                <a:cubicBezTo>
                  <a:pt x="2507056" y="911494"/>
                  <a:pt x="2204734" y="935430"/>
                  <a:pt x="2051760" y="900000"/>
                </a:cubicBezTo>
                <a:cubicBezTo>
                  <a:pt x="1898786" y="864570"/>
                  <a:pt x="1521635" y="903862"/>
                  <a:pt x="1328000" y="900000"/>
                </a:cubicBezTo>
                <a:cubicBezTo>
                  <a:pt x="1134365" y="896138"/>
                  <a:pt x="499910" y="916460"/>
                  <a:pt x="0" y="900000"/>
                </a:cubicBezTo>
                <a:cubicBezTo>
                  <a:pt x="-2078" y="714568"/>
                  <a:pt x="17004" y="653330"/>
                  <a:pt x="0" y="450000"/>
                </a:cubicBezTo>
                <a:cubicBezTo>
                  <a:pt x="-17004" y="246670"/>
                  <a:pt x="21189" y="161313"/>
                  <a:pt x="0" y="0"/>
                </a:cubicBezTo>
                <a:close/>
              </a:path>
            </a:pathLst>
          </a:custGeom>
          <a:solidFill>
            <a:schemeClr val="accent6">
              <a:lumMod val="20000"/>
              <a:lumOff val="80000"/>
            </a:schemeClr>
          </a:solidFill>
          <a:ln>
            <a:extLst>
              <a:ext uri="{C807C97D-BFC1-408E-A445-0C87EB9F89A2}">
                <ask:lineSketchStyleProps xmlns:ask="http://schemas.microsoft.com/office/drawing/2018/sketchyshapes" sd="216485213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die laufenden Ausgaben zu decken.</a:t>
            </a:r>
          </a:p>
        </p:txBody>
      </p:sp>
      <p:sp>
        <p:nvSpPr>
          <p:cNvPr id="11" name="Rechteck 10">
            <a:extLst>
              <a:ext uri="{FF2B5EF4-FFF2-40B4-BE49-F238E27FC236}">
                <a16:creationId xmlns:a16="http://schemas.microsoft.com/office/drawing/2014/main" id="{FD211147-0A59-70E7-0D3F-0B84D4EA6952}"/>
              </a:ext>
            </a:extLst>
          </p:cNvPr>
          <p:cNvSpPr/>
          <p:nvPr/>
        </p:nvSpPr>
        <p:spPr>
          <a:xfrm>
            <a:off x="1116203" y="4048282"/>
            <a:ext cx="3636000" cy="900000"/>
          </a:xfrm>
          <a:custGeom>
            <a:avLst/>
            <a:gdLst>
              <a:gd name="connsiteX0" fmla="*/ 0 w 3636000"/>
              <a:gd name="connsiteY0" fmla="*/ 0 h 900000"/>
              <a:gd name="connsiteX1" fmla="*/ 606000 w 3636000"/>
              <a:gd name="connsiteY1" fmla="*/ 0 h 900000"/>
              <a:gd name="connsiteX2" fmla="*/ 1284720 w 3636000"/>
              <a:gd name="connsiteY2" fmla="*/ 0 h 900000"/>
              <a:gd name="connsiteX3" fmla="*/ 1854360 w 3636000"/>
              <a:gd name="connsiteY3" fmla="*/ 0 h 900000"/>
              <a:gd name="connsiteX4" fmla="*/ 2460360 w 3636000"/>
              <a:gd name="connsiteY4" fmla="*/ 0 h 900000"/>
              <a:gd name="connsiteX5" fmla="*/ 3066360 w 3636000"/>
              <a:gd name="connsiteY5" fmla="*/ 0 h 900000"/>
              <a:gd name="connsiteX6" fmla="*/ 3636000 w 3636000"/>
              <a:gd name="connsiteY6" fmla="*/ 0 h 900000"/>
              <a:gd name="connsiteX7" fmla="*/ 3636000 w 3636000"/>
              <a:gd name="connsiteY7" fmla="*/ 432000 h 900000"/>
              <a:gd name="connsiteX8" fmla="*/ 3636000 w 3636000"/>
              <a:gd name="connsiteY8" fmla="*/ 900000 h 900000"/>
              <a:gd name="connsiteX9" fmla="*/ 3139080 w 3636000"/>
              <a:gd name="connsiteY9" fmla="*/ 900000 h 900000"/>
              <a:gd name="connsiteX10" fmla="*/ 2533080 w 3636000"/>
              <a:gd name="connsiteY10" fmla="*/ 900000 h 900000"/>
              <a:gd name="connsiteX11" fmla="*/ 2036160 w 3636000"/>
              <a:gd name="connsiteY11" fmla="*/ 900000 h 900000"/>
              <a:gd name="connsiteX12" fmla="*/ 1357440 w 3636000"/>
              <a:gd name="connsiteY12" fmla="*/ 900000 h 900000"/>
              <a:gd name="connsiteX13" fmla="*/ 715080 w 3636000"/>
              <a:gd name="connsiteY13" fmla="*/ 900000 h 900000"/>
              <a:gd name="connsiteX14" fmla="*/ 0 w 3636000"/>
              <a:gd name="connsiteY14" fmla="*/ 900000 h 900000"/>
              <a:gd name="connsiteX15" fmla="*/ 0 w 3636000"/>
              <a:gd name="connsiteY15" fmla="*/ 432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211830" y="16655"/>
                  <a:pt x="434517" y="-18359"/>
                  <a:pt x="606000" y="0"/>
                </a:cubicBezTo>
                <a:cubicBezTo>
                  <a:pt x="777483" y="18359"/>
                  <a:pt x="1048667" y="15005"/>
                  <a:pt x="1284720" y="0"/>
                </a:cubicBezTo>
                <a:cubicBezTo>
                  <a:pt x="1520773" y="-15005"/>
                  <a:pt x="1677333" y="-23117"/>
                  <a:pt x="1854360" y="0"/>
                </a:cubicBezTo>
                <a:cubicBezTo>
                  <a:pt x="2031387" y="23117"/>
                  <a:pt x="2164219" y="-15202"/>
                  <a:pt x="2460360" y="0"/>
                </a:cubicBezTo>
                <a:cubicBezTo>
                  <a:pt x="2756501" y="15202"/>
                  <a:pt x="2780290" y="17428"/>
                  <a:pt x="3066360" y="0"/>
                </a:cubicBezTo>
                <a:cubicBezTo>
                  <a:pt x="3352430" y="-17428"/>
                  <a:pt x="3516687" y="-998"/>
                  <a:pt x="3636000" y="0"/>
                </a:cubicBezTo>
                <a:cubicBezTo>
                  <a:pt x="3618560" y="195745"/>
                  <a:pt x="3642532" y="303788"/>
                  <a:pt x="3636000" y="432000"/>
                </a:cubicBezTo>
                <a:cubicBezTo>
                  <a:pt x="3629468" y="560212"/>
                  <a:pt x="3640796" y="686150"/>
                  <a:pt x="3636000" y="900000"/>
                </a:cubicBezTo>
                <a:cubicBezTo>
                  <a:pt x="3429607" y="910813"/>
                  <a:pt x="3369467" y="897016"/>
                  <a:pt x="3139080" y="900000"/>
                </a:cubicBezTo>
                <a:cubicBezTo>
                  <a:pt x="2908693" y="902984"/>
                  <a:pt x="2828418" y="917770"/>
                  <a:pt x="2533080" y="900000"/>
                </a:cubicBezTo>
                <a:cubicBezTo>
                  <a:pt x="2237742" y="882230"/>
                  <a:pt x="2138900" y="913515"/>
                  <a:pt x="2036160" y="900000"/>
                </a:cubicBezTo>
                <a:cubicBezTo>
                  <a:pt x="1933420" y="886485"/>
                  <a:pt x="1688469" y="870690"/>
                  <a:pt x="1357440" y="900000"/>
                </a:cubicBezTo>
                <a:cubicBezTo>
                  <a:pt x="1026411" y="929310"/>
                  <a:pt x="943171" y="897150"/>
                  <a:pt x="715080" y="900000"/>
                </a:cubicBezTo>
                <a:cubicBezTo>
                  <a:pt x="486989" y="902850"/>
                  <a:pt x="357337" y="910851"/>
                  <a:pt x="0" y="900000"/>
                </a:cubicBezTo>
                <a:cubicBezTo>
                  <a:pt x="-15240" y="786738"/>
                  <a:pt x="18349" y="585624"/>
                  <a:pt x="0" y="432000"/>
                </a:cubicBezTo>
                <a:cubicBezTo>
                  <a:pt x="-18349" y="278376"/>
                  <a:pt x="18332" y="152188"/>
                  <a:pt x="0" y="0"/>
                </a:cubicBezTo>
                <a:close/>
              </a:path>
              <a:path w="3636000" h="900000" stroke="0" extrusionOk="0">
                <a:moveTo>
                  <a:pt x="0" y="0"/>
                </a:moveTo>
                <a:cubicBezTo>
                  <a:pt x="174693" y="5946"/>
                  <a:pt x="487594" y="28489"/>
                  <a:pt x="642360" y="0"/>
                </a:cubicBezTo>
                <a:cubicBezTo>
                  <a:pt x="797126" y="-28489"/>
                  <a:pt x="1042530" y="3772"/>
                  <a:pt x="1284720" y="0"/>
                </a:cubicBezTo>
                <a:cubicBezTo>
                  <a:pt x="1526910" y="-3772"/>
                  <a:pt x="1691191" y="-1656"/>
                  <a:pt x="1854360" y="0"/>
                </a:cubicBezTo>
                <a:cubicBezTo>
                  <a:pt x="2017529" y="1656"/>
                  <a:pt x="2306473" y="21222"/>
                  <a:pt x="2460360" y="0"/>
                </a:cubicBezTo>
                <a:cubicBezTo>
                  <a:pt x="2614247" y="-21222"/>
                  <a:pt x="2812412" y="9388"/>
                  <a:pt x="2957280" y="0"/>
                </a:cubicBezTo>
                <a:cubicBezTo>
                  <a:pt x="3102148" y="-9388"/>
                  <a:pt x="3484331" y="7070"/>
                  <a:pt x="3636000" y="0"/>
                </a:cubicBezTo>
                <a:cubicBezTo>
                  <a:pt x="3655743" y="159241"/>
                  <a:pt x="3625430" y="332581"/>
                  <a:pt x="3636000" y="459000"/>
                </a:cubicBezTo>
                <a:cubicBezTo>
                  <a:pt x="3646570" y="585419"/>
                  <a:pt x="3620889" y="799580"/>
                  <a:pt x="3636000" y="900000"/>
                </a:cubicBezTo>
                <a:cubicBezTo>
                  <a:pt x="3381692" y="922030"/>
                  <a:pt x="3184789" y="929328"/>
                  <a:pt x="2993640" y="900000"/>
                </a:cubicBezTo>
                <a:cubicBezTo>
                  <a:pt x="2802491" y="870672"/>
                  <a:pt x="2631693" y="867484"/>
                  <a:pt x="2314920" y="900000"/>
                </a:cubicBezTo>
                <a:cubicBezTo>
                  <a:pt x="1998147" y="932516"/>
                  <a:pt x="1861085" y="924170"/>
                  <a:pt x="1636200" y="900000"/>
                </a:cubicBezTo>
                <a:cubicBezTo>
                  <a:pt x="1411315" y="875830"/>
                  <a:pt x="1282542" y="917005"/>
                  <a:pt x="1030200" y="900000"/>
                </a:cubicBezTo>
                <a:cubicBezTo>
                  <a:pt x="777858" y="882995"/>
                  <a:pt x="295487" y="868521"/>
                  <a:pt x="0" y="900000"/>
                </a:cubicBezTo>
                <a:cubicBezTo>
                  <a:pt x="4455" y="690978"/>
                  <a:pt x="18283" y="543472"/>
                  <a:pt x="0" y="441000"/>
                </a:cubicBezTo>
                <a:cubicBezTo>
                  <a:pt x="-18283" y="338528"/>
                  <a:pt x="8814" y="98930"/>
                  <a:pt x="0" y="0"/>
                </a:cubicBezTo>
                <a:close/>
              </a:path>
            </a:pathLst>
          </a:custGeom>
          <a:solidFill>
            <a:srgbClr val="003CB4"/>
          </a:solidFill>
          <a:ln>
            <a:extLst>
              <a:ext uri="{C807C97D-BFC1-408E-A445-0C87EB9F89A2}">
                <ask:lineSketchStyleProps xmlns:ask="http://schemas.microsoft.com/office/drawing/2018/sketchyshapes" sd="236891443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02</a:t>
            </a:r>
          </a:p>
          <a:p>
            <a:pPr algn="ctr"/>
            <a:endParaRPr lang="de-AT" sz="1000" dirty="0"/>
          </a:p>
          <a:p>
            <a:pPr algn="ctr"/>
            <a:r>
              <a:rPr lang="de-AT" sz="2200" dirty="0"/>
              <a:t>Dein Sicherheitsnetz...</a:t>
            </a:r>
          </a:p>
        </p:txBody>
      </p:sp>
      <p:sp>
        <p:nvSpPr>
          <p:cNvPr id="12" name="Rechteck 11">
            <a:extLst>
              <a:ext uri="{FF2B5EF4-FFF2-40B4-BE49-F238E27FC236}">
                <a16:creationId xmlns:a16="http://schemas.microsoft.com/office/drawing/2014/main" id="{B60EBF30-0267-ACBB-A862-CF2667443A6E}"/>
              </a:ext>
            </a:extLst>
          </p:cNvPr>
          <p:cNvSpPr/>
          <p:nvPr/>
        </p:nvSpPr>
        <p:spPr>
          <a:xfrm>
            <a:off x="4840224" y="4048282"/>
            <a:ext cx="5976000" cy="900000"/>
          </a:xfrm>
          <a:custGeom>
            <a:avLst/>
            <a:gdLst>
              <a:gd name="connsiteX0" fmla="*/ 0 w 5976000"/>
              <a:gd name="connsiteY0" fmla="*/ 0 h 900000"/>
              <a:gd name="connsiteX1" fmla="*/ 723760 w 5976000"/>
              <a:gd name="connsiteY1" fmla="*/ 0 h 900000"/>
              <a:gd name="connsiteX2" fmla="*/ 1387760 w 5976000"/>
              <a:gd name="connsiteY2" fmla="*/ 0 h 900000"/>
              <a:gd name="connsiteX3" fmla="*/ 2111520 w 5976000"/>
              <a:gd name="connsiteY3" fmla="*/ 0 h 900000"/>
              <a:gd name="connsiteX4" fmla="*/ 2596240 w 5976000"/>
              <a:gd name="connsiteY4" fmla="*/ 0 h 900000"/>
              <a:gd name="connsiteX5" fmla="*/ 3260240 w 5976000"/>
              <a:gd name="connsiteY5" fmla="*/ 0 h 900000"/>
              <a:gd name="connsiteX6" fmla="*/ 3744960 w 5976000"/>
              <a:gd name="connsiteY6" fmla="*/ 0 h 900000"/>
              <a:gd name="connsiteX7" fmla="*/ 4349200 w 5976000"/>
              <a:gd name="connsiteY7" fmla="*/ 0 h 900000"/>
              <a:gd name="connsiteX8" fmla="*/ 4833920 w 5976000"/>
              <a:gd name="connsiteY8" fmla="*/ 0 h 900000"/>
              <a:gd name="connsiteX9" fmla="*/ 5976000 w 5976000"/>
              <a:gd name="connsiteY9" fmla="*/ 0 h 900000"/>
              <a:gd name="connsiteX10" fmla="*/ 5976000 w 5976000"/>
              <a:gd name="connsiteY10" fmla="*/ 423000 h 900000"/>
              <a:gd name="connsiteX11" fmla="*/ 5976000 w 5976000"/>
              <a:gd name="connsiteY11" fmla="*/ 900000 h 900000"/>
              <a:gd name="connsiteX12" fmla="*/ 5491280 w 5976000"/>
              <a:gd name="connsiteY12" fmla="*/ 900000 h 900000"/>
              <a:gd name="connsiteX13" fmla="*/ 4887040 w 5976000"/>
              <a:gd name="connsiteY13" fmla="*/ 900000 h 900000"/>
              <a:gd name="connsiteX14" fmla="*/ 4163280 w 5976000"/>
              <a:gd name="connsiteY14" fmla="*/ 900000 h 900000"/>
              <a:gd name="connsiteX15" fmla="*/ 3618800 w 5976000"/>
              <a:gd name="connsiteY15" fmla="*/ 900000 h 900000"/>
              <a:gd name="connsiteX16" fmla="*/ 2895040 w 5976000"/>
              <a:gd name="connsiteY16" fmla="*/ 900000 h 900000"/>
              <a:gd name="connsiteX17" fmla="*/ 2410320 w 5976000"/>
              <a:gd name="connsiteY17" fmla="*/ 900000 h 900000"/>
              <a:gd name="connsiteX18" fmla="*/ 1865840 w 5976000"/>
              <a:gd name="connsiteY18" fmla="*/ 900000 h 900000"/>
              <a:gd name="connsiteX19" fmla="*/ 1201840 w 5976000"/>
              <a:gd name="connsiteY19" fmla="*/ 900000 h 900000"/>
              <a:gd name="connsiteX20" fmla="*/ 717120 w 5976000"/>
              <a:gd name="connsiteY20" fmla="*/ 900000 h 900000"/>
              <a:gd name="connsiteX21" fmla="*/ 0 w 5976000"/>
              <a:gd name="connsiteY21" fmla="*/ 900000 h 900000"/>
              <a:gd name="connsiteX22" fmla="*/ 0 w 5976000"/>
              <a:gd name="connsiteY22" fmla="*/ 441000 h 900000"/>
              <a:gd name="connsiteX23" fmla="*/ 0 w 5976000"/>
              <a:gd name="connsiteY23"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76000" h="900000" fill="none" extrusionOk="0">
                <a:moveTo>
                  <a:pt x="0" y="0"/>
                </a:moveTo>
                <a:cubicBezTo>
                  <a:pt x="255483" y="-23408"/>
                  <a:pt x="514745" y="-32144"/>
                  <a:pt x="723760" y="0"/>
                </a:cubicBezTo>
                <a:cubicBezTo>
                  <a:pt x="932775" y="32144"/>
                  <a:pt x="1137167" y="16914"/>
                  <a:pt x="1387760" y="0"/>
                </a:cubicBezTo>
                <a:cubicBezTo>
                  <a:pt x="1638353" y="-16914"/>
                  <a:pt x="1917499" y="25609"/>
                  <a:pt x="2111520" y="0"/>
                </a:cubicBezTo>
                <a:cubicBezTo>
                  <a:pt x="2305541" y="-25609"/>
                  <a:pt x="2421408" y="23287"/>
                  <a:pt x="2596240" y="0"/>
                </a:cubicBezTo>
                <a:cubicBezTo>
                  <a:pt x="2771072" y="-23287"/>
                  <a:pt x="3121377" y="20952"/>
                  <a:pt x="3260240" y="0"/>
                </a:cubicBezTo>
                <a:cubicBezTo>
                  <a:pt x="3399103" y="-20952"/>
                  <a:pt x="3610336" y="-7096"/>
                  <a:pt x="3744960" y="0"/>
                </a:cubicBezTo>
                <a:cubicBezTo>
                  <a:pt x="3879584" y="7096"/>
                  <a:pt x="4135289" y="-6615"/>
                  <a:pt x="4349200" y="0"/>
                </a:cubicBezTo>
                <a:cubicBezTo>
                  <a:pt x="4563111" y="6615"/>
                  <a:pt x="4641946" y="-14034"/>
                  <a:pt x="4833920" y="0"/>
                </a:cubicBezTo>
                <a:cubicBezTo>
                  <a:pt x="5025894" y="14034"/>
                  <a:pt x="5614529" y="-15860"/>
                  <a:pt x="5976000" y="0"/>
                </a:cubicBezTo>
                <a:cubicBezTo>
                  <a:pt x="5976529" y="84642"/>
                  <a:pt x="5986637" y="236339"/>
                  <a:pt x="5976000" y="423000"/>
                </a:cubicBezTo>
                <a:cubicBezTo>
                  <a:pt x="5965363" y="609661"/>
                  <a:pt x="5985992" y="704158"/>
                  <a:pt x="5976000" y="900000"/>
                </a:cubicBezTo>
                <a:cubicBezTo>
                  <a:pt x="5734278" y="921131"/>
                  <a:pt x="5676510" y="913960"/>
                  <a:pt x="5491280" y="900000"/>
                </a:cubicBezTo>
                <a:cubicBezTo>
                  <a:pt x="5306050" y="886040"/>
                  <a:pt x="5142798" y="874018"/>
                  <a:pt x="4887040" y="900000"/>
                </a:cubicBezTo>
                <a:cubicBezTo>
                  <a:pt x="4631282" y="925982"/>
                  <a:pt x="4492218" y="931341"/>
                  <a:pt x="4163280" y="900000"/>
                </a:cubicBezTo>
                <a:cubicBezTo>
                  <a:pt x="3834342" y="868659"/>
                  <a:pt x="3776690" y="876764"/>
                  <a:pt x="3618800" y="900000"/>
                </a:cubicBezTo>
                <a:cubicBezTo>
                  <a:pt x="3460910" y="923236"/>
                  <a:pt x="3055205" y="916323"/>
                  <a:pt x="2895040" y="900000"/>
                </a:cubicBezTo>
                <a:cubicBezTo>
                  <a:pt x="2734875" y="883677"/>
                  <a:pt x="2531944" y="909915"/>
                  <a:pt x="2410320" y="900000"/>
                </a:cubicBezTo>
                <a:cubicBezTo>
                  <a:pt x="2288696" y="890085"/>
                  <a:pt x="2029086" y="908496"/>
                  <a:pt x="1865840" y="900000"/>
                </a:cubicBezTo>
                <a:cubicBezTo>
                  <a:pt x="1702594" y="891504"/>
                  <a:pt x="1454227" y="885118"/>
                  <a:pt x="1201840" y="900000"/>
                </a:cubicBezTo>
                <a:cubicBezTo>
                  <a:pt x="949453" y="914882"/>
                  <a:pt x="930093" y="887450"/>
                  <a:pt x="717120" y="900000"/>
                </a:cubicBezTo>
                <a:cubicBezTo>
                  <a:pt x="504147" y="912550"/>
                  <a:pt x="226176" y="868840"/>
                  <a:pt x="0" y="900000"/>
                </a:cubicBezTo>
                <a:cubicBezTo>
                  <a:pt x="11561" y="802939"/>
                  <a:pt x="7349" y="663003"/>
                  <a:pt x="0" y="441000"/>
                </a:cubicBezTo>
                <a:cubicBezTo>
                  <a:pt x="-7349" y="218997"/>
                  <a:pt x="-21150" y="129404"/>
                  <a:pt x="0" y="0"/>
                </a:cubicBezTo>
                <a:close/>
              </a:path>
              <a:path w="5976000" h="900000" stroke="0" extrusionOk="0">
                <a:moveTo>
                  <a:pt x="0" y="0"/>
                </a:moveTo>
                <a:cubicBezTo>
                  <a:pt x="261728" y="1125"/>
                  <a:pt x="332819" y="-2128"/>
                  <a:pt x="604240" y="0"/>
                </a:cubicBezTo>
                <a:cubicBezTo>
                  <a:pt x="875661" y="2128"/>
                  <a:pt x="906529" y="-6976"/>
                  <a:pt x="1148720" y="0"/>
                </a:cubicBezTo>
                <a:cubicBezTo>
                  <a:pt x="1390911" y="6976"/>
                  <a:pt x="1620669" y="-4954"/>
                  <a:pt x="1932240" y="0"/>
                </a:cubicBezTo>
                <a:cubicBezTo>
                  <a:pt x="2243811" y="4954"/>
                  <a:pt x="2341789" y="13769"/>
                  <a:pt x="2536480" y="0"/>
                </a:cubicBezTo>
                <a:cubicBezTo>
                  <a:pt x="2731171" y="-13769"/>
                  <a:pt x="3000033" y="-28418"/>
                  <a:pt x="3140720" y="0"/>
                </a:cubicBezTo>
                <a:cubicBezTo>
                  <a:pt x="3281407" y="28418"/>
                  <a:pt x="3665026" y="31785"/>
                  <a:pt x="3804720" y="0"/>
                </a:cubicBezTo>
                <a:cubicBezTo>
                  <a:pt x="3944414" y="-31785"/>
                  <a:pt x="4052260" y="-7372"/>
                  <a:pt x="4289440" y="0"/>
                </a:cubicBezTo>
                <a:cubicBezTo>
                  <a:pt x="4526620" y="7372"/>
                  <a:pt x="4727203" y="-9410"/>
                  <a:pt x="5013200" y="0"/>
                </a:cubicBezTo>
                <a:cubicBezTo>
                  <a:pt x="5299197" y="9410"/>
                  <a:pt x="5783269" y="-18210"/>
                  <a:pt x="5976000" y="0"/>
                </a:cubicBezTo>
                <a:cubicBezTo>
                  <a:pt x="5968927" y="223062"/>
                  <a:pt x="5986402" y="338361"/>
                  <a:pt x="5976000" y="450000"/>
                </a:cubicBezTo>
                <a:cubicBezTo>
                  <a:pt x="5965598" y="561639"/>
                  <a:pt x="5997147" y="789487"/>
                  <a:pt x="5976000" y="900000"/>
                </a:cubicBezTo>
                <a:cubicBezTo>
                  <a:pt x="5785986" y="872163"/>
                  <a:pt x="5493372" y="911767"/>
                  <a:pt x="5252240" y="900000"/>
                </a:cubicBezTo>
                <a:cubicBezTo>
                  <a:pt x="5011108" y="888233"/>
                  <a:pt x="4790763" y="884863"/>
                  <a:pt x="4468720" y="900000"/>
                </a:cubicBezTo>
                <a:cubicBezTo>
                  <a:pt x="4146677" y="915137"/>
                  <a:pt x="4182526" y="888206"/>
                  <a:pt x="3984000" y="900000"/>
                </a:cubicBezTo>
                <a:cubicBezTo>
                  <a:pt x="3785474" y="911794"/>
                  <a:pt x="3364190" y="911498"/>
                  <a:pt x="3200480" y="900000"/>
                </a:cubicBezTo>
                <a:cubicBezTo>
                  <a:pt x="3036770" y="888502"/>
                  <a:pt x="2929511" y="922272"/>
                  <a:pt x="2715760" y="900000"/>
                </a:cubicBezTo>
                <a:cubicBezTo>
                  <a:pt x="2502009" y="877728"/>
                  <a:pt x="2324963" y="921817"/>
                  <a:pt x="2111520" y="900000"/>
                </a:cubicBezTo>
                <a:cubicBezTo>
                  <a:pt x="1898077" y="878183"/>
                  <a:pt x="1588710" y="892563"/>
                  <a:pt x="1328000" y="900000"/>
                </a:cubicBezTo>
                <a:cubicBezTo>
                  <a:pt x="1067290" y="907437"/>
                  <a:pt x="931666" y="917879"/>
                  <a:pt x="723760" y="900000"/>
                </a:cubicBezTo>
                <a:cubicBezTo>
                  <a:pt x="515854" y="882121"/>
                  <a:pt x="257005" y="916169"/>
                  <a:pt x="0" y="900000"/>
                </a:cubicBezTo>
                <a:cubicBezTo>
                  <a:pt x="4281" y="751436"/>
                  <a:pt x="20835" y="619719"/>
                  <a:pt x="0" y="432000"/>
                </a:cubicBezTo>
                <a:cubicBezTo>
                  <a:pt x="-20835" y="244281"/>
                  <a:pt x="-13107" y="137502"/>
                  <a:pt x="0" y="0"/>
                </a:cubicBezTo>
                <a:close/>
              </a:path>
            </a:pathLst>
          </a:custGeom>
          <a:solidFill>
            <a:srgbClr val="C5D8FF"/>
          </a:solidFill>
          <a:ln>
            <a:extLst>
              <a:ext uri="{C807C97D-BFC1-408E-A445-0C87EB9F89A2}">
                <ask:lineSketchStyleProps xmlns:ask="http://schemas.microsoft.com/office/drawing/2018/sketchyshapes" sd="171870794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für unerwartete Ausgaben finanziell gewappnet zu sein.</a:t>
            </a:r>
          </a:p>
        </p:txBody>
      </p:sp>
      <p:sp>
        <p:nvSpPr>
          <p:cNvPr id="13" name="Rechteck 12">
            <a:extLst>
              <a:ext uri="{FF2B5EF4-FFF2-40B4-BE49-F238E27FC236}">
                <a16:creationId xmlns:a16="http://schemas.microsoft.com/office/drawing/2014/main" id="{5191ED4E-116F-D7DF-AC2C-297598915460}"/>
              </a:ext>
            </a:extLst>
          </p:cNvPr>
          <p:cNvSpPr/>
          <p:nvPr/>
        </p:nvSpPr>
        <p:spPr>
          <a:xfrm>
            <a:off x="2335403" y="2078658"/>
            <a:ext cx="3636000" cy="900000"/>
          </a:xfrm>
          <a:custGeom>
            <a:avLst/>
            <a:gdLst>
              <a:gd name="connsiteX0" fmla="*/ 0 w 3636000"/>
              <a:gd name="connsiteY0" fmla="*/ 0 h 900000"/>
              <a:gd name="connsiteX1" fmla="*/ 533280 w 3636000"/>
              <a:gd name="connsiteY1" fmla="*/ 0 h 900000"/>
              <a:gd name="connsiteX2" fmla="*/ 1175640 w 3636000"/>
              <a:gd name="connsiteY2" fmla="*/ 0 h 900000"/>
              <a:gd name="connsiteX3" fmla="*/ 1708920 w 3636000"/>
              <a:gd name="connsiteY3" fmla="*/ 0 h 900000"/>
              <a:gd name="connsiteX4" fmla="*/ 2351280 w 3636000"/>
              <a:gd name="connsiteY4" fmla="*/ 0 h 900000"/>
              <a:gd name="connsiteX5" fmla="*/ 2920920 w 3636000"/>
              <a:gd name="connsiteY5" fmla="*/ 0 h 900000"/>
              <a:gd name="connsiteX6" fmla="*/ 3636000 w 3636000"/>
              <a:gd name="connsiteY6" fmla="*/ 0 h 900000"/>
              <a:gd name="connsiteX7" fmla="*/ 3636000 w 3636000"/>
              <a:gd name="connsiteY7" fmla="*/ 459000 h 900000"/>
              <a:gd name="connsiteX8" fmla="*/ 3636000 w 3636000"/>
              <a:gd name="connsiteY8" fmla="*/ 900000 h 900000"/>
              <a:gd name="connsiteX9" fmla="*/ 3139080 w 3636000"/>
              <a:gd name="connsiteY9" fmla="*/ 900000 h 900000"/>
              <a:gd name="connsiteX10" fmla="*/ 2460360 w 3636000"/>
              <a:gd name="connsiteY10" fmla="*/ 900000 h 900000"/>
              <a:gd name="connsiteX11" fmla="*/ 1854360 w 3636000"/>
              <a:gd name="connsiteY11" fmla="*/ 900000 h 900000"/>
              <a:gd name="connsiteX12" fmla="*/ 1284720 w 3636000"/>
              <a:gd name="connsiteY12" fmla="*/ 900000 h 900000"/>
              <a:gd name="connsiteX13" fmla="*/ 642360 w 3636000"/>
              <a:gd name="connsiteY13" fmla="*/ 900000 h 900000"/>
              <a:gd name="connsiteX14" fmla="*/ 0 w 3636000"/>
              <a:gd name="connsiteY14" fmla="*/ 900000 h 900000"/>
              <a:gd name="connsiteX15" fmla="*/ 0 w 3636000"/>
              <a:gd name="connsiteY15" fmla="*/ 459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253816" y="9377"/>
                  <a:pt x="359858" y="15993"/>
                  <a:pt x="533280" y="0"/>
                </a:cubicBezTo>
                <a:cubicBezTo>
                  <a:pt x="706702" y="-15993"/>
                  <a:pt x="913818" y="6815"/>
                  <a:pt x="1175640" y="0"/>
                </a:cubicBezTo>
                <a:cubicBezTo>
                  <a:pt x="1437462" y="-6815"/>
                  <a:pt x="1553826" y="11166"/>
                  <a:pt x="1708920" y="0"/>
                </a:cubicBezTo>
                <a:cubicBezTo>
                  <a:pt x="1864014" y="-11166"/>
                  <a:pt x="2083312" y="-20258"/>
                  <a:pt x="2351280" y="0"/>
                </a:cubicBezTo>
                <a:cubicBezTo>
                  <a:pt x="2619248" y="20258"/>
                  <a:pt x="2661207" y="8228"/>
                  <a:pt x="2920920" y="0"/>
                </a:cubicBezTo>
                <a:cubicBezTo>
                  <a:pt x="3180633" y="-8228"/>
                  <a:pt x="3342351" y="-11079"/>
                  <a:pt x="3636000" y="0"/>
                </a:cubicBezTo>
                <a:cubicBezTo>
                  <a:pt x="3657715" y="121742"/>
                  <a:pt x="3652557" y="242893"/>
                  <a:pt x="3636000" y="459000"/>
                </a:cubicBezTo>
                <a:cubicBezTo>
                  <a:pt x="3619443" y="675107"/>
                  <a:pt x="3640900" y="792801"/>
                  <a:pt x="3636000" y="900000"/>
                </a:cubicBezTo>
                <a:cubicBezTo>
                  <a:pt x="3427249" y="879739"/>
                  <a:pt x="3381862" y="906256"/>
                  <a:pt x="3139080" y="900000"/>
                </a:cubicBezTo>
                <a:cubicBezTo>
                  <a:pt x="2896298" y="893744"/>
                  <a:pt x="2758337" y="907182"/>
                  <a:pt x="2460360" y="900000"/>
                </a:cubicBezTo>
                <a:cubicBezTo>
                  <a:pt x="2162383" y="892818"/>
                  <a:pt x="2038663" y="910687"/>
                  <a:pt x="1854360" y="900000"/>
                </a:cubicBezTo>
                <a:cubicBezTo>
                  <a:pt x="1670057" y="889313"/>
                  <a:pt x="1473291" y="899957"/>
                  <a:pt x="1284720" y="900000"/>
                </a:cubicBezTo>
                <a:cubicBezTo>
                  <a:pt x="1096149" y="900043"/>
                  <a:pt x="776882" y="903962"/>
                  <a:pt x="642360" y="900000"/>
                </a:cubicBezTo>
                <a:cubicBezTo>
                  <a:pt x="507838" y="896038"/>
                  <a:pt x="315092" y="896165"/>
                  <a:pt x="0" y="900000"/>
                </a:cubicBezTo>
                <a:cubicBezTo>
                  <a:pt x="7406" y="758719"/>
                  <a:pt x="-11130" y="634265"/>
                  <a:pt x="0" y="459000"/>
                </a:cubicBezTo>
                <a:cubicBezTo>
                  <a:pt x="11130" y="283735"/>
                  <a:pt x="11917" y="127064"/>
                  <a:pt x="0" y="0"/>
                </a:cubicBezTo>
                <a:close/>
              </a:path>
              <a:path w="3636000" h="900000" stroke="0" extrusionOk="0">
                <a:moveTo>
                  <a:pt x="0" y="0"/>
                </a:moveTo>
                <a:cubicBezTo>
                  <a:pt x="151730" y="19984"/>
                  <a:pt x="296472" y="-13650"/>
                  <a:pt x="569640" y="0"/>
                </a:cubicBezTo>
                <a:cubicBezTo>
                  <a:pt x="842808" y="13650"/>
                  <a:pt x="905886" y="10057"/>
                  <a:pt x="1066560" y="0"/>
                </a:cubicBezTo>
                <a:cubicBezTo>
                  <a:pt x="1227234" y="-10057"/>
                  <a:pt x="1398008" y="7789"/>
                  <a:pt x="1563480" y="0"/>
                </a:cubicBezTo>
                <a:cubicBezTo>
                  <a:pt x="1728952" y="-7789"/>
                  <a:pt x="1996418" y="28154"/>
                  <a:pt x="2169480" y="0"/>
                </a:cubicBezTo>
                <a:cubicBezTo>
                  <a:pt x="2342542" y="-28154"/>
                  <a:pt x="2539460" y="8508"/>
                  <a:pt x="2775480" y="0"/>
                </a:cubicBezTo>
                <a:cubicBezTo>
                  <a:pt x="3011500" y="-8508"/>
                  <a:pt x="3214666" y="34695"/>
                  <a:pt x="3636000" y="0"/>
                </a:cubicBezTo>
                <a:cubicBezTo>
                  <a:pt x="3623312" y="172551"/>
                  <a:pt x="3636674" y="334698"/>
                  <a:pt x="3636000" y="450000"/>
                </a:cubicBezTo>
                <a:cubicBezTo>
                  <a:pt x="3635326" y="565302"/>
                  <a:pt x="3638025" y="720725"/>
                  <a:pt x="3636000" y="900000"/>
                </a:cubicBezTo>
                <a:cubicBezTo>
                  <a:pt x="3480195" y="874745"/>
                  <a:pt x="3258441" y="907763"/>
                  <a:pt x="3102720" y="900000"/>
                </a:cubicBezTo>
                <a:cubicBezTo>
                  <a:pt x="2946999" y="892237"/>
                  <a:pt x="2794376" y="921438"/>
                  <a:pt x="2533080" y="900000"/>
                </a:cubicBezTo>
                <a:cubicBezTo>
                  <a:pt x="2271784" y="878562"/>
                  <a:pt x="2230471" y="875695"/>
                  <a:pt x="1963440" y="900000"/>
                </a:cubicBezTo>
                <a:cubicBezTo>
                  <a:pt x="1696409" y="924305"/>
                  <a:pt x="1554381" y="910232"/>
                  <a:pt x="1430160" y="900000"/>
                </a:cubicBezTo>
                <a:cubicBezTo>
                  <a:pt x="1305939" y="889768"/>
                  <a:pt x="949403" y="912015"/>
                  <a:pt x="787800" y="900000"/>
                </a:cubicBezTo>
                <a:cubicBezTo>
                  <a:pt x="626197" y="887985"/>
                  <a:pt x="362937" y="914411"/>
                  <a:pt x="0" y="900000"/>
                </a:cubicBezTo>
                <a:cubicBezTo>
                  <a:pt x="-17110" y="755302"/>
                  <a:pt x="8244" y="660909"/>
                  <a:pt x="0" y="468000"/>
                </a:cubicBezTo>
                <a:cubicBezTo>
                  <a:pt x="-8244" y="275091"/>
                  <a:pt x="11196" y="229812"/>
                  <a:pt x="0" y="0"/>
                </a:cubicBezTo>
                <a:close/>
              </a:path>
            </a:pathLst>
          </a:custGeom>
          <a:solidFill>
            <a:srgbClr val="F177C3"/>
          </a:solidFill>
          <a:ln>
            <a:extLst>
              <a:ext uri="{C807C97D-BFC1-408E-A445-0C87EB9F89A2}">
                <ask:lineSketchStyleProps xmlns:ask="http://schemas.microsoft.com/office/drawing/2018/sketchyshapes" sd="201005387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04</a:t>
            </a:r>
          </a:p>
          <a:p>
            <a:pPr algn="ctr"/>
            <a:endParaRPr lang="de-AT" sz="1000" dirty="0"/>
          </a:p>
          <a:p>
            <a:pPr algn="ctr"/>
            <a:r>
              <a:rPr lang="de-AT" sz="2200" dirty="0"/>
              <a:t>Deine langfristige Vision...</a:t>
            </a:r>
          </a:p>
        </p:txBody>
      </p:sp>
      <p:sp>
        <p:nvSpPr>
          <p:cNvPr id="14" name="Rechteck 13">
            <a:extLst>
              <a:ext uri="{FF2B5EF4-FFF2-40B4-BE49-F238E27FC236}">
                <a16:creationId xmlns:a16="http://schemas.microsoft.com/office/drawing/2014/main" id="{A3482B05-C09D-BEF5-26C0-8934635DE6AE}"/>
              </a:ext>
            </a:extLst>
          </p:cNvPr>
          <p:cNvSpPr/>
          <p:nvPr/>
        </p:nvSpPr>
        <p:spPr>
          <a:xfrm>
            <a:off x="6059424" y="2078658"/>
            <a:ext cx="5976000" cy="900000"/>
          </a:xfrm>
          <a:custGeom>
            <a:avLst/>
            <a:gdLst>
              <a:gd name="connsiteX0" fmla="*/ 0 w 5976000"/>
              <a:gd name="connsiteY0" fmla="*/ 0 h 900000"/>
              <a:gd name="connsiteX1" fmla="*/ 723760 w 5976000"/>
              <a:gd name="connsiteY1" fmla="*/ 0 h 900000"/>
              <a:gd name="connsiteX2" fmla="*/ 1268240 w 5976000"/>
              <a:gd name="connsiteY2" fmla="*/ 0 h 900000"/>
              <a:gd name="connsiteX3" fmla="*/ 1812720 w 5976000"/>
              <a:gd name="connsiteY3" fmla="*/ 0 h 900000"/>
              <a:gd name="connsiteX4" fmla="*/ 2596240 w 5976000"/>
              <a:gd name="connsiteY4" fmla="*/ 0 h 900000"/>
              <a:gd name="connsiteX5" fmla="*/ 3379760 w 5976000"/>
              <a:gd name="connsiteY5" fmla="*/ 0 h 900000"/>
              <a:gd name="connsiteX6" fmla="*/ 4043760 w 5976000"/>
              <a:gd name="connsiteY6" fmla="*/ 0 h 900000"/>
              <a:gd name="connsiteX7" fmla="*/ 4827280 w 5976000"/>
              <a:gd name="connsiteY7" fmla="*/ 0 h 900000"/>
              <a:gd name="connsiteX8" fmla="*/ 5371760 w 5976000"/>
              <a:gd name="connsiteY8" fmla="*/ 0 h 900000"/>
              <a:gd name="connsiteX9" fmla="*/ 5976000 w 5976000"/>
              <a:gd name="connsiteY9" fmla="*/ 0 h 900000"/>
              <a:gd name="connsiteX10" fmla="*/ 5976000 w 5976000"/>
              <a:gd name="connsiteY10" fmla="*/ 432000 h 900000"/>
              <a:gd name="connsiteX11" fmla="*/ 5976000 w 5976000"/>
              <a:gd name="connsiteY11" fmla="*/ 900000 h 900000"/>
              <a:gd name="connsiteX12" fmla="*/ 5252240 w 5976000"/>
              <a:gd name="connsiteY12" fmla="*/ 900000 h 900000"/>
              <a:gd name="connsiteX13" fmla="*/ 4767520 w 5976000"/>
              <a:gd name="connsiteY13" fmla="*/ 900000 h 900000"/>
              <a:gd name="connsiteX14" fmla="*/ 3984000 w 5976000"/>
              <a:gd name="connsiteY14" fmla="*/ 900000 h 900000"/>
              <a:gd name="connsiteX15" fmla="*/ 3439520 w 5976000"/>
              <a:gd name="connsiteY15" fmla="*/ 900000 h 900000"/>
              <a:gd name="connsiteX16" fmla="*/ 2775520 w 5976000"/>
              <a:gd name="connsiteY16" fmla="*/ 900000 h 900000"/>
              <a:gd name="connsiteX17" fmla="*/ 1992000 w 5976000"/>
              <a:gd name="connsiteY17" fmla="*/ 900000 h 900000"/>
              <a:gd name="connsiteX18" fmla="*/ 1387760 w 5976000"/>
              <a:gd name="connsiteY18" fmla="*/ 900000 h 900000"/>
              <a:gd name="connsiteX19" fmla="*/ 723760 w 5976000"/>
              <a:gd name="connsiteY19" fmla="*/ 900000 h 900000"/>
              <a:gd name="connsiteX20" fmla="*/ 0 w 5976000"/>
              <a:gd name="connsiteY20" fmla="*/ 900000 h 900000"/>
              <a:gd name="connsiteX21" fmla="*/ 0 w 5976000"/>
              <a:gd name="connsiteY21" fmla="*/ 468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264285" y="-35753"/>
                  <a:pt x="407345" y="3043"/>
                  <a:pt x="723760" y="0"/>
                </a:cubicBezTo>
                <a:cubicBezTo>
                  <a:pt x="1040175" y="-3043"/>
                  <a:pt x="1125974" y="18805"/>
                  <a:pt x="1268240" y="0"/>
                </a:cubicBezTo>
                <a:cubicBezTo>
                  <a:pt x="1410506" y="-18805"/>
                  <a:pt x="1569511" y="21132"/>
                  <a:pt x="1812720" y="0"/>
                </a:cubicBezTo>
                <a:cubicBezTo>
                  <a:pt x="2055929" y="-21132"/>
                  <a:pt x="2308754" y="1736"/>
                  <a:pt x="2596240" y="0"/>
                </a:cubicBezTo>
                <a:cubicBezTo>
                  <a:pt x="2883726" y="-1736"/>
                  <a:pt x="3110880" y="15501"/>
                  <a:pt x="3379760" y="0"/>
                </a:cubicBezTo>
                <a:cubicBezTo>
                  <a:pt x="3648640" y="-15501"/>
                  <a:pt x="3867858" y="-1147"/>
                  <a:pt x="4043760" y="0"/>
                </a:cubicBezTo>
                <a:cubicBezTo>
                  <a:pt x="4219662" y="1147"/>
                  <a:pt x="4585471" y="17092"/>
                  <a:pt x="4827280" y="0"/>
                </a:cubicBezTo>
                <a:cubicBezTo>
                  <a:pt x="5069089" y="-17092"/>
                  <a:pt x="5109678" y="-3582"/>
                  <a:pt x="5371760" y="0"/>
                </a:cubicBezTo>
                <a:cubicBezTo>
                  <a:pt x="5633842" y="3582"/>
                  <a:pt x="5736211" y="-18518"/>
                  <a:pt x="5976000" y="0"/>
                </a:cubicBezTo>
                <a:cubicBezTo>
                  <a:pt x="5961063" y="156782"/>
                  <a:pt x="5982535" y="283941"/>
                  <a:pt x="5976000" y="432000"/>
                </a:cubicBezTo>
                <a:cubicBezTo>
                  <a:pt x="5969465" y="580059"/>
                  <a:pt x="5959462" y="693440"/>
                  <a:pt x="5976000" y="900000"/>
                </a:cubicBezTo>
                <a:cubicBezTo>
                  <a:pt x="5623162" y="903972"/>
                  <a:pt x="5468571" y="902444"/>
                  <a:pt x="5252240" y="900000"/>
                </a:cubicBezTo>
                <a:cubicBezTo>
                  <a:pt x="5035909" y="897556"/>
                  <a:pt x="4864981" y="915686"/>
                  <a:pt x="4767520" y="900000"/>
                </a:cubicBezTo>
                <a:cubicBezTo>
                  <a:pt x="4670059" y="884314"/>
                  <a:pt x="4260513" y="872757"/>
                  <a:pt x="3984000" y="900000"/>
                </a:cubicBezTo>
                <a:cubicBezTo>
                  <a:pt x="3707487" y="927243"/>
                  <a:pt x="3647659" y="898314"/>
                  <a:pt x="3439520" y="900000"/>
                </a:cubicBezTo>
                <a:cubicBezTo>
                  <a:pt x="3231381" y="901686"/>
                  <a:pt x="2995817" y="881485"/>
                  <a:pt x="2775520" y="900000"/>
                </a:cubicBezTo>
                <a:cubicBezTo>
                  <a:pt x="2555223" y="918515"/>
                  <a:pt x="2275620" y="901007"/>
                  <a:pt x="1992000" y="900000"/>
                </a:cubicBezTo>
                <a:cubicBezTo>
                  <a:pt x="1708380" y="898993"/>
                  <a:pt x="1657872" y="925714"/>
                  <a:pt x="1387760" y="900000"/>
                </a:cubicBezTo>
                <a:cubicBezTo>
                  <a:pt x="1117648" y="874286"/>
                  <a:pt x="953183" y="898909"/>
                  <a:pt x="723760" y="900000"/>
                </a:cubicBezTo>
                <a:cubicBezTo>
                  <a:pt x="494337" y="901091"/>
                  <a:pt x="335101" y="935833"/>
                  <a:pt x="0" y="900000"/>
                </a:cubicBezTo>
                <a:cubicBezTo>
                  <a:pt x="-6554" y="753125"/>
                  <a:pt x="-10999" y="671874"/>
                  <a:pt x="0" y="468000"/>
                </a:cubicBezTo>
                <a:cubicBezTo>
                  <a:pt x="10999" y="264126"/>
                  <a:pt x="-12648" y="209046"/>
                  <a:pt x="0" y="0"/>
                </a:cubicBezTo>
                <a:close/>
              </a:path>
              <a:path w="5976000" h="900000" stroke="0" extrusionOk="0">
                <a:moveTo>
                  <a:pt x="0" y="0"/>
                </a:moveTo>
                <a:cubicBezTo>
                  <a:pt x="287205" y="20517"/>
                  <a:pt x="477842" y="20338"/>
                  <a:pt x="604240" y="0"/>
                </a:cubicBezTo>
                <a:cubicBezTo>
                  <a:pt x="730638" y="-20338"/>
                  <a:pt x="903286" y="9518"/>
                  <a:pt x="1148720" y="0"/>
                </a:cubicBezTo>
                <a:cubicBezTo>
                  <a:pt x="1394154" y="-9518"/>
                  <a:pt x="1619393" y="-23601"/>
                  <a:pt x="1812720" y="0"/>
                </a:cubicBezTo>
                <a:cubicBezTo>
                  <a:pt x="2006047" y="23601"/>
                  <a:pt x="2328269" y="31546"/>
                  <a:pt x="2536480" y="0"/>
                </a:cubicBezTo>
                <a:cubicBezTo>
                  <a:pt x="2744691" y="-31546"/>
                  <a:pt x="2921101" y="1068"/>
                  <a:pt x="3080960" y="0"/>
                </a:cubicBezTo>
                <a:cubicBezTo>
                  <a:pt x="3240819" y="-1068"/>
                  <a:pt x="3649653" y="1376"/>
                  <a:pt x="3864480" y="0"/>
                </a:cubicBezTo>
                <a:cubicBezTo>
                  <a:pt x="4079307" y="-1376"/>
                  <a:pt x="4197520" y="9658"/>
                  <a:pt x="4468720" y="0"/>
                </a:cubicBezTo>
                <a:cubicBezTo>
                  <a:pt x="4739920" y="-9658"/>
                  <a:pt x="4899091" y="-29721"/>
                  <a:pt x="5192480" y="0"/>
                </a:cubicBezTo>
                <a:cubicBezTo>
                  <a:pt x="5485869" y="29721"/>
                  <a:pt x="5708403" y="31877"/>
                  <a:pt x="5976000" y="0"/>
                </a:cubicBezTo>
                <a:cubicBezTo>
                  <a:pt x="5974590" y="172450"/>
                  <a:pt x="5964382" y="356132"/>
                  <a:pt x="5976000" y="450000"/>
                </a:cubicBezTo>
                <a:cubicBezTo>
                  <a:pt x="5987618" y="543868"/>
                  <a:pt x="5971451" y="691580"/>
                  <a:pt x="5976000" y="900000"/>
                </a:cubicBezTo>
                <a:cubicBezTo>
                  <a:pt x="5775893" y="879524"/>
                  <a:pt x="5727533" y="900643"/>
                  <a:pt x="5491280" y="900000"/>
                </a:cubicBezTo>
                <a:cubicBezTo>
                  <a:pt x="5255027" y="899357"/>
                  <a:pt x="5130937" y="867405"/>
                  <a:pt x="4827280" y="900000"/>
                </a:cubicBezTo>
                <a:cubicBezTo>
                  <a:pt x="4523623" y="932595"/>
                  <a:pt x="4370931" y="870980"/>
                  <a:pt x="4163280" y="900000"/>
                </a:cubicBezTo>
                <a:cubicBezTo>
                  <a:pt x="3955629" y="929020"/>
                  <a:pt x="3641170" y="883633"/>
                  <a:pt x="3439520" y="900000"/>
                </a:cubicBezTo>
                <a:cubicBezTo>
                  <a:pt x="3237870" y="916367"/>
                  <a:pt x="3037207" y="905760"/>
                  <a:pt x="2715760" y="900000"/>
                </a:cubicBezTo>
                <a:cubicBezTo>
                  <a:pt x="2394313" y="894240"/>
                  <a:pt x="2162786" y="879281"/>
                  <a:pt x="1992000" y="900000"/>
                </a:cubicBezTo>
                <a:cubicBezTo>
                  <a:pt x="1821214" y="920719"/>
                  <a:pt x="1587369" y="898152"/>
                  <a:pt x="1447520" y="900000"/>
                </a:cubicBezTo>
                <a:cubicBezTo>
                  <a:pt x="1307671" y="901848"/>
                  <a:pt x="1057960" y="899691"/>
                  <a:pt x="903040" y="900000"/>
                </a:cubicBezTo>
                <a:cubicBezTo>
                  <a:pt x="748120" y="900309"/>
                  <a:pt x="413500" y="929401"/>
                  <a:pt x="0" y="900000"/>
                </a:cubicBezTo>
                <a:cubicBezTo>
                  <a:pt x="-19006" y="706661"/>
                  <a:pt x="626" y="594147"/>
                  <a:pt x="0" y="441000"/>
                </a:cubicBezTo>
                <a:cubicBezTo>
                  <a:pt x="-626" y="287853"/>
                  <a:pt x="-18140" y="212622"/>
                  <a:pt x="0" y="0"/>
                </a:cubicBezTo>
                <a:close/>
              </a:path>
            </a:pathLst>
          </a:custGeom>
          <a:solidFill>
            <a:srgbClr val="FBD5ED"/>
          </a:solidFill>
          <a:ln>
            <a:extLst>
              <a:ext uri="{C807C97D-BFC1-408E-A445-0C87EB9F89A2}">
                <ask:lineSketchStyleProps xmlns:ask="http://schemas.microsoft.com/office/drawing/2018/sketchyshapes" sd="93592912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 für die Zukunft finanziell abgesichert zu sein.</a:t>
            </a:r>
          </a:p>
        </p:txBody>
      </p:sp>
      <p:sp>
        <p:nvSpPr>
          <p:cNvPr id="15" name="Rechteck 14">
            <a:extLst>
              <a:ext uri="{FF2B5EF4-FFF2-40B4-BE49-F238E27FC236}">
                <a16:creationId xmlns:a16="http://schemas.microsoft.com/office/drawing/2014/main" id="{913336F1-6EBC-9F26-64AF-E4FE405C5294}"/>
              </a:ext>
            </a:extLst>
          </p:cNvPr>
          <p:cNvSpPr/>
          <p:nvPr/>
        </p:nvSpPr>
        <p:spPr>
          <a:xfrm>
            <a:off x="1677035" y="3067798"/>
            <a:ext cx="3636000" cy="900000"/>
          </a:xfrm>
          <a:custGeom>
            <a:avLst/>
            <a:gdLst>
              <a:gd name="connsiteX0" fmla="*/ 0 w 3636000"/>
              <a:gd name="connsiteY0" fmla="*/ 0 h 900000"/>
              <a:gd name="connsiteX1" fmla="*/ 569640 w 3636000"/>
              <a:gd name="connsiteY1" fmla="*/ 0 h 900000"/>
              <a:gd name="connsiteX2" fmla="*/ 1175640 w 3636000"/>
              <a:gd name="connsiteY2" fmla="*/ 0 h 900000"/>
              <a:gd name="connsiteX3" fmla="*/ 1708920 w 3636000"/>
              <a:gd name="connsiteY3" fmla="*/ 0 h 900000"/>
              <a:gd name="connsiteX4" fmla="*/ 2387640 w 3636000"/>
              <a:gd name="connsiteY4" fmla="*/ 0 h 900000"/>
              <a:gd name="connsiteX5" fmla="*/ 2884560 w 3636000"/>
              <a:gd name="connsiteY5" fmla="*/ 0 h 900000"/>
              <a:gd name="connsiteX6" fmla="*/ 3636000 w 3636000"/>
              <a:gd name="connsiteY6" fmla="*/ 0 h 900000"/>
              <a:gd name="connsiteX7" fmla="*/ 3636000 w 3636000"/>
              <a:gd name="connsiteY7" fmla="*/ 468000 h 900000"/>
              <a:gd name="connsiteX8" fmla="*/ 3636000 w 3636000"/>
              <a:gd name="connsiteY8" fmla="*/ 900000 h 900000"/>
              <a:gd name="connsiteX9" fmla="*/ 3066360 w 3636000"/>
              <a:gd name="connsiteY9" fmla="*/ 900000 h 900000"/>
              <a:gd name="connsiteX10" fmla="*/ 2387640 w 3636000"/>
              <a:gd name="connsiteY10" fmla="*/ 900000 h 900000"/>
              <a:gd name="connsiteX11" fmla="*/ 1708920 w 3636000"/>
              <a:gd name="connsiteY11" fmla="*/ 900000 h 900000"/>
              <a:gd name="connsiteX12" fmla="*/ 1175640 w 3636000"/>
              <a:gd name="connsiteY12" fmla="*/ 900000 h 900000"/>
              <a:gd name="connsiteX13" fmla="*/ 569640 w 3636000"/>
              <a:gd name="connsiteY13" fmla="*/ 900000 h 900000"/>
              <a:gd name="connsiteX14" fmla="*/ 0 w 3636000"/>
              <a:gd name="connsiteY14" fmla="*/ 900000 h 900000"/>
              <a:gd name="connsiteX15" fmla="*/ 0 w 3636000"/>
              <a:gd name="connsiteY15" fmla="*/ 468000 h 900000"/>
              <a:gd name="connsiteX16" fmla="*/ 0 w 3636000"/>
              <a:gd name="connsiteY16"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6000" h="900000" fill="none" extrusionOk="0">
                <a:moveTo>
                  <a:pt x="0" y="0"/>
                </a:moveTo>
                <a:cubicBezTo>
                  <a:pt x="149317" y="14163"/>
                  <a:pt x="318411" y="-13453"/>
                  <a:pt x="569640" y="0"/>
                </a:cubicBezTo>
                <a:cubicBezTo>
                  <a:pt x="820869" y="13453"/>
                  <a:pt x="877029" y="-18414"/>
                  <a:pt x="1175640" y="0"/>
                </a:cubicBezTo>
                <a:cubicBezTo>
                  <a:pt x="1474251" y="18414"/>
                  <a:pt x="1531107" y="-1611"/>
                  <a:pt x="1708920" y="0"/>
                </a:cubicBezTo>
                <a:cubicBezTo>
                  <a:pt x="1886733" y="1611"/>
                  <a:pt x="2094976" y="15539"/>
                  <a:pt x="2387640" y="0"/>
                </a:cubicBezTo>
                <a:cubicBezTo>
                  <a:pt x="2680304" y="-15539"/>
                  <a:pt x="2738790" y="17345"/>
                  <a:pt x="2884560" y="0"/>
                </a:cubicBezTo>
                <a:cubicBezTo>
                  <a:pt x="3030330" y="-17345"/>
                  <a:pt x="3321335" y="-27008"/>
                  <a:pt x="3636000" y="0"/>
                </a:cubicBezTo>
                <a:cubicBezTo>
                  <a:pt x="3639098" y="154622"/>
                  <a:pt x="3625281" y="241803"/>
                  <a:pt x="3636000" y="468000"/>
                </a:cubicBezTo>
                <a:cubicBezTo>
                  <a:pt x="3646719" y="694197"/>
                  <a:pt x="3629594" y="735463"/>
                  <a:pt x="3636000" y="900000"/>
                </a:cubicBezTo>
                <a:cubicBezTo>
                  <a:pt x="3392009" y="891228"/>
                  <a:pt x="3286549" y="897817"/>
                  <a:pt x="3066360" y="900000"/>
                </a:cubicBezTo>
                <a:cubicBezTo>
                  <a:pt x="2846171" y="902183"/>
                  <a:pt x="2549623" y="868881"/>
                  <a:pt x="2387640" y="900000"/>
                </a:cubicBezTo>
                <a:cubicBezTo>
                  <a:pt x="2225657" y="931119"/>
                  <a:pt x="2023469" y="896375"/>
                  <a:pt x="1708920" y="900000"/>
                </a:cubicBezTo>
                <a:cubicBezTo>
                  <a:pt x="1394371" y="903625"/>
                  <a:pt x="1314261" y="892896"/>
                  <a:pt x="1175640" y="900000"/>
                </a:cubicBezTo>
                <a:cubicBezTo>
                  <a:pt x="1037019" y="907104"/>
                  <a:pt x="796751" y="925775"/>
                  <a:pt x="569640" y="900000"/>
                </a:cubicBezTo>
                <a:cubicBezTo>
                  <a:pt x="342529" y="874225"/>
                  <a:pt x="177561" y="899683"/>
                  <a:pt x="0" y="900000"/>
                </a:cubicBezTo>
                <a:cubicBezTo>
                  <a:pt x="7756" y="802137"/>
                  <a:pt x="-15004" y="667390"/>
                  <a:pt x="0" y="468000"/>
                </a:cubicBezTo>
                <a:cubicBezTo>
                  <a:pt x="15004" y="268610"/>
                  <a:pt x="-21356" y="232166"/>
                  <a:pt x="0" y="0"/>
                </a:cubicBezTo>
                <a:close/>
              </a:path>
              <a:path w="3636000" h="900000" stroke="0" extrusionOk="0">
                <a:moveTo>
                  <a:pt x="0" y="0"/>
                </a:moveTo>
                <a:cubicBezTo>
                  <a:pt x="259139" y="3994"/>
                  <a:pt x="414857" y="13160"/>
                  <a:pt x="606000" y="0"/>
                </a:cubicBezTo>
                <a:cubicBezTo>
                  <a:pt x="797143" y="-13160"/>
                  <a:pt x="1057969" y="28467"/>
                  <a:pt x="1248360" y="0"/>
                </a:cubicBezTo>
                <a:cubicBezTo>
                  <a:pt x="1438751" y="-28467"/>
                  <a:pt x="1633777" y="-5871"/>
                  <a:pt x="1745280" y="0"/>
                </a:cubicBezTo>
                <a:cubicBezTo>
                  <a:pt x="1856783" y="5871"/>
                  <a:pt x="2102210" y="12724"/>
                  <a:pt x="2278560" y="0"/>
                </a:cubicBezTo>
                <a:cubicBezTo>
                  <a:pt x="2454910" y="-12724"/>
                  <a:pt x="2736184" y="-33715"/>
                  <a:pt x="2957280" y="0"/>
                </a:cubicBezTo>
                <a:cubicBezTo>
                  <a:pt x="3178376" y="33715"/>
                  <a:pt x="3428501" y="17166"/>
                  <a:pt x="3636000" y="0"/>
                </a:cubicBezTo>
                <a:cubicBezTo>
                  <a:pt x="3623999" y="96552"/>
                  <a:pt x="3616247" y="357597"/>
                  <a:pt x="3636000" y="468000"/>
                </a:cubicBezTo>
                <a:cubicBezTo>
                  <a:pt x="3655753" y="578403"/>
                  <a:pt x="3651502" y="708357"/>
                  <a:pt x="3636000" y="900000"/>
                </a:cubicBezTo>
                <a:cubicBezTo>
                  <a:pt x="3468668" y="889863"/>
                  <a:pt x="3142629" y="927165"/>
                  <a:pt x="2957280" y="900000"/>
                </a:cubicBezTo>
                <a:cubicBezTo>
                  <a:pt x="2771931" y="872835"/>
                  <a:pt x="2482288" y="888027"/>
                  <a:pt x="2314920" y="900000"/>
                </a:cubicBezTo>
                <a:cubicBezTo>
                  <a:pt x="2147552" y="911973"/>
                  <a:pt x="2010729" y="874957"/>
                  <a:pt x="1781640" y="900000"/>
                </a:cubicBezTo>
                <a:cubicBezTo>
                  <a:pt x="1552551" y="925043"/>
                  <a:pt x="1283567" y="925592"/>
                  <a:pt x="1139280" y="900000"/>
                </a:cubicBezTo>
                <a:cubicBezTo>
                  <a:pt x="994993" y="874408"/>
                  <a:pt x="430452" y="918224"/>
                  <a:pt x="0" y="900000"/>
                </a:cubicBezTo>
                <a:cubicBezTo>
                  <a:pt x="17031" y="783383"/>
                  <a:pt x="-16674" y="619260"/>
                  <a:pt x="0" y="477000"/>
                </a:cubicBezTo>
                <a:cubicBezTo>
                  <a:pt x="16674" y="334740"/>
                  <a:pt x="3773" y="142355"/>
                  <a:pt x="0" y="0"/>
                </a:cubicBezTo>
                <a:close/>
              </a:path>
            </a:pathLst>
          </a:custGeom>
          <a:solidFill>
            <a:srgbClr val="FFB93B"/>
          </a:solidFill>
          <a:ln>
            <a:extLst>
              <a:ext uri="{C807C97D-BFC1-408E-A445-0C87EB9F89A2}">
                <ask:lineSketchStyleProps xmlns:ask="http://schemas.microsoft.com/office/drawing/2018/sketchyshapes" sd="3919312965">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200" b="1" dirty="0"/>
              <a:t>Stufe 03</a:t>
            </a:r>
          </a:p>
          <a:p>
            <a:pPr algn="ctr"/>
            <a:endParaRPr lang="de-AT" sz="1000" dirty="0"/>
          </a:p>
          <a:p>
            <a:pPr algn="ctr"/>
            <a:r>
              <a:rPr lang="de-AT" sz="2200" dirty="0"/>
              <a:t>Deine mittelfristigen Träume...</a:t>
            </a:r>
          </a:p>
        </p:txBody>
      </p:sp>
      <p:sp>
        <p:nvSpPr>
          <p:cNvPr id="16" name="Rechteck 15">
            <a:extLst>
              <a:ext uri="{FF2B5EF4-FFF2-40B4-BE49-F238E27FC236}">
                <a16:creationId xmlns:a16="http://schemas.microsoft.com/office/drawing/2014/main" id="{3C9C738B-EAB9-3D15-8B9C-9804058D5965}"/>
              </a:ext>
            </a:extLst>
          </p:cNvPr>
          <p:cNvSpPr/>
          <p:nvPr/>
        </p:nvSpPr>
        <p:spPr>
          <a:xfrm>
            <a:off x="5401056" y="3067798"/>
            <a:ext cx="5976000" cy="900000"/>
          </a:xfrm>
          <a:custGeom>
            <a:avLst/>
            <a:gdLst>
              <a:gd name="connsiteX0" fmla="*/ 0 w 5976000"/>
              <a:gd name="connsiteY0" fmla="*/ 0 h 900000"/>
              <a:gd name="connsiteX1" fmla="*/ 664000 w 5976000"/>
              <a:gd name="connsiteY1" fmla="*/ 0 h 900000"/>
              <a:gd name="connsiteX2" fmla="*/ 1208480 w 5976000"/>
              <a:gd name="connsiteY2" fmla="*/ 0 h 900000"/>
              <a:gd name="connsiteX3" fmla="*/ 1932240 w 5976000"/>
              <a:gd name="connsiteY3" fmla="*/ 0 h 900000"/>
              <a:gd name="connsiteX4" fmla="*/ 2476720 w 5976000"/>
              <a:gd name="connsiteY4" fmla="*/ 0 h 900000"/>
              <a:gd name="connsiteX5" fmla="*/ 2961440 w 5976000"/>
              <a:gd name="connsiteY5" fmla="*/ 0 h 900000"/>
              <a:gd name="connsiteX6" fmla="*/ 3744960 w 5976000"/>
              <a:gd name="connsiteY6" fmla="*/ 0 h 900000"/>
              <a:gd name="connsiteX7" fmla="*/ 4408960 w 5976000"/>
              <a:gd name="connsiteY7" fmla="*/ 0 h 900000"/>
              <a:gd name="connsiteX8" fmla="*/ 5013200 w 5976000"/>
              <a:gd name="connsiteY8" fmla="*/ 0 h 900000"/>
              <a:gd name="connsiteX9" fmla="*/ 5976000 w 5976000"/>
              <a:gd name="connsiteY9" fmla="*/ 0 h 900000"/>
              <a:gd name="connsiteX10" fmla="*/ 5976000 w 5976000"/>
              <a:gd name="connsiteY10" fmla="*/ 441000 h 900000"/>
              <a:gd name="connsiteX11" fmla="*/ 5976000 w 5976000"/>
              <a:gd name="connsiteY11" fmla="*/ 900000 h 900000"/>
              <a:gd name="connsiteX12" fmla="*/ 5491280 w 5976000"/>
              <a:gd name="connsiteY12" fmla="*/ 900000 h 900000"/>
              <a:gd name="connsiteX13" fmla="*/ 4767520 w 5976000"/>
              <a:gd name="connsiteY13" fmla="*/ 900000 h 900000"/>
              <a:gd name="connsiteX14" fmla="*/ 4163280 w 5976000"/>
              <a:gd name="connsiteY14" fmla="*/ 900000 h 900000"/>
              <a:gd name="connsiteX15" fmla="*/ 3499280 w 5976000"/>
              <a:gd name="connsiteY15" fmla="*/ 900000 h 900000"/>
              <a:gd name="connsiteX16" fmla="*/ 2835280 w 5976000"/>
              <a:gd name="connsiteY16" fmla="*/ 900000 h 900000"/>
              <a:gd name="connsiteX17" fmla="*/ 2231040 w 5976000"/>
              <a:gd name="connsiteY17" fmla="*/ 900000 h 900000"/>
              <a:gd name="connsiteX18" fmla="*/ 1507280 w 5976000"/>
              <a:gd name="connsiteY18" fmla="*/ 900000 h 900000"/>
              <a:gd name="connsiteX19" fmla="*/ 1022560 w 5976000"/>
              <a:gd name="connsiteY19" fmla="*/ 900000 h 900000"/>
              <a:gd name="connsiteX20" fmla="*/ 0 w 5976000"/>
              <a:gd name="connsiteY20" fmla="*/ 900000 h 900000"/>
              <a:gd name="connsiteX21" fmla="*/ 0 w 5976000"/>
              <a:gd name="connsiteY21" fmla="*/ 441000 h 900000"/>
              <a:gd name="connsiteX22" fmla="*/ 0 w 5976000"/>
              <a:gd name="connsiteY22"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76000" h="900000" fill="none" extrusionOk="0">
                <a:moveTo>
                  <a:pt x="0" y="0"/>
                </a:moveTo>
                <a:cubicBezTo>
                  <a:pt x="194724" y="-26582"/>
                  <a:pt x="450446" y="-14625"/>
                  <a:pt x="664000" y="0"/>
                </a:cubicBezTo>
                <a:cubicBezTo>
                  <a:pt x="877554" y="14625"/>
                  <a:pt x="977538" y="23178"/>
                  <a:pt x="1208480" y="0"/>
                </a:cubicBezTo>
                <a:cubicBezTo>
                  <a:pt x="1439422" y="-23178"/>
                  <a:pt x="1680782" y="-22248"/>
                  <a:pt x="1932240" y="0"/>
                </a:cubicBezTo>
                <a:cubicBezTo>
                  <a:pt x="2183698" y="22248"/>
                  <a:pt x="2253077" y="-9334"/>
                  <a:pt x="2476720" y="0"/>
                </a:cubicBezTo>
                <a:cubicBezTo>
                  <a:pt x="2700363" y="9334"/>
                  <a:pt x="2730734" y="19343"/>
                  <a:pt x="2961440" y="0"/>
                </a:cubicBezTo>
                <a:cubicBezTo>
                  <a:pt x="3192146" y="-19343"/>
                  <a:pt x="3371042" y="-21201"/>
                  <a:pt x="3744960" y="0"/>
                </a:cubicBezTo>
                <a:cubicBezTo>
                  <a:pt x="4118878" y="21201"/>
                  <a:pt x="4147190" y="-10701"/>
                  <a:pt x="4408960" y="0"/>
                </a:cubicBezTo>
                <a:cubicBezTo>
                  <a:pt x="4670730" y="10701"/>
                  <a:pt x="4755549" y="-16910"/>
                  <a:pt x="5013200" y="0"/>
                </a:cubicBezTo>
                <a:cubicBezTo>
                  <a:pt x="5270851" y="16910"/>
                  <a:pt x="5654644" y="12573"/>
                  <a:pt x="5976000" y="0"/>
                </a:cubicBezTo>
                <a:cubicBezTo>
                  <a:pt x="5961450" y="89939"/>
                  <a:pt x="5985692" y="337472"/>
                  <a:pt x="5976000" y="441000"/>
                </a:cubicBezTo>
                <a:cubicBezTo>
                  <a:pt x="5966308" y="544528"/>
                  <a:pt x="5966923" y="725895"/>
                  <a:pt x="5976000" y="900000"/>
                </a:cubicBezTo>
                <a:cubicBezTo>
                  <a:pt x="5802426" y="911083"/>
                  <a:pt x="5652968" y="922029"/>
                  <a:pt x="5491280" y="900000"/>
                </a:cubicBezTo>
                <a:cubicBezTo>
                  <a:pt x="5329592" y="877971"/>
                  <a:pt x="5079857" y="864778"/>
                  <a:pt x="4767520" y="900000"/>
                </a:cubicBezTo>
                <a:cubicBezTo>
                  <a:pt x="4455183" y="935222"/>
                  <a:pt x="4298686" y="874591"/>
                  <a:pt x="4163280" y="900000"/>
                </a:cubicBezTo>
                <a:cubicBezTo>
                  <a:pt x="4027874" y="925409"/>
                  <a:pt x="3710767" y="928544"/>
                  <a:pt x="3499280" y="900000"/>
                </a:cubicBezTo>
                <a:cubicBezTo>
                  <a:pt x="3287793" y="871456"/>
                  <a:pt x="3158514" y="868982"/>
                  <a:pt x="2835280" y="900000"/>
                </a:cubicBezTo>
                <a:cubicBezTo>
                  <a:pt x="2512046" y="931018"/>
                  <a:pt x="2365818" y="912012"/>
                  <a:pt x="2231040" y="900000"/>
                </a:cubicBezTo>
                <a:cubicBezTo>
                  <a:pt x="2096262" y="887988"/>
                  <a:pt x="1826378" y="897788"/>
                  <a:pt x="1507280" y="900000"/>
                </a:cubicBezTo>
                <a:cubicBezTo>
                  <a:pt x="1188182" y="902212"/>
                  <a:pt x="1186243" y="884791"/>
                  <a:pt x="1022560" y="900000"/>
                </a:cubicBezTo>
                <a:cubicBezTo>
                  <a:pt x="858877" y="915209"/>
                  <a:pt x="235765" y="927644"/>
                  <a:pt x="0" y="900000"/>
                </a:cubicBezTo>
                <a:cubicBezTo>
                  <a:pt x="-10409" y="700951"/>
                  <a:pt x="-18790" y="597135"/>
                  <a:pt x="0" y="441000"/>
                </a:cubicBezTo>
                <a:cubicBezTo>
                  <a:pt x="18790" y="284865"/>
                  <a:pt x="12405" y="203346"/>
                  <a:pt x="0" y="0"/>
                </a:cubicBezTo>
                <a:close/>
              </a:path>
              <a:path w="5976000" h="900000" stroke="0" extrusionOk="0">
                <a:moveTo>
                  <a:pt x="0" y="0"/>
                </a:moveTo>
                <a:cubicBezTo>
                  <a:pt x="255125" y="-27793"/>
                  <a:pt x="342455" y="12466"/>
                  <a:pt x="604240" y="0"/>
                </a:cubicBezTo>
                <a:cubicBezTo>
                  <a:pt x="866025" y="-12466"/>
                  <a:pt x="1077969" y="-4956"/>
                  <a:pt x="1268240" y="0"/>
                </a:cubicBezTo>
                <a:cubicBezTo>
                  <a:pt x="1458511" y="4956"/>
                  <a:pt x="1759098" y="7292"/>
                  <a:pt x="1932240" y="0"/>
                </a:cubicBezTo>
                <a:cubicBezTo>
                  <a:pt x="2105382" y="-7292"/>
                  <a:pt x="2451698" y="-37834"/>
                  <a:pt x="2715760" y="0"/>
                </a:cubicBezTo>
                <a:cubicBezTo>
                  <a:pt x="2979822" y="37834"/>
                  <a:pt x="3110549" y="12108"/>
                  <a:pt x="3260240" y="0"/>
                </a:cubicBezTo>
                <a:cubicBezTo>
                  <a:pt x="3409931" y="-12108"/>
                  <a:pt x="3525740" y="-6735"/>
                  <a:pt x="3744960" y="0"/>
                </a:cubicBezTo>
                <a:cubicBezTo>
                  <a:pt x="3964180" y="6735"/>
                  <a:pt x="4182839" y="30852"/>
                  <a:pt x="4468720" y="0"/>
                </a:cubicBezTo>
                <a:cubicBezTo>
                  <a:pt x="4754601" y="-30852"/>
                  <a:pt x="4846382" y="3984"/>
                  <a:pt x="5132720" y="0"/>
                </a:cubicBezTo>
                <a:cubicBezTo>
                  <a:pt x="5419058" y="-3984"/>
                  <a:pt x="5713158" y="-16207"/>
                  <a:pt x="5976000" y="0"/>
                </a:cubicBezTo>
                <a:cubicBezTo>
                  <a:pt x="5974692" y="177196"/>
                  <a:pt x="5995371" y="288645"/>
                  <a:pt x="5976000" y="423000"/>
                </a:cubicBezTo>
                <a:cubicBezTo>
                  <a:pt x="5956629" y="557355"/>
                  <a:pt x="5963899" y="697113"/>
                  <a:pt x="5976000" y="900000"/>
                </a:cubicBezTo>
                <a:cubicBezTo>
                  <a:pt x="5680392" y="871788"/>
                  <a:pt x="5516576" y="915754"/>
                  <a:pt x="5371760" y="900000"/>
                </a:cubicBezTo>
                <a:cubicBezTo>
                  <a:pt x="5226944" y="884246"/>
                  <a:pt x="5051933" y="914250"/>
                  <a:pt x="4887040" y="900000"/>
                </a:cubicBezTo>
                <a:cubicBezTo>
                  <a:pt x="4722147" y="885750"/>
                  <a:pt x="4527534" y="894617"/>
                  <a:pt x="4342560" y="900000"/>
                </a:cubicBezTo>
                <a:cubicBezTo>
                  <a:pt x="4157586" y="905383"/>
                  <a:pt x="3980623" y="914064"/>
                  <a:pt x="3618800" y="900000"/>
                </a:cubicBezTo>
                <a:cubicBezTo>
                  <a:pt x="3256977" y="885936"/>
                  <a:pt x="3203697" y="882129"/>
                  <a:pt x="2954800" y="900000"/>
                </a:cubicBezTo>
                <a:cubicBezTo>
                  <a:pt x="2705903" y="917871"/>
                  <a:pt x="2645813" y="880042"/>
                  <a:pt x="2470080" y="900000"/>
                </a:cubicBezTo>
                <a:cubicBezTo>
                  <a:pt x="2294347" y="919958"/>
                  <a:pt x="1911289" y="928696"/>
                  <a:pt x="1746320" y="900000"/>
                </a:cubicBezTo>
                <a:cubicBezTo>
                  <a:pt x="1581351" y="871304"/>
                  <a:pt x="1209001" y="871290"/>
                  <a:pt x="1022560" y="900000"/>
                </a:cubicBezTo>
                <a:cubicBezTo>
                  <a:pt x="836119" y="928710"/>
                  <a:pt x="368143" y="926600"/>
                  <a:pt x="0" y="900000"/>
                </a:cubicBezTo>
                <a:cubicBezTo>
                  <a:pt x="-20155" y="726238"/>
                  <a:pt x="-20245" y="581068"/>
                  <a:pt x="0" y="468000"/>
                </a:cubicBezTo>
                <a:cubicBezTo>
                  <a:pt x="20245" y="354932"/>
                  <a:pt x="-1609" y="95747"/>
                  <a:pt x="0" y="0"/>
                </a:cubicBezTo>
                <a:close/>
              </a:path>
            </a:pathLst>
          </a:custGeom>
          <a:solidFill>
            <a:srgbClr val="FFE9C1"/>
          </a:solidFill>
          <a:ln>
            <a:extLst>
              <a:ext uri="{C807C97D-BFC1-408E-A445-0C87EB9F89A2}">
                <ask:lineSketchStyleProps xmlns:ask="http://schemas.microsoft.com/office/drawing/2018/sketchyshapes" sd="272964827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...die ein ausgiebiges finanzielles Polster benötigen.</a:t>
            </a:r>
          </a:p>
        </p:txBody>
      </p:sp>
      <p:pic>
        <p:nvPicPr>
          <p:cNvPr id="8" name="Grafik 7" descr="Frau mit Band im Haar">
            <a:extLst>
              <a:ext uri="{FF2B5EF4-FFF2-40B4-BE49-F238E27FC236}">
                <a16:creationId xmlns:a16="http://schemas.microsoft.com/office/drawing/2014/main" id="{4CE94D51-8A44-579A-C003-E3AE40A6E2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240" y="1897608"/>
            <a:ext cx="1092518" cy="2067560"/>
          </a:xfrm>
          <a:prstGeom prst="rect">
            <a:avLst/>
          </a:prstGeom>
        </p:spPr>
      </p:pic>
    </p:spTree>
    <p:extLst>
      <p:ext uri="{BB962C8B-B14F-4D97-AF65-F5344CB8AC3E}">
        <p14:creationId xmlns:p14="http://schemas.microsoft.com/office/powerpoint/2010/main" val="22936240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CFEE999C-4106-4E95-9BE2-8E9641A10126}"/>
</file>

<file path=customXml/itemProps2.xml><?xml version="1.0" encoding="utf-8"?>
<ds:datastoreItem xmlns:ds="http://schemas.openxmlformats.org/officeDocument/2006/customXml" ds:itemID="{851D4371-D710-489C-816E-7C12FCE0F95D}"/>
</file>

<file path=customXml/itemProps3.xml><?xml version="1.0" encoding="utf-8"?>
<ds:datastoreItem xmlns:ds="http://schemas.openxmlformats.org/officeDocument/2006/customXml" ds:itemID="{EF5248CB-262D-4710-9E00-2A1077CE6F57}"/>
</file>

<file path=docProps/app.xml><?xml version="1.0" encoding="utf-8"?>
<Properties xmlns="http://schemas.openxmlformats.org/officeDocument/2006/extended-properties" xmlns:vt="http://schemas.openxmlformats.org/officeDocument/2006/docPropsVTypes">
  <TotalTime>0</TotalTime>
  <Words>2340</Words>
  <Application>Microsoft Office PowerPoint</Application>
  <PresentationFormat>Breitbild</PresentationFormat>
  <Paragraphs>454</Paragraphs>
  <Slides>36</Slides>
  <Notes>5</Notes>
  <HiddenSlides>5</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36</vt:i4>
      </vt:variant>
    </vt:vector>
  </HeadingPairs>
  <TitlesOfParts>
    <vt:vector size="45" baseType="lpstr">
      <vt:lpstr>Arial</vt:lpstr>
      <vt:lpstr>Calibri</vt:lpstr>
      <vt:lpstr>Calibri Light</vt:lpstr>
      <vt:lpstr>Cambria Math</vt:lpstr>
      <vt:lpstr>Gadugi</vt:lpstr>
      <vt:lpstr>Times New Roman</vt:lpstr>
      <vt:lpstr>Tw Cen MT</vt:lpstr>
      <vt:lpstr>Wingdings</vt:lpstr>
      <vt:lpstr>1_Office</vt:lpstr>
      <vt:lpstr>Lernstrecke 3: Geld &amp; Finanzinstrumente</vt:lpstr>
      <vt:lpstr>Die Wünsche von Familie Klee</vt:lpstr>
      <vt:lpstr>Sparziele</vt:lpstr>
      <vt:lpstr>Wofür würdest du gerne sparen?</vt:lpstr>
      <vt:lpstr>Warum ist es wichtig zu sparen?</vt:lpstr>
      <vt:lpstr>Deshalb ist es wichtig zu Sparen:</vt:lpstr>
      <vt:lpstr>So sparen viele...</vt:lpstr>
      <vt:lpstr>Alternative: Pay-Yourself-First!</vt:lpstr>
      <vt:lpstr>Spartreppe</vt:lpstr>
      <vt:lpstr>Werdet Expert:innen für ein Sparprodukt!</vt:lpstr>
      <vt:lpstr>LOS: In 2 Minuten werden alle Expert:innen</vt:lpstr>
      <vt:lpstr>Geldaufbewahrung</vt:lpstr>
      <vt:lpstr>Kontentypen</vt:lpstr>
      <vt:lpstr>Spartreppe</vt:lpstr>
      <vt:lpstr>Das Terrassenmodell</vt:lpstr>
      <vt:lpstr>Wie kann ich Sparprodukte vergleichen?</vt:lpstr>
      <vt:lpstr>Welche Kriterien sind beim Vergleich zu beachten?</vt:lpstr>
      <vt:lpstr>Zinsen: Haben und Soll</vt:lpstr>
      <vt:lpstr>Welche Kriterien sind beim Vergleich zu beachten?</vt:lpstr>
      <vt:lpstr>Sparen mit Festgeldkonten: Die Zinstreppe</vt:lpstr>
      <vt:lpstr>Sparen mit Festgeldkonten: Die Zinstreppe</vt:lpstr>
      <vt:lpstr>Welche Kriterien sind beim Vergleich zu beachten?</vt:lpstr>
      <vt:lpstr>Sparprodukte vergleichen</vt:lpstr>
      <vt:lpstr>Welche Kriterien sind beim Vergleich zu beachten?</vt:lpstr>
      <vt:lpstr>Inflation und Zinsen</vt:lpstr>
      <vt:lpstr>Das Anlagedreieck</vt:lpstr>
      <vt:lpstr>Anlageformen: Zusammenhang Ertrag und Risiko </vt:lpstr>
      <vt:lpstr>Sparprodukte vergleichen</vt:lpstr>
      <vt:lpstr>Sparprodukte vergleichen und auswählen</vt:lpstr>
      <vt:lpstr>Ein letzter Spar-Tipp: Der Zinseszinseffekt</vt:lpstr>
      <vt:lpstr>Ein letzter Spar-Tipp: Der Zinseszinseffekt</vt:lpstr>
      <vt:lpstr>Ein letzter Spar-Tipp: Der Zinseszinseffekt</vt:lpstr>
      <vt:lpstr>Ein letzter Spar-Tipp: Der Zinseszinseffekt</vt:lpstr>
      <vt:lpstr>Ein letzter Spar-Tipp: Der Zinseszinseffekt</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Degasperi, Tatjana</cp:lastModifiedBy>
  <cp:revision>1</cp:revision>
  <dcterms:created xsi:type="dcterms:W3CDTF">2025-07-08T12:48:13Z</dcterms:created>
  <dcterms:modified xsi:type="dcterms:W3CDTF">2025-07-08T12:48:21Z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0x010100595324AF558A4644A44B7A3BBA3F768F</vt:lpwstr>
  </property>
</Properties>
</file>